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5.jpg" ContentType="image/jpeg"/>
  <Override PartName="/ppt/media/image36.jpg" ContentType="image/jpeg"/>
  <Override PartName="/ppt/media/image42.jpg" ContentType="image/jpeg"/>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0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6" r:id="rId2"/>
    <p:sldId id="565" r:id="rId3"/>
    <p:sldId id="566" r:id="rId4"/>
    <p:sldId id="567" r:id="rId5"/>
    <p:sldId id="568" r:id="rId6"/>
    <p:sldId id="557" r:id="rId7"/>
    <p:sldId id="274" r:id="rId8"/>
    <p:sldId id="272" r:id="rId9"/>
    <p:sldId id="270" r:id="rId10"/>
    <p:sldId id="288" r:id="rId11"/>
    <p:sldId id="281" r:id="rId12"/>
    <p:sldId id="332" r:id="rId13"/>
    <p:sldId id="292" r:id="rId14"/>
    <p:sldId id="261" r:id="rId15"/>
    <p:sldId id="571" r:id="rId16"/>
    <p:sldId id="333" r:id="rId17"/>
    <p:sldId id="302" r:id="rId18"/>
    <p:sldId id="304" r:id="rId19"/>
    <p:sldId id="330" r:id="rId20"/>
    <p:sldId id="259" r:id="rId21"/>
    <p:sldId id="572" r:id="rId22"/>
    <p:sldId id="263" r:id="rId23"/>
    <p:sldId id="320" r:id="rId24"/>
    <p:sldId id="298" r:id="rId25"/>
    <p:sldId id="574" r:id="rId26"/>
    <p:sldId id="5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23" autoAdjust="0"/>
    <p:restoredTop sz="94660"/>
  </p:normalViewPr>
  <p:slideViewPr>
    <p:cSldViewPr snapToGrid="0">
      <p:cViewPr varScale="1">
        <p:scale>
          <a:sx n="66" d="100"/>
          <a:sy n="66" d="100"/>
        </p:scale>
        <p:origin x="73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06058617672792"/>
          <c:y val="0.22546885029201874"/>
          <c:w val="0.85711887576552925"/>
          <c:h val="0.65089130807801698"/>
        </c:manualLayout>
      </c:layout>
      <c:lineChart>
        <c:grouping val="standard"/>
        <c:varyColors val="0"/>
        <c:ser>
          <c:idx val="0"/>
          <c:order val="0"/>
          <c:tx>
            <c:strRef>
              <c:f>Sheet1!$B$1</c:f>
              <c:strCache>
                <c:ptCount val="1"/>
                <c:pt idx="0">
                  <c:v>Direct consumption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Sheet1!$B$2:$B$12</c:f>
              <c:numCache>
                <c:formatCode>General</c:formatCode>
                <c:ptCount val="11"/>
                <c:pt idx="0">
                  <c:v>43.620000000000012</c:v>
                </c:pt>
                <c:pt idx="1">
                  <c:v>44.1</c:v>
                </c:pt>
                <c:pt idx="2">
                  <c:v>46.4</c:v>
                </c:pt>
                <c:pt idx="3">
                  <c:v>47.43</c:v>
                </c:pt>
                <c:pt idx="4">
                  <c:v>48.45</c:v>
                </c:pt>
                <c:pt idx="5">
                  <c:v>46</c:v>
                </c:pt>
                <c:pt idx="6">
                  <c:v>42</c:v>
                </c:pt>
                <c:pt idx="7">
                  <c:v>42.7</c:v>
                </c:pt>
                <c:pt idx="8">
                  <c:v>43.1</c:v>
                </c:pt>
                <c:pt idx="9">
                  <c:v>43.6</c:v>
                </c:pt>
                <c:pt idx="10">
                  <c:v>40.9</c:v>
                </c:pt>
              </c:numCache>
            </c:numRef>
          </c:val>
          <c:smooth val="0"/>
          <c:extLst>
            <c:ext xmlns:c16="http://schemas.microsoft.com/office/drawing/2014/chart" uri="{C3380CC4-5D6E-409C-BE32-E72D297353CC}">
              <c16:uniqueId val="{00000000-C1F2-44CC-A1F6-30AE00089A44}"/>
            </c:ext>
          </c:extLst>
        </c:ser>
        <c:ser>
          <c:idx val="1"/>
          <c:order val="1"/>
          <c:tx>
            <c:strRef>
              <c:f>Sheet1!$C$1</c:f>
              <c:strCache>
                <c:ptCount val="1"/>
                <c:pt idx="0">
                  <c:v>Non-food use</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Sheet1!$C$2:$C$12</c:f>
              <c:numCache>
                <c:formatCode>General</c:formatCode>
                <c:ptCount val="11"/>
                <c:pt idx="0">
                  <c:v>5.34</c:v>
                </c:pt>
                <c:pt idx="1">
                  <c:v>5.68</c:v>
                </c:pt>
                <c:pt idx="2">
                  <c:v>6.59</c:v>
                </c:pt>
                <c:pt idx="3">
                  <c:v>7.64</c:v>
                </c:pt>
                <c:pt idx="4">
                  <c:v>8.120000000000001</c:v>
                </c:pt>
                <c:pt idx="5">
                  <c:v>14.6</c:v>
                </c:pt>
                <c:pt idx="6">
                  <c:v>13.6</c:v>
                </c:pt>
                <c:pt idx="7">
                  <c:v>13.5</c:v>
                </c:pt>
                <c:pt idx="8">
                  <c:v>13.5</c:v>
                </c:pt>
                <c:pt idx="9">
                  <c:v>13.6</c:v>
                </c:pt>
                <c:pt idx="10">
                  <c:v>12.7</c:v>
                </c:pt>
              </c:numCache>
            </c:numRef>
          </c:val>
          <c:smooth val="0"/>
          <c:extLst>
            <c:ext xmlns:c16="http://schemas.microsoft.com/office/drawing/2014/chart" uri="{C3380CC4-5D6E-409C-BE32-E72D297353CC}">
              <c16:uniqueId val="{00000001-C1F2-44CC-A1F6-30AE00089A44}"/>
            </c:ext>
          </c:extLst>
        </c:ser>
        <c:ser>
          <c:idx val="2"/>
          <c:order val="2"/>
          <c:tx>
            <c:strRef>
              <c:f>Sheet1!$D$1</c:f>
              <c:strCache>
                <c:ptCount val="1"/>
                <c:pt idx="0">
                  <c:v>Soft drinks</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Sheet1!$D$2:$D$12</c:f>
              <c:numCache>
                <c:formatCode>General</c:formatCode>
                <c:ptCount val="11"/>
                <c:pt idx="0">
                  <c:v>15.53</c:v>
                </c:pt>
                <c:pt idx="1">
                  <c:v>16.29</c:v>
                </c:pt>
                <c:pt idx="2">
                  <c:v>17.190000000000001</c:v>
                </c:pt>
                <c:pt idx="3">
                  <c:v>17.87</c:v>
                </c:pt>
                <c:pt idx="4">
                  <c:v>18.13000000000002</c:v>
                </c:pt>
                <c:pt idx="5">
                  <c:v>9.4</c:v>
                </c:pt>
                <c:pt idx="6">
                  <c:v>9</c:v>
                </c:pt>
                <c:pt idx="7">
                  <c:v>10.200000000000001</c:v>
                </c:pt>
                <c:pt idx="8">
                  <c:v>10.200000000000001</c:v>
                </c:pt>
                <c:pt idx="9">
                  <c:v>10.1</c:v>
                </c:pt>
                <c:pt idx="10">
                  <c:v>8.9</c:v>
                </c:pt>
              </c:numCache>
            </c:numRef>
          </c:val>
          <c:smooth val="0"/>
          <c:extLst>
            <c:ext xmlns:c16="http://schemas.microsoft.com/office/drawing/2014/chart" uri="{C3380CC4-5D6E-409C-BE32-E72D297353CC}">
              <c16:uniqueId val="{00000002-C1F2-44CC-A1F6-30AE00089A44}"/>
            </c:ext>
          </c:extLst>
        </c:ser>
        <c:ser>
          <c:idx val="3"/>
          <c:order val="3"/>
          <c:tx>
            <c:strRef>
              <c:f>Sheet1!$E$1</c:f>
              <c:strCache>
                <c:ptCount val="1"/>
                <c:pt idx="0">
                  <c:v>Other industrial consumption</c:v>
                </c:pt>
              </c:strCache>
            </c:strRef>
          </c:tx>
          <c:spPr>
            <a:ln w="22225" cap="rnd">
              <a:solidFill>
                <a:schemeClr val="accent4"/>
              </a:solidFill>
              <a:round/>
            </a:ln>
            <a:effectLst/>
          </c:spPr>
          <c:marker>
            <c:symbol val="x"/>
            <c:size val="6"/>
            <c:spPr>
              <a:noFill/>
              <a:ln w="9525">
                <a:solidFill>
                  <a:schemeClr val="accent4"/>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Sheet1!$E$2:$E$12</c:f>
              <c:numCache>
                <c:formatCode>General</c:formatCode>
                <c:ptCount val="11"/>
                <c:pt idx="0">
                  <c:v>35.65</c:v>
                </c:pt>
                <c:pt idx="1">
                  <c:v>36.17</c:v>
                </c:pt>
                <c:pt idx="2">
                  <c:v>39.21</c:v>
                </c:pt>
                <c:pt idx="3">
                  <c:v>39.720000000000013</c:v>
                </c:pt>
                <c:pt idx="4">
                  <c:v>41.34</c:v>
                </c:pt>
                <c:pt idx="5">
                  <c:v>49.6</c:v>
                </c:pt>
                <c:pt idx="6">
                  <c:v>43.2</c:v>
                </c:pt>
                <c:pt idx="7">
                  <c:v>44</c:v>
                </c:pt>
                <c:pt idx="8">
                  <c:v>45.5</c:v>
                </c:pt>
                <c:pt idx="9">
                  <c:v>46.9</c:v>
                </c:pt>
                <c:pt idx="10">
                  <c:v>40.5</c:v>
                </c:pt>
              </c:numCache>
            </c:numRef>
          </c:val>
          <c:smooth val="0"/>
          <c:extLst>
            <c:ext xmlns:c16="http://schemas.microsoft.com/office/drawing/2014/chart" uri="{C3380CC4-5D6E-409C-BE32-E72D297353CC}">
              <c16:uniqueId val="{00000003-C1F2-44CC-A1F6-30AE00089A44}"/>
            </c:ext>
          </c:extLst>
        </c:ser>
        <c:dLbls>
          <c:showLegendKey val="0"/>
          <c:showVal val="0"/>
          <c:showCatName val="0"/>
          <c:showSerName val="0"/>
          <c:showPercent val="0"/>
          <c:showBubbleSize val="0"/>
        </c:dLbls>
        <c:hiLowLines>
          <c:spPr>
            <a:ln w="9525">
              <a:solidFill>
                <a:schemeClr val="tx1">
                  <a:lumMod val="50000"/>
                  <a:lumOff val="50000"/>
                </a:schemeClr>
              </a:solidFill>
            </a:ln>
            <a:effectLst/>
          </c:spPr>
        </c:hiLowLines>
        <c:marker val="1"/>
        <c:smooth val="0"/>
        <c:axId val="78758272"/>
        <c:axId val="78759040"/>
      </c:lineChart>
      <c:catAx>
        <c:axId val="7875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800" b="0" i="0" u="none" strike="noStrike" kern="1200" cap="all" spc="120" normalizeH="0" baseline="0">
                <a:solidFill>
                  <a:schemeClr val="dk1"/>
                </a:solidFill>
                <a:latin typeface="+mn-lt"/>
                <a:ea typeface="+mn-ea"/>
                <a:cs typeface="+mn-cs"/>
              </a:defRPr>
            </a:pPr>
            <a:endParaRPr lang="en-US"/>
          </a:p>
        </c:txPr>
        <c:crossAx val="78759040"/>
        <c:crosses val="autoZero"/>
        <c:auto val="1"/>
        <c:lblAlgn val="ctr"/>
        <c:lblOffset val="100"/>
        <c:noMultiLvlLbl val="0"/>
      </c:catAx>
      <c:valAx>
        <c:axId val="78759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900" b="0" i="0" u="none" strike="noStrike" kern="1200" cap="all" baseline="0">
                    <a:solidFill>
                      <a:schemeClr val="dk1"/>
                    </a:solidFill>
                    <a:latin typeface="+mn-lt"/>
                    <a:ea typeface="+mn-ea"/>
                    <a:cs typeface="+mn-cs"/>
                  </a:defRPr>
                </a:pPr>
                <a:r>
                  <a:rPr lang="en-IN" sz="1050" cap="none" dirty="0"/>
                  <a:t>% of total consumption</a:t>
                </a:r>
              </a:p>
              <a:p>
                <a:pPr>
                  <a:defRPr lang="en-US" sz="900" b="0" i="0" u="none" strike="noStrike" kern="1200" cap="all" baseline="0">
                    <a:solidFill>
                      <a:schemeClr val="dk1"/>
                    </a:solidFill>
                    <a:latin typeface="+mn-lt"/>
                    <a:ea typeface="+mn-ea"/>
                    <a:cs typeface="+mn-cs"/>
                  </a:defRPr>
                </a:pPr>
                <a:endParaRPr lang="en-IN" sz="1050" cap="none" dirty="0"/>
              </a:p>
            </c:rich>
          </c:tx>
          <c:layout>
            <c:manualLayout>
              <c:xMode val="edge"/>
              <c:yMode val="edge"/>
              <c:x val="1.8518518518518538E-2"/>
              <c:y val="0.25864235190940132"/>
            </c:manualLayout>
          </c:layout>
          <c:overlay val="0"/>
          <c:spPr>
            <a:noFill/>
            <a:ln>
              <a:noFill/>
            </a:ln>
            <a:effectLst/>
          </c:sp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crossAx val="78758272"/>
        <c:crosses val="autoZero"/>
        <c:crossBetween val="between"/>
      </c:valAx>
      <c:spPr>
        <a:noFill/>
        <a:ln>
          <a:noFill/>
        </a:ln>
        <a:effectLst/>
      </c:spPr>
    </c:plotArea>
    <c:legend>
      <c:legendPos val="r"/>
      <c:layout>
        <c:manualLayout>
          <c:xMode val="edge"/>
          <c:yMode val="edge"/>
          <c:x val="0.12321649897929426"/>
          <c:y val="3.9797019615969105E-2"/>
          <c:w val="0.8304872047244094"/>
          <c:h val="0.14996632822213044"/>
        </c:manualLayout>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74577136191332"/>
          <c:y val="0.11651001251962148"/>
          <c:w val="0.85711887576552925"/>
          <c:h val="0.67913979502562183"/>
        </c:manualLayout>
      </c:layout>
      <c:lineChart>
        <c:grouping val="standard"/>
        <c:varyColors val="0"/>
        <c:ser>
          <c:idx val="0"/>
          <c:order val="0"/>
          <c:tx>
            <c:strRef>
              <c:f>Sheet1!$B$1</c:f>
              <c:strCache>
                <c:ptCount val="1"/>
                <c:pt idx="0">
                  <c:v>Direct consumption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Sheet1!$B$2:$B$12</c:f>
              <c:numCache>
                <c:formatCode>General</c:formatCode>
                <c:ptCount val="11"/>
                <c:pt idx="0">
                  <c:v>12.81</c:v>
                </c:pt>
                <c:pt idx="1">
                  <c:v>12.1</c:v>
                </c:pt>
                <c:pt idx="2">
                  <c:v>12.42</c:v>
                </c:pt>
                <c:pt idx="3">
                  <c:v>11.66</c:v>
                </c:pt>
                <c:pt idx="4">
                  <c:v>11.4</c:v>
                </c:pt>
                <c:pt idx="5">
                  <c:v>11.72</c:v>
                </c:pt>
                <c:pt idx="6">
                  <c:v>13.16</c:v>
                </c:pt>
                <c:pt idx="7">
                  <c:v>14.04</c:v>
                </c:pt>
                <c:pt idx="8">
                  <c:v>14.18</c:v>
                </c:pt>
                <c:pt idx="9">
                  <c:v>13.61</c:v>
                </c:pt>
                <c:pt idx="10">
                  <c:v>13.03</c:v>
                </c:pt>
              </c:numCache>
            </c:numRef>
          </c:val>
          <c:smooth val="0"/>
          <c:extLst>
            <c:ext xmlns:c16="http://schemas.microsoft.com/office/drawing/2014/chart" uri="{C3380CC4-5D6E-409C-BE32-E72D297353CC}">
              <c16:uniqueId val="{00000000-9EF5-44B0-8115-BB4B64A6A60C}"/>
            </c:ext>
          </c:extLst>
        </c:ser>
        <c:ser>
          <c:idx val="1"/>
          <c:order val="1"/>
          <c:tx>
            <c:strRef>
              <c:f>Sheet1!$C$1</c:f>
              <c:strCache>
                <c:ptCount val="1"/>
                <c:pt idx="0">
                  <c:v>Industrial consumption</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Sheet1!$C$2:$C$12</c:f>
              <c:numCache>
                <c:formatCode>General</c:formatCode>
                <c:ptCount val="11"/>
                <c:pt idx="0">
                  <c:v>7.03</c:v>
                </c:pt>
                <c:pt idx="1">
                  <c:v>8.3700000000000028</c:v>
                </c:pt>
                <c:pt idx="2">
                  <c:v>7.49</c:v>
                </c:pt>
                <c:pt idx="3">
                  <c:v>7.55</c:v>
                </c:pt>
                <c:pt idx="4">
                  <c:v>8.11</c:v>
                </c:pt>
                <c:pt idx="5">
                  <c:v>9.61</c:v>
                </c:pt>
                <c:pt idx="6">
                  <c:v>9.98</c:v>
                </c:pt>
                <c:pt idx="7">
                  <c:v>10.36000000000001</c:v>
                </c:pt>
                <c:pt idx="8">
                  <c:v>10.16</c:v>
                </c:pt>
                <c:pt idx="9">
                  <c:v>10.77</c:v>
                </c:pt>
                <c:pt idx="10">
                  <c:v>11.52</c:v>
                </c:pt>
              </c:numCache>
            </c:numRef>
          </c:val>
          <c:smooth val="0"/>
          <c:extLst>
            <c:ext xmlns:c16="http://schemas.microsoft.com/office/drawing/2014/chart" uri="{C3380CC4-5D6E-409C-BE32-E72D297353CC}">
              <c16:uniqueId val="{00000001-9EF5-44B0-8115-BB4B64A6A60C}"/>
            </c:ext>
          </c:extLst>
        </c:ser>
        <c:ser>
          <c:idx val="2"/>
          <c:order val="2"/>
          <c:tx>
            <c:strRef>
              <c:f>Sheet1!$D$1</c:f>
              <c:strCache>
                <c:ptCount val="1"/>
                <c:pt idx="0">
                  <c:v>Soft drinks</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Sheet1!$D$2:$D$12</c:f>
              <c:numCache>
                <c:formatCode>General</c:formatCode>
                <c:ptCount val="11"/>
                <c:pt idx="0">
                  <c:v>3.18</c:v>
                </c:pt>
                <c:pt idx="1">
                  <c:v>3.62</c:v>
                </c:pt>
                <c:pt idx="2">
                  <c:v>3.48</c:v>
                </c:pt>
                <c:pt idx="3">
                  <c:v>3.63</c:v>
                </c:pt>
                <c:pt idx="4">
                  <c:v>3.82</c:v>
                </c:pt>
                <c:pt idx="5">
                  <c:v>4.4800000000000004</c:v>
                </c:pt>
                <c:pt idx="6">
                  <c:v>4.72</c:v>
                </c:pt>
                <c:pt idx="7">
                  <c:v>5.21</c:v>
                </c:pt>
                <c:pt idx="8">
                  <c:v>4.9700000000000024</c:v>
                </c:pt>
                <c:pt idx="9">
                  <c:v>5.1199999999999966</c:v>
                </c:pt>
                <c:pt idx="10">
                  <c:v>5.31</c:v>
                </c:pt>
              </c:numCache>
            </c:numRef>
          </c:val>
          <c:smooth val="0"/>
          <c:extLst>
            <c:ext xmlns:c16="http://schemas.microsoft.com/office/drawing/2014/chart" uri="{C3380CC4-5D6E-409C-BE32-E72D297353CC}">
              <c16:uniqueId val="{00000002-9EF5-44B0-8115-BB4B64A6A60C}"/>
            </c:ext>
          </c:extLst>
        </c:ser>
        <c:dLbls>
          <c:showLegendKey val="0"/>
          <c:showVal val="0"/>
          <c:showCatName val="0"/>
          <c:showSerName val="0"/>
          <c:showPercent val="0"/>
          <c:showBubbleSize val="0"/>
        </c:dLbls>
        <c:hiLowLines>
          <c:spPr>
            <a:ln w="9525">
              <a:solidFill>
                <a:schemeClr val="tx1">
                  <a:lumMod val="50000"/>
                  <a:lumOff val="50000"/>
                </a:schemeClr>
              </a:solidFill>
            </a:ln>
            <a:effectLst/>
          </c:spPr>
        </c:hiLowLines>
        <c:marker val="1"/>
        <c:smooth val="0"/>
        <c:axId val="69722112"/>
        <c:axId val="69723648"/>
      </c:lineChart>
      <c:catAx>
        <c:axId val="6972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800" b="0" i="0" u="none" strike="noStrike" kern="1200" cap="all" spc="120" normalizeH="0" baseline="0">
                <a:solidFill>
                  <a:schemeClr val="dk1"/>
                </a:solidFill>
                <a:latin typeface="+mn-lt"/>
                <a:ea typeface="+mn-ea"/>
                <a:cs typeface="+mn-cs"/>
              </a:defRPr>
            </a:pPr>
            <a:endParaRPr lang="en-US"/>
          </a:p>
        </c:txPr>
        <c:crossAx val="69723648"/>
        <c:crosses val="autoZero"/>
        <c:auto val="1"/>
        <c:lblAlgn val="ctr"/>
        <c:lblOffset val="100"/>
        <c:noMultiLvlLbl val="0"/>
      </c:catAx>
      <c:valAx>
        <c:axId val="69723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900" b="0" i="0" u="none" strike="noStrike" kern="1200" cap="all" baseline="0">
                    <a:solidFill>
                      <a:schemeClr val="dk1"/>
                    </a:solidFill>
                    <a:latin typeface="+mn-lt"/>
                    <a:ea typeface="+mn-ea"/>
                    <a:cs typeface="+mn-cs"/>
                  </a:defRPr>
                </a:pPr>
                <a:r>
                  <a:rPr lang="en-IN" sz="1050" cap="none" dirty="0"/>
                  <a:t>% of total consumption </a:t>
                </a:r>
              </a:p>
              <a:p>
                <a:pPr>
                  <a:defRPr lang="en-US" sz="900" b="0" i="0" u="none" strike="noStrike" kern="1200" cap="all" baseline="0">
                    <a:solidFill>
                      <a:schemeClr val="dk1"/>
                    </a:solidFill>
                    <a:latin typeface="+mn-lt"/>
                    <a:ea typeface="+mn-ea"/>
                    <a:cs typeface="+mn-cs"/>
                  </a:defRPr>
                </a:pPr>
                <a:endParaRPr lang="en-IN" sz="1050" cap="none" dirty="0"/>
              </a:p>
            </c:rich>
          </c:tx>
          <c:layout>
            <c:manualLayout>
              <c:xMode val="edge"/>
              <c:yMode val="edge"/>
              <c:x val="1.8518518518518538E-2"/>
              <c:y val="0.25864235190940132"/>
            </c:manualLayout>
          </c:layout>
          <c:overlay val="0"/>
          <c:spPr>
            <a:noFill/>
            <a:ln>
              <a:noFill/>
            </a:ln>
            <a:effectLst/>
          </c:sp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crossAx val="69722112"/>
        <c:crosses val="autoZero"/>
        <c:crossBetween val="between"/>
      </c:valAx>
      <c:spPr>
        <a:noFill/>
        <a:ln>
          <a:noFill/>
        </a:ln>
        <a:effectLst/>
      </c:spPr>
    </c:plotArea>
    <c:legend>
      <c:legendPos val="r"/>
      <c:layout>
        <c:manualLayout>
          <c:xMode val="edge"/>
          <c:yMode val="edge"/>
          <c:x val="9.5438721201516488E-2"/>
          <c:y val="0.89395817048292658"/>
          <c:w val="0.8304872047244094"/>
          <c:h val="7.8694400488074578E-2"/>
        </c:manualLayout>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74577136191332"/>
          <c:y val="0.11651001251962148"/>
          <c:w val="0.85711887576552925"/>
          <c:h val="0.67913979502562183"/>
        </c:manualLayout>
      </c:layout>
      <c:lineChart>
        <c:grouping val="standard"/>
        <c:varyColors val="0"/>
        <c:ser>
          <c:idx val="0"/>
          <c:order val="0"/>
          <c:tx>
            <c:strRef>
              <c:f>Sheet1!$B$1</c:f>
              <c:strCache>
                <c:ptCount val="1"/>
                <c:pt idx="0">
                  <c:v>Direct consumption</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Sheet1!$B$2:$B$12</c:f>
              <c:numCache>
                <c:formatCode>General</c:formatCode>
                <c:ptCount val="11"/>
                <c:pt idx="0">
                  <c:v>32.5</c:v>
                </c:pt>
                <c:pt idx="1">
                  <c:v>32</c:v>
                </c:pt>
                <c:pt idx="2">
                  <c:v>45</c:v>
                </c:pt>
                <c:pt idx="3">
                  <c:v>48.6</c:v>
                </c:pt>
                <c:pt idx="4">
                  <c:v>50</c:v>
                </c:pt>
                <c:pt idx="5">
                  <c:v>46.5</c:v>
                </c:pt>
                <c:pt idx="6">
                  <c:v>49</c:v>
                </c:pt>
                <c:pt idx="7">
                  <c:v>52</c:v>
                </c:pt>
                <c:pt idx="8">
                  <c:v>52</c:v>
                </c:pt>
                <c:pt idx="9">
                  <c:v>50.5</c:v>
                </c:pt>
                <c:pt idx="10">
                  <c:v>54</c:v>
                </c:pt>
              </c:numCache>
            </c:numRef>
          </c:val>
          <c:smooth val="0"/>
          <c:extLst>
            <c:ext xmlns:c16="http://schemas.microsoft.com/office/drawing/2014/chart" uri="{C3380CC4-5D6E-409C-BE32-E72D297353CC}">
              <c16:uniqueId val="{00000000-91E5-4B33-8A23-454D359F80A0}"/>
            </c:ext>
          </c:extLst>
        </c:ser>
        <c:ser>
          <c:idx val="1"/>
          <c:order val="1"/>
          <c:tx>
            <c:strRef>
              <c:f>Sheet1!$C$1</c:f>
              <c:strCache>
                <c:ptCount val="1"/>
                <c:pt idx="0">
                  <c:v>Industrial consumption</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Sheet1!$C$2:$C$12</c:f>
              <c:numCache>
                <c:formatCode>General</c:formatCode>
                <c:ptCount val="11"/>
                <c:pt idx="0">
                  <c:v>72.5</c:v>
                </c:pt>
                <c:pt idx="1">
                  <c:v>75</c:v>
                </c:pt>
                <c:pt idx="2">
                  <c:v>80</c:v>
                </c:pt>
                <c:pt idx="3">
                  <c:v>86.4</c:v>
                </c:pt>
                <c:pt idx="4">
                  <c:v>89</c:v>
                </c:pt>
                <c:pt idx="5">
                  <c:v>90.5</c:v>
                </c:pt>
                <c:pt idx="6">
                  <c:v>91</c:v>
                </c:pt>
                <c:pt idx="7">
                  <c:v>93</c:v>
                </c:pt>
                <c:pt idx="8">
                  <c:v>96</c:v>
                </c:pt>
                <c:pt idx="9">
                  <c:v>102.5</c:v>
                </c:pt>
                <c:pt idx="10">
                  <c:v>100</c:v>
                </c:pt>
              </c:numCache>
            </c:numRef>
          </c:val>
          <c:smooth val="0"/>
          <c:extLst>
            <c:ext xmlns:c16="http://schemas.microsoft.com/office/drawing/2014/chart" uri="{C3380CC4-5D6E-409C-BE32-E72D297353CC}">
              <c16:uniqueId val="{00000001-91E5-4B33-8A23-454D359F80A0}"/>
            </c:ext>
          </c:extLst>
        </c:ser>
        <c:ser>
          <c:idx val="2"/>
          <c:order val="2"/>
          <c:tx>
            <c:strRef>
              <c:f>Sheet1!$D$1</c:f>
              <c:strCache>
                <c:ptCount val="1"/>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Sheet1!$D$2:$D$13</c:f>
              <c:numCache>
                <c:formatCode>General</c:formatCode>
                <c:ptCount val="12"/>
              </c:numCache>
            </c:numRef>
          </c:val>
          <c:smooth val="0"/>
          <c:extLst>
            <c:ext xmlns:c16="http://schemas.microsoft.com/office/drawing/2014/chart" uri="{C3380CC4-5D6E-409C-BE32-E72D297353CC}">
              <c16:uniqueId val="{00000002-91E5-4B33-8A23-454D359F80A0}"/>
            </c:ext>
          </c:extLst>
        </c:ser>
        <c:dLbls>
          <c:showLegendKey val="0"/>
          <c:showVal val="0"/>
          <c:showCatName val="0"/>
          <c:showSerName val="0"/>
          <c:showPercent val="0"/>
          <c:showBubbleSize val="0"/>
        </c:dLbls>
        <c:hiLowLines>
          <c:spPr>
            <a:ln w="9525">
              <a:solidFill>
                <a:schemeClr val="tx1">
                  <a:lumMod val="50000"/>
                  <a:lumOff val="50000"/>
                </a:schemeClr>
              </a:solidFill>
            </a:ln>
            <a:effectLst/>
          </c:spPr>
        </c:hiLowLines>
        <c:marker val="1"/>
        <c:smooth val="0"/>
        <c:axId val="79315328"/>
        <c:axId val="79316864"/>
      </c:lineChart>
      <c:catAx>
        <c:axId val="7931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800" b="0" i="0" u="none" strike="noStrike" kern="1200" cap="all" spc="120" normalizeH="0" baseline="0">
                <a:solidFill>
                  <a:schemeClr val="dk1"/>
                </a:solidFill>
                <a:latin typeface="+mn-lt"/>
                <a:ea typeface="+mn-ea"/>
                <a:cs typeface="+mn-cs"/>
              </a:defRPr>
            </a:pPr>
            <a:endParaRPr lang="en-US"/>
          </a:p>
        </c:txPr>
        <c:crossAx val="79316864"/>
        <c:crosses val="autoZero"/>
        <c:auto val="1"/>
        <c:lblAlgn val="ctr"/>
        <c:lblOffset val="100"/>
        <c:noMultiLvlLbl val="0"/>
      </c:catAx>
      <c:valAx>
        <c:axId val="79316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900" b="0" i="0" u="none" strike="noStrike" kern="1200" cap="all" baseline="0">
                    <a:solidFill>
                      <a:schemeClr val="dk1"/>
                    </a:solidFill>
                    <a:latin typeface="+mn-lt"/>
                    <a:ea typeface="+mn-ea"/>
                    <a:cs typeface="+mn-cs"/>
                  </a:defRPr>
                </a:pPr>
                <a:r>
                  <a:rPr lang="en-IN" sz="1050" cap="none" dirty="0"/>
                  <a:t>% of total consumption </a:t>
                </a:r>
              </a:p>
              <a:p>
                <a:pPr>
                  <a:defRPr lang="en-US" sz="900" b="0" i="0" u="none" strike="noStrike" kern="1200" cap="all" baseline="0">
                    <a:solidFill>
                      <a:schemeClr val="dk1"/>
                    </a:solidFill>
                    <a:latin typeface="+mn-lt"/>
                    <a:ea typeface="+mn-ea"/>
                    <a:cs typeface="+mn-cs"/>
                  </a:defRPr>
                </a:pPr>
                <a:endParaRPr lang="en-IN" sz="1050" cap="none" dirty="0"/>
              </a:p>
            </c:rich>
          </c:tx>
          <c:layout>
            <c:manualLayout>
              <c:xMode val="edge"/>
              <c:yMode val="edge"/>
              <c:x val="1.8518518518518538E-2"/>
              <c:y val="0.25864235190940132"/>
            </c:manualLayout>
          </c:layout>
          <c:overlay val="0"/>
          <c:spPr>
            <a:noFill/>
            <a:ln>
              <a:noFill/>
            </a:ln>
            <a:effectLst/>
          </c:sp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crossAx val="79315328"/>
        <c:crosses val="autoZero"/>
        <c:crossBetween val="between"/>
      </c:valAx>
      <c:spPr>
        <a:noFill/>
        <a:ln>
          <a:noFill/>
        </a:ln>
        <a:effectLst/>
      </c:spPr>
    </c:plotArea>
    <c:legend>
      <c:legendPos val="r"/>
      <c:legendEntry>
        <c:idx val="2"/>
        <c:delete val="1"/>
      </c:legendEntry>
      <c:layout>
        <c:manualLayout>
          <c:xMode val="edge"/>
          <c:yMode val="edge"/>
          <c:x val="9.5438721201516488E-2"/>
          <c:y val="0.89395817048292658"/>
          <c:w val="0.8304872047244094"/>
          <c:h val="7.8694400488074578E-2"/>
        </c:manualLayout>
      </c:layout>
      <c:overlay val="0"/>
      <c:spPr>
        <a:noFill/>
        <a:ln>
          <a:noFill/>
        </a:ln>
        <a:effectLst/>
      </c:spPr>
      <c:txPr>
        <a:bodyPr rot="0" spcFirstLastPara="1" vertOverflow="ellipsis" vert="horz" wrap="square" anchor="ctr" anchorCtr="1"/>
        <a:lstStyle/>
        <a:p>
          <a:pPr>
            <a:defRPr lang="en-US" sz="9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accent1"/>
      </a:solidFill>
      <a:prstDash val="solid"/>
      <a:miter lim="800000"/>
    </a:ln>
    <a:effectLst/>
  </c:spPr>
  <c:txPr>
    <a:bodyPr/>
    <a:lstStyle/>
    <a:p>
      <a:pPr>
        <a:defRPr>
          <a:solidFill>
            <a:schemeClr val="dk1"/>
          </a:solidFill>
          <a:latin typeface="+mn-lt"/>
          <a:ea typeface="+mn-ea"/>
          <a:cs typeface="+mn-cs"/>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Consumption in MMT per annum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C128-4411-A918-F68BEAE94C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7-C128-4411-A918-F68BEAE94C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6-C128-4411-A918-F68BEAE94C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C128-4411-A918-F68BEAE94C5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C128-4411-A918-F68BEAE94C5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3-C128-4411-A918-F68BEAE94C5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2-C128-4411-A918-F68BEAE94C5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1-C128-4411-A918-F68BEAE94C5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8-C35B-4C05-BE6F-B8F25914675A}"/>
              </c:ext>
            </c:extLst>
          </c:dPt>
          <c:dLbls>
            <c:dLbl>
              <c:idx val="0"/>
              <c:layout>
                <c:manualLayout>
                  <c:x val="-0.11027805118110241"/>
                  <c:y val="-3.581046777740725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28-4411-A918-F68BEAE94C51}"/>
                </c:ext>
              </c:extLst>
            </c:dLbl>
            <c:dLbl>
              <c:idx val="1"/>
              <c:layout>
                <c:manualLayout>
                  <c:x val="2.1492741141732278E-2"/>
                  <c:y val="-1.6856913333113111E-2"/>
                </c:manualLayout>
              </c:layout>
              <c:tx>
                <c:rich>
                  <a:bodyPr/>
                  <a:lstStyle/>
                  <a:p>
                    <a:fld id="{D5E59212-E8F8-4B15-B614-1F39F55D0367}" type="CATEGORYNAME">
                      <a:rPr lang="en-US" dirty="0"/>
                      <a:pPr/>
                      <a:t>[CATEGORY NAME]</a:t>
                    </a:fld>
                    <a:r>
                      <a:rPr lang="en-US" baseline="0" dirty="0"/>
                      <a:t>, 1.50</a:t>
                    </a: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128-4411-A918-F68BEAE94C51}"/>
                </c:ext>
              </c:extLst>
            </c:dLbl>
            <c:dLbl>
              <c:idx val="2"/>
              <c:layout>
                <c:manualLayout>
                  <c:x val="4.1572527066929127E-2"/>
                  <c:y val="1.39556462871772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28-4411-A918-F68BEAE94C51}"/>
                </c:ext>
              </c:extLst>
            </c:dLbl>
            <c:dLbl>
              <c:idx val="3"/>
              <c:layout>
                <c:manualLayout>
                  <c:x val="4.5921751968503927E-2"/>
                  <c:y val="5.144881573272538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28-4411-A918-F68BEAE94C51}"/>
                </c:ext>
              </c:extLst>
            </c:dLbl>
            <c:dLbl>
              <c:idx val="4"/>
              <c:layout>
                <c:manualLayout>
                  <c:x val="1.4610482283464569E-2"/>
                  <c:y val="8.886650536008226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28-4411-A918-F68BEAE94C51}"/>
                </c:ext>
              </c:extLst>
            </c:dLbl>
            <c:dLbl>
              <c:idx val="5"/>
              <c:layout>
                <c:manualLayout>
                  <c:x val="2.382111220472443E-2"/>
                  <c:y val="5.55385669575193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28-4411-A918-F68BEAE94C51}"/>
                </c:ext>
              </c:extLst>
            </c:dLbl>
            <c:dLbl>
              <c:idx val="6"/>
              <c:layout>
                <c:manualLayout>
                  <c:x val="1.4950479822834647E-2"/>
                  <c:y val="4.2253934408591686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28-4411-A918-F68BEAE94C51}"/>
                </c:ext>
              </c:extLst>
            </c:dLbl>
            <c:dLbl>
              <c:idx val="7"/>
              <c:layout>
                <c:manualLayout>
                  <c:x val="-4.157474163385827E-2"/>
                  <c:y val="3.407332467560749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28-4411-A918-F68BEAE94C51}"/>
                </c:ext>
              </c:extLst>
            </c:dLbl>
            <c:dLbl>
              <c:idx val="8"/>
              <c:delete val="1"/>
              <c:extLst>
                <c:ext xmlns:c15="http://schemas.microsoft.com/office/drawing/2012/chart" uri="{CE6537A1-D6FC-4f65-9D91-7224C49458BB}"/>
                <c:ext xmlns:c16="http://schemas.microsoft.com/office/drawing/2014/chart" uri="{C3380CC4-5D6E-409C-BE32-E72D297353CC}">
                  <c16:uniqueId val="{00000008-C35B-4C05-BE6F-B8F25914675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8"/>
                <c:pt idx="0">
                  <c:v>Dairy Processing</c:v>
                </c:pt>
                <c:pt idx="1">
                  <c:v>Confectionaries</c:v>
                </c:pt>
                <c:pt idx="2">
                  <c:v>Biscuits</c:v>
                </c:pt>
                <c:pt idx="3">
                  <c:v>Bakery</c:v>
                </c:pt>
                <c:pt idx="4">
                  <c:v>Beverages/Juices</c:v>
                </c:pt>
                <c:pt idx="5">
                  <c:v>Others</c:v>
                </c:pt>
                <c:pt idx="6">
                  <c:v>Sweets</c:v>
                </c:pt>
                <c:pt idx="7">
                  <c:v>Household</c:v>
                </c:pt>
              </c:strCache>
            </c:strRef>
          </c:cat>
          <c:val>
            <c:numRef>
              <c:f>Sheet1!$B$2:$B$10</c:f>
              <c:numCache>
                <c:formatCode>General</c:formatCode>
                <c:ptCount val="9"/>
                <c:pt idx="0">
                  <c:v>1.25</c:v>
                </c:pt>
                <c:pt idx="1">
                  <c:v>1.5</c:v>
                </c:pt>
                <c:pt idx="2">
                  <c:v>1.25</c:v>
                </c:pt>
                <c:pt idx="3">
                  <c:v>1.25</c:v>
                </c:pt>
                <c:pt idx="4">
                  <c:v>1.5</c:v>
                </c:pt>
                <c:pt idx="5">
                  <c:v>1.25</c:v>
                </c:pt>
                <c:pt idx="6">
                  <c:v>8</c:v>
                </c:pt>
                <c:pt idx="7">
                  <c:v>10</c:v>
                </c:pt>
              </c:numCache>
            </c:numRef>
          </c:val>
          <c:extLst>
            <c:ext xmlns:c16="http://schemas.microsoft.com/office/drawing/2014/chart" uri="{C3380CC4-5D6E-409C-BE32-E72D297353CC}">
              <c16:uniqueId val="{00000000-C128-4411-A918-F68BEAE94C51}"/>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ata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ata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ata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rawing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E7B5E0-1881-452F-882D-E5F964EF5700}"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n-IN"/>
        </a:p>
      </dgm:t>
    </dgm:pt>
    <dgm:pt modelId="{957543E8-376C-4384-9E5D-01E15F408D8C}">
      <dgm:prSet phldrT="[Text]" custT="1"/>
      <dgm:spPr/>
      <dgm:t>
        <a:bodyPr/>
        <a:lstStyle/>
        <a:p>
          <a:r>
            <a:rPr lang="en-US" sz="2400" b="1" dirty="0">
              <a:solidFill>
                <a:schemeClr val="tx1"/>
              </a:solidFill>
              <a:latin typeface="Arial" panose="020B0604020202020204" pitchFamily="34" charset="0"/>
              <a:cs typeface="Arial" panose="020B0604020202020204" pitchFamily="34" charset="0"/>
            </a:rPr>
            <a:t>Sugar Consumption</a:t>
          </a:r>
          <a:endParaRPr lang="en-IN" sz="2400" b="1" dirty="0">
            <a:solidFill>
              <a:schemeClr val="tx1"/>
            </a:solidFill>
            <a:latin typeface="Arial" panose="020B0604020202020204" pitchFamily="34" charset="0"/>
            <a:cs typeface="Arial" panose="020B0604020202020204" pitchFamily="34" charset="0"/>
          </a:endParaRPr>
        </a:p>
      </dgm:t>
    </dgm:pt>
    <dgm:pt modelId="{766F6DA4-384F-4293-BB08-8F54D573112D}" type="parTrans" cxnId="{08197AE9-201E-47A7-B7EF-5E71F30BAF04}">
      <dgm:prSet/>
      <dgm:spPr/>
      <dgm:t>
        <a:bodyPr/>
        <a:lstStyle/>
        <a:p>
          <a:endParaRPr lang="en-IN"/>
        </a:p>
      </dgm:t>
    </dgm:pt>
    <dgm:pt modelId="{441F35A4-AAAF-47D8-8A0E-B87F6BBC961C}" type="sibTrans" cxnId="{08197AE9-201E-47A7-B7EF-5E71F30BAF04}">
      <dgm:prSet/>
      <dgm:spPr/>
      <dgm:t>
        <a:bodyPr/>
        <a:lstStyle/>
        <a:p>
          <a:endParaRPr lang="en-IN"/>
        </a:p>
      </dgm:t>
    </dgm:pt>
    <dgm:pt modelId="{D9FC2C76-3A55-42C3-BA19-937C7B72C09C}">
      <dgm:prSet phldrT="[Text]" custT="1"/>
      <dgm:spPr/>
      <dgm:t>
        <a:bodyPr/>
        <a:lstStyle/>
        <a:p>
          <a:r>
            <a:rPr lang="en-US" sz="1600" b="1" dirty="0">
              <a:solidFill>
                <a:schemeClr val="tx1"/>
              </a:solidFill>
              <a:latin typeface="Arial" panose="020B0604020202020204" pitchFamily="34" charset="0"/>
              <a:cs typeface="Arial" panose="020B0604020202020204" pitchFamily="34" charset="0"/>
            </a:rPr>
            <a:t>Household Retail</a:t>
          </a:r>
        </a:p>
        <a:p>
          <a:r>
            <a:rPr lang="en-US" sz="1600" b="1" dirty="0">
              <a:solidFill>
                <a:schemeClr val="tx1"/>
              </a:solidFill>
              <a:latin typeface="Arial" panose="020B0604020202020204" pitchFamily="34" charset="0"/>
              <a:cs typeface="Arial" panose="020B0604020202020204" pitchFamily="34" charset="0"/>
            </a:rPr>
            <a:t>40%</a:t>
          </a:r>
          <a:endParaRPr lang="en-IN" sz="1600" b="1" dirty="0">
            <a:solidFill>
              <a:schemeClr val="tx1"/>
            </a:solidFill>
            <a:latin typeface="Arial" panose="020B0604020202020204" pitchFamily="34" charset="0"/>
            <a:cs typeface="Arial" panose="020B0604020202020204" pitchFamily="34" charset="0"/>
          </a:endParaRPr>
        </a:p>
      </dgm:t>
    </dgm:pt>
    <dgm:pt modelId="{C23A71CB-4A5B-452A-B9BA-7F85113EA7D9}" type="parTrans" cxnId="{C37723C5-DB57-44F2-9EE3-F9672C218007}">
      <dgm:prSet/>
      <dgm:spPr/>
      <dgm:t>
        <a:bodyPr/>
        <a:lstStyle/>
        <a:p>
          <a:endParaRPr lang="en-IN"/>
        </a:p>
      </dgm:t>
    </dgm:pt>
    <dgm:pt modelId="{720DE92F-FF6E-4D61-908D-BB569A3FFC0C}" type="sibTrans" cxnId="{C37723C5-DB57-44F2-9EE3-F9672C218007}">
      <dgm:prSet/>
      <dgm:spPr/>
      <dgm:t>
        <a:bodyPr/>
        <a:lstStyle/>
        <a:p>
          <a:endParaRPr lang="en-IN"/>
        </a:p>
      </dgm:t>
    </dgm:pt>
    <dgm:pt modelId="{90DA163B-6FA0-47F6-BC34-906425E816F7}">
      <dgm:prSet phldrT="[Text]" custT="1"/>
      <dgm:spPr/>
      <dgm:t>
        <a:bodyPr/>
        <a:lstStyle/>
        <a:p>
          <a:r>
            <a:rPr lang="en-US" sz="1600" b="1" dirty="0">
              <a:solidFill>
                <a:schemeClr val="tx1"/>
              </a:solidFill>
              <a:latin typeface="Arial" panose="020B0604020202020204" pitchFamily="34" charset="0"/>
              <a:cs typeface="Arial" panose="020B0604020202020204" pitchFamily="34" charset="0"/>
            </a:rPr>
            <a:t>Industrial and bulk consumers</a:t>
          </a:r>
        </a:p>
        <a:p>
          <a:r>
            <a:rPr lang="en-US" sz="1600" b="1" dirty="0">
              <a:solidFill>
                <a:schemeClr val="tx1"/>
              </a:solidFill>
              <a:latin typeface="Arial" panose="020B0604020202020204" pitchFamily="34" charset="0"/>
              <a:cs typeface="Arial" panose="020B0604020202020204" pitchFamily="34" charset="0"/>
            </a:rPr>
            <a:t>30%</a:t>
          </a:r>
          <a:endParaRPr lang="en-IN" sz="1600" b="1" dirty="0">
            <a:solidFill>
              <a:schemeClr val="tx1"/>
            </a:solidFill>
            <a:latin typeface="Arial" panose="020B0604020202020204" pitchFamily="34" charset="0"/>
            <a:cs typeface="Arial" panose="020B0604020202020204" pitchFamily="34" charset="0"/>
          </a:endParaRPr>
        </a:p>
      </dgm:t>
    </dgm:pt>
    <dgm:pt modelId="{6C20C073-8288-4C5F-8A4C-667B748EBE97}" type="parTrans" cxnId="{6CD74809-8A4E-4F90-B57C-B0A23BCD11F8}">
      <dgm:prSet/>
      <dgm:spPr/>
      <dgm:t>
        <a:bodyPr/>
        <a:lstStyle/>
        <a:p>
          <a:endParaRPr lang="en-IN"/>
        </a:p>
      </dgm:t>
    </dgm:pt>
    <dgm:pt modelId="{6FD393AA-621E-43C7-85CC-1722DAA068E6}" type="sibTrans" cxnId="{6CD74809-8A4E-4F90-B57C-B0A23BCD11F8}">
      <dgm:prSet/>
      <dgm:spPr/>
      <dgm:t>
        <a:bodyPr/>
        <a:lstStyle/>
        <a:p>
          <a:endParaRPr lang="en-IN"/>
        </a:p>
      </dgm:t>
    </dgm:pt>
    <dgm:pt modelId="{CA62DFCB-7D77-46B0-96D2-CAE7B9EA3667}">
      <dgm:prSet phldrT="[Text]" custT="1"/>
      <dgm:spPr/>
      <dgm:t>
        <a:bodyPr/>
        <a:lstStyle/>
        <a:p>
          <a:r>
            <a:rPr lang="en-US" sz="1600" b="1" dirty="0">
              <a:solidFill>
                <a:schemeClr val="tx1"/>
              </a:solidFill>
              <a:latin typeface="Arial" panose="020B0604020202020204" pitchFamily="34" charset="0"/>
              <a:cs typeface="Arial" panose="020B0604020202020204" pitchFamily="34" charset="0"/>
            </a:rPr>
            <a:t>Small Business</a:t>
          </a:r>
        </a:p>
        <a:p>
          <a:r>
            <a:rPr lang="en-US" sz="1600" b="1" dirty="0">
              <a:solidFill>
                <a:schemeClr val="tx1"/>
              </a:solidFill>
              <a:latin typeface="Arial" panose="020B0604020202020204" pitchFamily="34" charset="0"/>
              <a:cs typeface="Arial" panose="020B0604020202020204" pitchFamily="34" charset="0"/>
            </a:rPr>
            <a:t>30%</a:t>
          </a:r>
          <a:endParaRPr lang="en-IN" sz="1600" b="1" dirty="0">
            <a:solidFill>
              <a:schemeClr val="tx1"/>
            </a:solidFill>
            <a:latin typeface="Arial" panose="020B0604020202020204" pitchFamily="34" charset="0"/>
            <a:cs typeface="Arial" panose="020B0604020202020204" pitchFamily="34" charset="0"/>
          </a:endParaRPr>
        </a:p>
      </dgm:t>
    </dgm:pt>
    <dgm:pt modelId="{AC21930A-7F54-4F04-8D1D-5B1B8A0DA1D9}" type="parTrans" cxnId="{F01593F1-BD9C-4999-91D4-11428C6A23EA}">
      <dgm:prSet/>
      <dgm:spPr/>
      <dgm:t>
        <a:bodyPr/>
        <a:lstStyle/>
        <a:p>
          <a:endParaRPr lang="en-IN"/>
        </a:p>
      </dgm:t>
    </dgm:pt>
    <dgm:pt modelId="{AB21C462-49C4-4766-B111-D067A3E8CF2D}" type="sibTrans" cxnId="{F01593F1-BD9C-4999-91D4-11428C6A23EA}">
      <dgm:prSet/>
      <dgm:spPr/>
      <dgm:t>
        <a:bodyPr/>
        <a:lstStyle/>
        <a:p>
          <a:endParaRPr lang="en-IN"/>
        </a:p>
      </dgm:t>
    </dgm:pt>
    <dgm:pt modelId="{AC01CB5A-A37E-4727-8503-C620938D1F46}" type="pres">
      <dgm:prSet presAssocID="{FDE7B5E0-1881-452F-882D-E5F964EF5700}" presName="Name0" presStyleCnt="0">
        <dgm:presLayoutVars>
          <dgm:chMax val="1"/>
          <dgm:dir/>
          <dgm:animLvl val="ctr"/>
          <dgm:resizeHandles val="exact"/>
        </dgm:presLayoutVars>
      </dgm:prSet>
      <dgm:spPr/>
    </dgm:pt>
    <dgm:pt modelId="{73CE253A-E043-4A18-80FF-8C72D625A803}" type="pres">
      <dgm:prSet presAssocID="{957543E8-376C-4384-9E5D-01E15F408D8C}" presName="centerShape" presStyleLbl="node0" presStyleIdx="0" presStyleCnt="1" custScaleX="155812" custLinFactNeighborX="3405" custLinFactNeighborY="-6620"/>
      <dgm:spPr/>
    </dgm:pt>
    <dgm:pt modelId="{197142A7-2844-4E90-BF18-7C90EA0E212E}" type="pres">
      <dgm:prSet presAssocID="{D9FC2C76-3A55-42C3-BA19-937C7B72C09C}" presName="node" presStyleLbl="node1" presStyleIdx="0" presStyleCnt="3" custScaleX="129349" custRadScaleRad="100133" custRadScaleInc="7373">
        <dgm:presLayoutVars>
          <dgm:bulletEnabled val="1"/>
        </dgm:presLayoutVars>
      </dgm:prSet>
      <dgm:spPr/>
    </dgm:pt>
    <dgm:pt modelId="{2A0AD97A-018A-48B3-B0DE-419D9534B933}" type="pres">
      <dgm:prSet presAssocID="{D9FC2C76-3A55-42C3-BA19-937C7B72C09C}" presName="dummy" presStyleCnt="0"/>
      <dgm:spPr/>
    </dgm:pt>
    <dgm:pt modelId="{D2035E68-6570-4757-8B2D-F50B9EDE58F2}" type="pres">
      <dgm:prSet presAssocID="{720DE92F-FF6E-4D61-908D-BB569A3FFC0C}" presName="sibTrans" presStyleLbl="sibTrans2D1" presStyleIdx="0" presStyleCnt="3" custLinFactNeighborX="1527" custLinFactNeighborY="-906"/>
      <dgm:spPr/>
    </dgm:pt>
    <dgm:pt modelId="{0CD3F781-1B20-441C-8F44-9B7C73A6F24F}" type="pres">
      <dgm:prSet presAssocID="{90DA163B-6FA0-47F6-BC34-906425E816F7}" presName="node" presStyleLbl="node1" presStyleIdx="1" presStyleCnt="3" custScaleX="139841">
        <dgm:presLayoutVars>
          <dgm:bulletEnabled val="1"/>
        </dgm:presLayoutVars>
      </dgm:prSet>
      <dgm:spPr/>
    </dgm:pt>
    <dgm:pt modelId="{570303B5-9A64-4542-A913-F5DC4DF16E31}" type="pres">
      <dgm:prSet presAssocID="{90DA163B-6FA0-47F6-BC34-906425E816F7}" presName="dummy" presStyleCnt="0"/>
      <dgm:spPr/>
    </dgm:pt>
    <dgm:pt modelId="{81E3AAF4-0CA0-4BB6-B17F-E48259D2D117}" type="pres">
      <dgm:prSet presAssocID="{6FD393AA-621E-43C7-85CC-1722DAA068E6}" presName="sibTrans" presStyleLbl="sibTrans2D1" presStyleIdx="1" presStyleCnt="3"/>
      <dgm:spPr/>
    </dgm:pt>
    <dgm:pt modelId="{3F0C3D40-1723-433B-B36D-80718E97E709}" type="pres">
      <dgm:prSet presAssocID="{CA62DFCB-7D77-46B0-96D2-CAE7B9EA3667}" presName="node" presStyleLbl="node1" presStyleIdx="2" presStyleCnt="3" custScaleX="129621" custRadScaleRad="92608" custRadScaleInc="-2988">
        <dgm:presLayoutVars>
          <dgm:bulletEnabled val="1"/>
        </dgm:presLayoutVars>
      </dgm:prSet>
      <dgm:spPr/>
    </dgm:pt>
    <dgm:pt modelId="{2CDFACB2-CB4E-4FD0-B07E-9CF60D4D91F8}" type="pres">
      <dgm:prSet presAssocID="{CA62DFCB-7D77-46B0-96D2-CAE7B9EA3667}" presName="dummy" presStyleCnt="0"/>
      <dgm:spPr/>
    </dgm:pt>
    <dgm:pt modelId="{941E4119-68DE-40C5-89FD-F3FA8F7B8D7E}" type="pres">
      <dgm:prSet presAssocID="{AB21C462-49C4-4766-B111-D067A3E8CF2D}" presName="sibTrans" presStyleLbl="sibTrans2D1" presStyleIdx="2" presStyleCnt="3"/>
      <dgm:spPr/>
    </dgm:pt>
  </dgm:ptLst>
  <dgm:cxnLst>
    <dgm:cxn modelId="{30319A06-6D16-4A07-A115-5514852F7556}" type="presOf" srcId="{90DA163B-6FA0-47F6-BC34-906425E816F7}" destId="{0CD3F781-1B20-441C-8F44-9B7C73A6F24F}" srcOrd="0" destOrd="0" presId="urn:microsoft.com/office/officeart/2005/8/layout/radial6"/>
    <dgm:cxn modelId="{6CD74809-8A4E-4F90-B57C-B0A23BCD11F8}" srcId="{957543E8-376C-4384-9E5D-01E15F408D8C}" destId="{90DA163B-6FA0-47F6-BC34-906425E816F7}" srcOrd="1" destOrd="0" parTransId="{6C20C073-8288-4C5F-8A4C-667B748EBE97}" sibTransId="{6FD393AA-621E-43C7-85CC-1722DAA068E6}"/>
    <dgm:cxn modelId="{4F59FF10-7DAE-42FC-8C22-2AA4C1201035}" type="presOf" srcId="{6FD393AA-621E-43C7-85CC-1722DAA068E6}" destId="{81E3AAF4-0CA0-4BB6-B17F-E48259D2D117}" srcOrd="0" destOrd="0" presId="urn:microsoft.com/office/officeart/2005/8/layout/radial6"/>
    <dgm:cxn modelId="{753C661E-5B88-42AC-8073-182F2D73A8DE}" type="presOf" srcId="{D9FC2C76-3A55-42C3-BA19-937C7B72C09C}" destId="{197142A7-2844-4E90-BF18-7C90EA0E212E}" srcOrd="0" destOrd="0" presId="urn:microsoft.com/office/officeart/2005/8/layout/radial6"/>
    <dgm:cxn modelId="{34EEE155-C6DA-425A-952A-2BD943BECF9F}" type="presOf" srcId="{957543E8-376C-4384-9E5D-01E15F408D8C}" destId="{73CE253A-E043-4A18-80FF-8C72D625A803}" srcOrd="0" destOrd="0" presId="urn:microsoft.com/office/officeart/2005/8/layout/radial6"/>
    <dgm:cxn modelId="{1DC77F7A-0767-4042-B3AA-966B0A783A9A}" type="presOf" srcId="{CA62DFCB-7D77-46B0-96D2-CAE7B9EA3667}" destId="{3F0C3D40-1723-433B-B36D-80718E97E709}" srcOrd="0" destOrd="0" presId="urn:microsoft.com/office/officeart/2005/8/layout/radial6"/>
    <dgm:cxn modelId="{AB07EE8C-9EC0-4081-8F8B-A50E5C6CB61C}" type="presOf" srcId="{AB21C462-49C4-4766-B111-D067A3E8CF2D}" destId="{941E4119-68DE-40C5-89FD-F3FA8F7B8D7E}" srcOrd="0" destOrd="0" presId="urn:microsoft.com/office/officeart/2005/8/layout/radial6"/>
    <dgm:cxn modelId="{A9A993B5-5279-4B1B-B5A0-93EAC1CA8FB3}" type="presOf" srcId="{720DE92F-FF6E-4D61-908D-BB569A3FFC0C}" destId="{D2035E68-6570-4757-8B2D-F50B9EDE58F2}" srcOrd="0" destOrd="0" presId="urn:microsoft.com/office/officeart/2005/8/layout/radial6"/>
    <dgm:cxn modelId="{C37723C5-DB57-44F2-9EE3-F9672C218007}" srcId="{957543E8-376C-4384-9E5D-01E15F408D8C}" destId="{D9FC2C76-3A55-42C3-BA19-937C7B72C09C}" srcOrd="0" destOrd="0" parTransId="{C23A71CB-4A5B-452A-B9BA-7F85113EA7D9}" sibTransId="{720DE92F-FF6E-4D61-908D-BB569A3FFC0C}"/>
    <dgm:cxn modelId="{5E28C5E5-A59B-4602-B73F-9EFD134720C9}" type="presOf" srcId="{FDE7B5E0-1881-452F-882D-E5F964EF5700}" destId="{AC01CB5A-A37E-4727-8503-C620938D1F46}" srcOrd="0" destOrd="0" presId="urn:microsoft.com/office/officeart/2005/8/layout/radial6"/>
    <dgm:cxn modelId="{08197AE9-201E-47A7-B7EF-5E71F30BAF04}" srcId="{FDE7B5E0-1881-452F-882D-E5F964EF5700}" destId="{957543E8-376C-4384-9E5D-01E15F408D8C}" srcOrd="0" destOrd="0" parTransId="{766F6DA4-384F-4293-BB08-8F54D573112D}" sibTransId="{441F35A4-AAAF-47D8-8A0E-B87F6BBC961C}"/>
    <dgm:cxn modelId="{F01593F1-BD9C-4999-91D4-11428C6A23EA}" srcId="{957543E8-376C-4384-9E5D-01E15F408D8C}" destId="{CA62DFCB-7D77-46B0-96D2-CAE7B9EA3667}" srcOrd="2" destOrd="0" parTransId="{AC21930A-7F54-4F04-8D1D-5B1B8A0DA1D9}" sibTransId="{AB21C462-49C4-4766-B111-D067A3E8CF2D}"/>
    <dgm:cxn modelId="{D146AD75-B7BC-4E4D-84D4-63E370B59E59}" type="presParOf" srcId="{AC01CB5A-A37E-4727-8503-C620938D1F46}" destId="{73CE253A-E043-4A18-80FF-8C72D625A803}" srcOrd="0" destOrd="0" presId="urn:microsoft.com/office/officeart/2005/8/layout/radial6"/>
    <dgm:cxn modelId="{3178EF98-AE1C-4BEF-81BD-3A16AEF1DBD1}" type="presParOf" srcId="{AC01CB5A-A37E-4727-8503-C620938D1F46}" destId="{197142A7-2844-4E90-BF18-7C90EA0E212E}" srcOrd="1" destOrd="0" presId="urn:microsoft.com/office/officeart/2005/8/layout/radial6"/>
    <dgm:cxn modelId="{AA34DF22-31D3-42B5-99AD-70330E4BBAAE}" type="presParOf" srcId="{AC01CB5A-A37E-4727-8503-C620938D1F46}" destId="{2A0AD97A-018A-48B3-B0DE-419D9534B933}" srcOrd="2" destOrd="0" presId="urn:microsoft.com/office/officeart/2005/8/layout/radial6"/>
    <dgm:cxn modelId="{71020A77-9DF3-4D72-A3C1-7A75B3CC444E}" type="presParOf" srcId="{AC01CB5A-A37E-4727-8503-C620938D1F46}" destId="{D2035E68-6570-4757-8B2D-F50B9EDE58F2}" srcOrd="3" destOrd="0" presId="urn:microsoft.com/office/officeart/2005/8/layout/radial6"/>
    <dgm:cxn modelId="{88012773-7939-4101-ACAB-9FDC064E2467}" type="presParOf" srcId="{AC01CB5A-A37E-4727-8503-C620938D1F46}" destId="{0CD3F781-1B20-441C-8F44-9B7C73A6F24F}" srcOrd="4" destOrd="0" presId="urn:microsoft.com/office/officeart/2005/8/layout/radial6"/>
    <dgm:cxn modelId="{02C29C17-CEB6-4229-B9C4-3185065FBC93}" type="presParOf" srcId="{AC01CB5A-A37E-4727-8503-C620938D1F46}" destId="{570303B5-9A64-4542-A913-F5DC4DF16E31}" srcOrd="5" destOrd="0" presId="urn:microsoft.com/office/officeart/2005/8/layout/radial6"/>
    <dgm:cxn modelId="{0550474D-02D3-466E-A3B8-6861ECC53420}" type="presParOf" srcId="{AC01CB5A-A37E-4727-8503-C620938D1F46}" destId="{81E3AAF4-0CA0-4BB6-B17F-E48259D2D117}" srcOrd="6" destOrd="0" presId="urn:microsoft.com/office/officeart/2005/8/layout/radial6"/>
    <dgm:cxn modelId="{AEE1E154-AFEF-48A8-9AC0-13CA5870EDEB}" type="presParOf" srcId="{AC01CB5A-A37E-4727-8503-C620938D1F46}" destId="{3F0C3D40-1723-433B-B36D-80718E97E709}" srcOrd="7" destOrd="0" presId="urn:microsoft.com/office/officeart/2005/8/layout/radial6"/>
    <dgm:cxn modelId="{18E020FF-03D4-4EEA-B2CD-58364A5DD5E1}" type="presParOf" srcId="{AC01CB5A-A37E-4727-8503-C620938D1F46}" destId="{2CDFACB2-CB4E-4FD0-B07E-9CF60D4D91F8}" srcOrd="8" destOrd="0" presId="urn:microsoft.com/office/officeart/2005/8/layout/radial6"/>
    <dgm:cxn modelId="{9ED36E20-6CDA-4C53-9ABF-8042020D3BD0}" type="presParOf" srcId="{AC01CB5A-A37E-4727-8503-C620938D1F46}" destId="{941E4119-68DE-40C5-89FD-F3FA8F7B8D7E}" srcOrd="9"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3F620B-DCE7-443C-B4E6-0B8D9F7A0FE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IN"/>
        </a:p>
      </dgm:t>
    </dgm:pt>
    <dgm:pt modelId="{8E17BDEF-80AD-44D5-9449-00C94281C053}">
      <dgm:prSet phldrT="[Text]" custT="1"/>
      <dgm:spPr/>
      <dgm:t>
        <a:bodyPr/>
        <a:lstStyle/>
        <a:p>
          <a:r>
            <a:rPr lang="en-US" sz="2000" b="1" dirty="0">
              <a:latin typeface="Arial" panose="020B0604020202020204" pitchFamily="34" charset="0"/>
              <a:cs typeface="Arial" panose="020B0604020202020204" pitchFamily="34" charset="0"/>
            </a:rPr>
            <a:t> Rural (65%)</a:t>
          </a:r>
        </a:p>
      </dgm:t>
    </dgm:pt>
    <dgm:pt modelId="{3A995543-C33C-49E1-9358-D23F673C99B0}" type="parTrans" cxnId="{D9137BC5-9C33-4EA9-AC1C-1379268C7B9C}">
      <dgm:prSet/>
      <dgm:spPr/>
      <dgm:t>
        <a:bodyPr/>
        <a:lstStyle/>
        <a:p>
          <a:endParaRPr lang="en-IN"/>
        </a:p>
      </dgm:t>
    </dgm:pt>
    <dgm:pt modelId="{66C90DE8-15A4-4C20-9777-35BC3A316527}" type="sibTrans" cxnId="{D9137BC5-9C33-4EA9-AC1C-1379268C7B9C}">
      <dgm:prSet/>
      <dgm:spPr/>
      <dgm:t>
        <a:bodyPr/>
        <a:lstStyle/>
        <a:p>
          <a:endParaRPr lang="en-IN"/>
        </a:p>
      </dgm:t>
    </dgm:pt>
    <dgm:pt modelId="{D1605CAE-723E-43F3-83E6-973B2A6E146B}">
      <dgm:prSet phldrT="[Text]" custT="1"/>
      <dgm:spPr/>
      <dgm:t>
        <a:bodyPr/>
        <a:lstStyle/>
        <a:p>
          <a:r>
            <a:rPr lang="en-US" sz="2000" b="1" dirty="0">
              <a:latin typeface="Arial" panose="020B0604020202020204" pitchFamily="34" charset="0"/>
              <a:cs typeface="Arial" panose="020B0604020202020204" pitchFamily="34" charset="0"/>
            </a:rPr>
            <a:t>Urban (35%)</a:t>
          </a:r>
          <a:endParaRPr lang="en-IN" sz="2000" b="1" dirty="0">
            <a:latin typeface="Arial" panose="020B0604020202020204" pitchFamily="34" charset="0"/>
            <a:cs typeface="Arial" panose="020B0604020202020204" pitchFamily="34" charset="0"/>
          </a:endParaRPr>
        </a:p>
      </dgm:t>
    </dgm:pt>
    <dgm:pt modelId="{9B92C95F-0F92-4D46-9591-ACA2704792BF}" type="parTrans" cxnId="{17F6814A-67BD-4D87-AB9D-4BB657C516EC}">
      <dgm:prSet/>
      <dgm:spPr/>
      <dgm:t>
        <a:bodyPr/>
        <a:lstStyle/>
        <a:p>
          <a:endParaRPr lang="en-IN"/>
        </a:p>
      </dgm:t>
    </dgm:pt>
    <dgm:pt modelId="{4AD97768-5924-4CFE-A178-72B6781EF756}" type="sibTrans" cxnId="{17F6814A-67BD-4D87-AB9D-4BB657C516EC}">
      <dgm:prSet/>
      <dgm:spPr/>
      <dgm:t>
        <a:bodyPr/>
        <a:lstStyle/>
        <a:p>
          <a:endParaRPr lang="en-IN"/>
        </a:p>
      </dgm:t>
    </dgm:pt>
    <dgm:pt modelId="{7AEDB187-8679-4213-9D2E-51F7FC7FDD17}" type="pres">
      <dgm:prSet presAssocID="{9C3F620B-DCE7-443C-B4E6-0B8D9F7A0FEA}" presName="Name0" presStyleCnt="0">
        <dgm:presLayoutVars>
          <dgm:dir/>
          <dgm:resizeHandles val="exact"/>
        </dgm:presLayoutVars>
      </dgm:prSet>
      <dgm:spPr/>
    </dgm:pt>
    <dgm:pt modelId="{3D56772B-E560-46DA-A848-E12978F6400E}" type="pres">
      <dgm:prSet presAssocID="{8E17BDEF-80AD-44D5-9449-00C94281C053}" presName="composite" presStyleCnt="0"/>
      <dgm:spPr/>
    </dgm:pt>
    <dgm:pt modelId="{EB4214BA-93F3-4A9B-B8E8-004D9D3DD247}" type="pres">
      <dgm:prSet presAssocID="{8E17BDEF-80AD-44D5-9449-00C94281C053}" presName="rect1" presStyleLbl="trAlignAcc1" presStyleIdx="0" presStyleCnt="2" custScaleX="94616" custLinFactNeighborX="11577" custLinFactNeighborY="-25216">
        <dgm:presLayoutVars>
          <dgm:bulletEnabled val="1"/>
        </dgm:presLayoutVars>
      </dgm:prSet>
      <dgm:spPr/>
    </dgm:pt>
    <dgm:pt modelId="{2E34E7B1-3AC3-43BD-B2D6-3E74D49C0D99}" type="pres">
      <dgm:prSet presAssocID="{8E17BDEF-80AD-44D5-9449-00C94281C053}" presName="rect2" presStyleLbl="fgImgPlace1" presStyleIdx="0" presStyleCnt="2" custLinFactNeighborX="-2779" custLinFactNeighborY="-27795"/>
      <dgm:spPr>
        <a:blipFill rotWithShape="1">
          <a:blip xmlns:r="http://schemas.openxmlformats.org/officeDocument/2006/relationships" r:embed="rId1"/>
          <a:srcRect/>
          <a:stretch>
            <a:fillRect l="-141000" r="-141000"/>
          </a:stretch>
        </a:blipFill>
      </dgm:spPr>
    </dgm:pt>
    <dgm:pt modelId="{00B6441F-F5E6-4260-8FD0-6058FE894C02}" type="pres">
      <dgm:prSet presAssocID="{66C90DE8-15A4-4C20-9777-35BC3A316527}" presName="sibTrans" presStyleCnt="0"/>
      <dgm:spPr/>
    </dgm:pt>
    <dgm:pt modelId="{563A63F1-2345-4A09-87EA-5C8640A2CAFC}" type="pres">
      <dgm:prSet presAssocID="{D1605CAE-723E-43F3-83E6-973B2A6E146B}" presName="composite" presStyleCnt="0"/>
      <dgm:spPr/>
    </dgm:pt>
    <dgm:pt modelId="{BABEBD1D-DDD9-4448-8EA6-A58B0B98DEAF}" type="pres">
      <dgm:prSet presAssocID="{D1605CAE-723E-43F3-83E6-973B2A6E146B}" presName="rect1" presStyleLbl="trAlignAcc1" presStyleIdx="1" presStyleCnt="2" custScaleX="94962" custLinFactNeighborX="435" custLinFactNeighborY="-17499">
        <dgm:presLayoutVars>
          <dgm:bulletEnabled val="1"/>
        </dgm:presLayoutVars>
      </dgm:prSet>
      <dgm:spPr/>
    </dgm:pt>
    <dgm:pt modelId="{D1151478-A4EF-4348-9C4B-F3D97A15379B}" type="pres">
      <dgm:prSet presAssocID="{D1605CAE-723E-43F3-83E6-973B2A6E146B}" presName="rect2" presStyleLbl="fgImgPlace1" presStyleIdx="1" presStyleCnt="2" custLinFactNeighborX="-730" custLinFactNeighborY="-29408"/>
      <dgm:spPr>
        <a:blipFill rotWithShape="1">
          <a:blip xmlns:r="http://schemas.openxmlformats.org/officeDocument/2006/relationships" r:embed="rId2"/>
          <a:srcRect/>
          <a:stretch>
            <a:fillRect l="-63000" r="-63000"/>
          </a:stretch>
        </a:blipFill>
      </dgm:spPr>
    </dgm:pt>
  </dgm:ptLst>
  <dgm:cxnLst>
    <dgm:cxn modelId="{0E91791B-CA76-46D1-A8E5-FBA4419B394C}" type="presOf" srcId="{9C3F620B-DCE7-443C-B4E6-0B8D9F7A0FEA}" destId="{7AEDB187-8679-4213-9D2E-51F7FC7FDD17}" srcOrd="0" destOrd="0" presId="urn:microsoft.com/office/officeart/2008/layout/PictureStrips"/>
    <dgm:cxn modelId="{17F6814A-67BD-4D87-AB9D-4BB657C516EC}" srcId="{9C3F620B-DCE7-443C-B4E6-0B8D9F7A0FEA}" destId="{D1605CAE-723E-43F3-83E6-973B2A6E146B}" srcOrd="1" destOrd="0" parTransId="{9B92C95F-0F92-4D46-9591-ACA2704792BF}" sibTransId="{4AD97768-5924-4CFE-A178-72B6781EF756}"/>
    <dgm:cxn modelId="{05A16B8C-DBCE-4917-AF54-412C2AFAB50C}" type="presOf" srcId="{D1605CAE-723E-43F3-83E6-973B2A6E146B}" destId="{BABEBD1D-DDD9-4448-8EA6-A58B0B98DEAF}" srcOrd="0" destOrd="0" presId="urn:microsoft.com/office/officeart/2008/layout/PictureStrips"/>
    <dgm:cxn modelId="{D9137BC5-9C33-4EA9-AC1C-1379268C7B9C}" srcId="{9C3F620B-DCE7-443C-B4E6-0B8D9F7A0FEA}" destId="{8E17BDEF-80AD-44D5-9449-00C94281C053}" srcOrd="0" destOrd="0" parTransId="{3A995543-C33C-49E1-9358-D23F673C99B0}" sibTransId="{66C90DE8-15A4-4C20-9777-35BC3A316527}"/>
    <dgm:cxn modelId="{23B908D3-818D-4A92-B5F1-5980341CD7B2}" type="presOf" srcId="{8E17BDEF-80AD-44D5-9449-00C94281C053}" destId="{EB4214BA-93F3-4A9B-B8E8-004D9D3DD247}" srcOrd="0" destOrd="0" presId="urn:microsoft.com/office/officeart/2008/layout/PictureStrips"/>
    <dgm:cxn modelId="{BACA5388-408A-4C79-BBCC-B76208B72BA9}" type="presParOf" srcId="{7AEDB187-8679-4213-9D2E-51F7FC7FDD17}" destId="{3D56772B-E560-46DA-A848-E12978F6400E}" srcOrd="0" destOrd="0" presId="urn:microsoft.com/office/officeart/2008/layout/PictureStrips"/>
    <dgm:cxn modelId="{E40C03B0-86D7-4543-9301-DC28D49B7B1F}" type="presParOf" srcId="{3D56772B-E560-46DA-A848-E12978F6400E}" destId="{EB4214BA-93F3-4A9B-B8E8-004D9D3DD247}" srcOrd="0" destOrd="0" presId="urn:microsoft.com/office/officeart/2008/layout/PictureStrips"/>
    <dgm:cxn modelId="{842935FD-A40A-40AC-BC58-73C8B1CF4EDF}" type="presParOf" srcId="{3D56772B-E560-46DA-A848-E12978F6400E}" destId="{2E34E7B1-3AC3-43BD-B2D6-3E74D49C0D99}" srcOrd="1" destOrd="0" presId="urn:microsoft.com/office/officeart/2008/layout/PictureStrips"/>
    <dgm:cxn modelId="{384CAF7E-95E3-4CB3-B224-A45C2A86DC36}" type="presParOf" srcId="{7AEDB187-8679-4213-9D2E-51F7FC7FDD17}" destId="{00B6441F-F5E6-4260-8FD0-6058FE894C02}" srcOrd="1" destOrd="0" presId="urn:microsoft.com/office/officeart/2008/layout/PictureStrips"/>
    <dgm:cxn modelId="{CFB28A2E-C800-4AA9-A6A1-39FF4FED8655}" type="presParOf" srcId="{7AEDB187-8679-4213-9D2E-51F7FC7FDD17}" destId="{563A63F1-2345-4A09-87EA-5C8640A2CAFC}" srcOrd="2" destOrd="0" presId="urn:microsoft.com/office/officeart/2008/layout/PictureStrips"/>
    <dgm:cxn modelId="{24405F94-FFE4-477E-B700-37E3C0C9ED45}" type="presParOf" srcId="{563A63F1-2345-4A09-87EA-5C8640A2CAFC}" destId="{BABEBD1D-DDD9-4448-8EA6-A58B0B98DEAF}" srcOrd="0" destOrd="0" presId="urn:microsoft.com/office/officeart/2008/layout/PictureStrips"/>
    <dgm:cxn modelId="{8315F2B4-F0F9-4BE1-BBA8-285A29C98621}" type="presParOf" srcId="{563A63F1-2345-4A09-87EA-5C8640A2CAFC}" destId="{D1151478-A4EF-4348-9C4B-F3D97A15379B}" srcOrd="1" destOrd="0" presId="urn:microsoft.com/office/officeart/2008/layout/PictureStrips"/>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3F620B-DCE7-443C-B4E6-0B8D9F7A0FE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IN"/>
        </a:p>
      </dgm:t>
    </dgm:pt>
    <dgm:pt modelId="{8E17BDEF-80AD-44D5-9449-00C94281C053}">
      <dgm:prSet phldrT="[Text]" custT="1"/>
      <dgm:spPr/>
      <dgm:t>
        <a:bodyPr/>
        <a:lstStyle/>
        <a:p>
          <a:pPr algn="ctr"/>
          <a:r>
            <a:rPr lang="en-US" sz="2000" b="1" dirty="0">
              <a:latin typeface="Arial" panose="020B0604020202020204" pitchFamily="34" charset="0"/>
              <a:cs typeface="Arial" panose="020B0604020202020204" pitchFamily="34" charset="0"/>
            </a:rPr>
            <a:t>Restaurants (23%)</a:t>
          </a:r>
        </a:p>
      </dgm:t>
    </dgm:pt>
    <dgm:pt modelId="{3A995543-C33C-49E1-9358-D23F673C99B0}" type="parTrans" cxnId="{D9137BC5-9C33-4EA9-AC1C-1379268C7B9C}">
      <dgm:prSet/>
      <dgm:spPr/>
      <dgm:t>
        <a:bodyPr/>
        <a:lstStyle/>
        <a:p>
          <a:endParaRPr lang="en-IN"/>
        </a:p>
      </dgm:t>
    </dgm:pt>
    <dgm:pt modelId="{66C90DE8-15A4-4C20-9777-35BC3A316527}" type="sibTrans" cxnId="{D9137BC5-9C33-4EA9-AC1C-1379268C7B9C}">
      <dgm:prSet/>
      <dgm:spPr/>
      <dgm:t>
        <a:bodyPr/>
        <a:lstStyle/>
        <a:p>
          <a:endParaRPr lang="en-IN"/>
        </a:p>
      </dgm:t>
    </dgm:pt>
    <dgm:pt modelId="{D1605CAE-723E-43F3-83E6-973B2A6E146B}">
      <dgm:prSet phldrT="[Text]" custT="1"/>
      <dgm:spPr/>
      <dgm:t>
        <a:bodyPr/>
        <a:lstStyle/>
        <a:p>
          <a:pPr algn="ctr"/>
          <a:r>
            <a:rPr lang="en-US" sz="2000" b="1" dirty="0">
              <a:latin typeface="Arial" panose="020B0604020202020204" pitchFamily="34" charset="0"/>
              <a:cs typeface="Arial" panose="020B0604020202020204" pitchFamily="34" charset="0"/>
            </a:rPr>
            <a:t>Sweets (58%)</a:t>
          </a:r>
          <a:endParaRPr lang="en-IN" sz="2000" b="1" dirty="0">
            <a:latin typeface="Arial" panose="020B0604020202020204" pitchFamily="34" charset="0"/>
            <a:cs typeface="Arial" panose="020B0604020202020204" pitchFamily="34" charset="0"/>
          </a:endParaRPr>
        </a:p>
      </dgm:t>
    </dgm:pt>
    <dgm:pt modelId="{9B92C95F-0F92-4D46-9591-ACA2704792BF}" type="parTrans" cxnId="{17F6814A-67BD-4D87-AB9D-4BB657C516EC}">
      <dgm:prSet/>
      <dgm:spPr/>
      <dgm:t>
        <a:bodyPr/>
        <a:lstStyle/>
        <a:p>
          <a:endParaRPr lang="en-IN"/>
        </a:p>
      </dgm:t>
    </dgm:pt>
    <dgm:pt modelId="{4AD97768-5924-4CFE-A178-72B6781EF756}" type="sibTrans" cxnId="{17F6814A-67BD-4D87-AB9D-4BB657C516EC}">
      <dgm:prSet/>
      <dgm:spPr/>
      <dgm:t>
        <a:bodyPr/>
        <a:lstStyle/>
        <a:p>
          <a:endParaRPr lang="en-IN"/>
        </a:p>
      </dgm:t>
    </dgm:pt>
    <dgm:pt modelId="{7AEDB187-8679-4213-9D2E-51F7FC7FDD17}" type="pres">
      <dgm:prSet presAssocID="{9C3F620B-DCE7-443C-B4E6-0B8D9F7A0FEA}" presName="Name0" presStyleCnt="0">
        <dgm:presLayoutVars>
          <dgm:dir/>
          <dgm:resizeHandles val="exact"/>
        </dgm:presLayoutVars>
      </dgm:prSet>
      <dgm:spPr/>
    </dgm:pt>
    <dgm:pt modelId="{3D56772B-E560-46DA-A848-E12978F6400E}" type="pres">
      <dgm:prSet presAssocID="{8E17BDEF-80AD-44D5-9449-00C94281C053}" presName="composite" presStyleCnt="0"/>
      <dgm:spPr/>
    </dgm:pt>
    <dgm:pt modelId="{EB4214BA-93F3-4A9B-B8E8-004D9D3DD247}" type="pres">
      <dgm:prSet presAssocID="{8E17BDEF-80AD-44D5-9449-00C94281C053}" presName="rect1" presStyleLbl="trAlignAcc1" presStyleIdx="0" presStyleCnt="2" custScaleX="107546" custLinFactNeighborX="236" custLinFactNeighborY="-24697">
        <dgm:presLayoutVars>
          <dgm:bulletEnabled val="1"/>
        </dgm:presLayoutVars>
      </dgm:prSet>
      <dgm:spPr/>
    </dgm:pt>
    <dgm:pt modelId="{2E34E7B1-3AC3-43BD-B2D6-3E74D49C0D99}" type="pres">
      <dgm:prSet presAssocID="{8E17BDEF-80AD-44D5-9449-00C94281C053}" presName="rect2" presStyleLbl="fgImgPlace1" presStyleIdx="0" presStyleCnt="2" custLinFactNeighborX="-52" custLinFactNeighborY="-4941"/>
      <dgm:spPr>
        <a:blipFill rotWithShape="1">
          <a:blip xmlns:r="http://schemas.openxmlformats.org/officeDocument/2006/relationships" r:embed="rId1"/>
          <a:srcRect/>
          <a:stretch>
            <a:fillRect l="-63000" r="-63000"/>
          </a:stretch>
        </a:blipFill>
      </dgm:spPr>
    </dgm:pt>
    <dgm:pt modelId="{00B6441F-F5E6-4260-8FD0-6058FE894C02}" type="pres">
      <dgm:prSet presAssocID="{66C90DE8-15A4-4C20-9777-35BC3A316527}" presName="sibTrans" presStyleCnt="0"/>
      <dgm:spPr/>
    </dgm:pt>
    <dgm:pt modelId="{563A63F1-2345-4A09-87EA-5C8640A2CAFC}" type="pres">
      <dgm:prSet presAssocID="{D1605CAE-723E-43F3-83E6-973B2A6E146B}" presName="composite" presStyleCnt="0"/>
      <dgm:spPr/>
    </dgm:pt>
    <dgm:pt modelId="{BABEBD1D-DDD9-4448-8EA6-A58B0B98DEAF}" type="pres">
      <dgm:prSet presAssocID="{D1605CAE-723E-43F3-83E6-973B2A6E146B}" presName="rect1" presStyleLbl="trAlignAcc1" presStyleIdx="1" presStyleCnt="2" custScaleX="94962" custLinFactNeighborX="528" custLinFactNeighborY="-39532">
        <dgm:presLayoutVars>
          <dgm:bulletEnabled val="1"/>
        </dgm:presLayoutVars>
      </dgm:prSet>
      <dgm:spPr/>
    </dgm:pt>
    <dgm:pt modelId="{D1151478-A4EF-4348-9C4B-F3D97A15379B}" type="pres">
      <dgm:prSet presAssocID="{D1605CAE-723E-43F3-83E6-973B2A6E146B}" presName="rect2" presStyleLbl="fgImgPlace1" presStyleIdx="1" presStyleCnt="2" custLinFactNeighborY="-23058"/>
      <dgm:spPr>
        <a:blipFill rotWithShape="1">
          <a:blip xmlns:r="http://schemas.openxmlformats.org/officeDocument/2006/relationships" r:embed="rId2"/>
          <a:srcRect/>
          <a:stretch>
            <a:fillRect l="-50000" r="-50000"/>
          </a:stretch>
        </a:blipFill>
      </dgm:spPr>
    </dgm:pt>
  </dgm:ptLst>
  <dgm:cxnLst>
    <dgm:cxn modelId="{0E91791B-CA76-46D1-A8E5-FBA4419B394C}" type="presOf" srcId="{9C3F620B-DCE7-443C-B4E6-0B8D9F7A0FEA}" destId="{7AEDB187-8679-4213-9D2E-51F7FC7FDD17}" srcOrd="0" destOrd="0" presId="urn:microsoft.com/office/officeart/2008/layout/PictureStrips"/>
    <dgm:cxn modelId="{17F6814A-67BD-4D87-AB9D-4BB657C516EC}" srcId="{9C3F620B-DCE7-443C-B4E6-0B8D9F7A0FEA}" destId="{D1605CAE-723E-43F3-83E6-973B2A6E146B}" srcOrd="1" destOrd="0" parTransId="{9B92C95F-0F92-4D46-9591-ACA2704792BF}" sibTransId="{4AD97768-5924-4CFE-A178-72B6781EF756}"/>
    <dgm:cxn modelId="{05A16B8C-DBCE-4917-AF54-412C2AFAB50C}" type="presOf" srcId="{D1605CAE-723E-43F3-83E6-973B2A6E146B}" destId="{BABEBD1D-DDD9-4448-8EA6-A58B0B98DEAF}" srcOrd="0" destOrd="0" presId="urn:microsoft.com/office/officeart/2008/layout/PictureStrips"/>
    <dgm:cxn modelId="{D9137BC5-9C33-4EA9-AC1C-1379268C7B9C}" srcId="{9C3F620B-DCE7-443C-B4E6-0B8D9F7A0FEA}" destId="{8E17BDEF-80AD-44D5-9449-00C94281C053}" srcOrd="0" destOrd="0" parTransId="{3A995543-C33C-49E1-9358-D23F673C99B0}" sibTransId="{66C90DE8-15A4-4C20-9777-35BC3A316527}"/>
    <dgm:cxn modelId="{23B908D3-818D-4A92-B5F1-5980341CD7B2}" type="presOf" srcId="{8E17BDEF-80AD-44D5-9449-00C94281C053}" destId="{EB4214BA-93F3-4A9B-B8E8-004D9D3DD247}" srcOrd="0" destOrd="0" presId="urn:microsoft.com/office/officeart/2008/layout/PictureStrips"/>
    <dgm:cxn modelId="{BACA5388-408A-4C79-BBCC-B76208B72BA9}" type="presParOf" srcId="{7AEDB187-8679-4213-9D2E-51F7FC7FDD17}" destId="{3D56772B-E560-46DA-A848-E12978F6400E}" srcOrd="0" destOrd="0" presId="urn:microsoft.com/office/officeart/2008/layout/PictureStrips"/>
    <dgm:cxn modelId="{E40C03B0-86D7-4543-9301-DC28D49B7B1F}" type="presParOf" srcId="{3D56772B-E560-46DA-A848-E12978F6400E}" destId="{EB4214BA-93F3-4A9B-B8E8-004D9D3DD247}" srcOrd="0" destOrd="0" presId="urn:microsoft.com/office/officeart/2008/layout/PictureStrips"/>
    <dgm:cxn modelId="{842935FD-A40A-40AC-BC58-73C8B1CF4EDF}" type="presParOf" srcId="{3D56772B-E560-46DA-A848-E12978F6400E}" destId="{2E34E7B1-3AC3-43BD-B2D6-3E74D49C0D99}" srcOrd="1" destOrd="0" presId="urn:microsoft.com/office/officeart/2008/layout/PictureStrips"/>
    <dgm:cxn modelId="{384CAF7E-95E3-4CB3-B224-A45C2A86DC36}" type="presParOf" srcId="{7AEDB187-8679-4213-9D2E-51F7FC7FDD17}" destId="{00B6441F-F5E6-4260-8FD0-6058FE894C02}" srcOrd="1" destOrd="0" presId="urn:microsoft.com/office/officeart/2008/layout/PictureStrips"/>
    <dgm:cxn modelId="{CFB28A2E-C800-4AA9-A6A1-39FF4FED8655}" type="presParOf" srcId="{7AEDB187-8679-4213-9D2E-51F7FC7FDD17}" destId="{563A63F1-2345-4A09-87EA-5C8640A2CAFC}" srcOrd="2" destOrd="0" presId="urn:microsoft.com/office/officeart/2008/layout/PictureStrips"/>
    <dgm:cxn modelId="{24405F94-FFE4-477E-B700-37E3C0C9ED45}" type="presParOf" srcId="{563A63F1-2345-4A09-87EA-5C8640A2CAFC}" destId="{BABEBD1D-DDD9-4448-8EA6-A58B0B98DEAF}" srcOrd="0" destOrd="0" presId="urn:microsoft.com/office/officeart/2008/layout/PictureStrips"/>
    <dgm:cxn modelId="{8315F2B4-F0F9-4BE1-BBA8-285A29C98621}" type="presParOf" srcId="{563A63F1-2345-4A09-87EA-5C8640A2CAFC}" destId="{D1151478-A4EF-4348-9C4B-F3D97A15379B}" srcOrd="1" destOrd="0" presId="urn:microsoft.com/office/officeart/2008/layout/PictureStrips"/>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3F620B-DCE7-443C-B4E6-0B8D9F7A0FE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IN"/>
        </a:p>
      </dgm:t>
    </dgm:pt>
    <dgm:pt modelId="{8E17BDEF-80AD-44D5-9449-00C94281C053}">
      <dgm:prSet phldrT="[Text]" custT="1"/>
      <dgm:spPr/>
      <dgm:t>
        <a:bodyPr/>
        <a:lstStyle/>
        <a:p>
          <a:pPr algn="ctr"/>
          <a:r>
            <a:rPr lang="en-US" sz="1800" b="1" dirty="0">
              <a:latin typeface="Arial" panose="020B0604020202020204" pitchFamily="34" charset="0"/>
              <a:cs typeface="Arial" panose="020B0604020202020204" pitchFamily="34" charset="0"/>
            </a:rPr>
            <a:t>Tea/coffee (18%)</a:t>
          </a:r>
        </a:p>
      </dgm:t>
    </dgm:pt>
    <dgm:pt modelId="{3A995543-C33C-49E1-9358-D23F673C99B0}" type="parTrans" cxnId="{D9137BC5-9C33-4EA9-AC1C-1379268C7B9C}">
      <dgm:prSet/>
      <dgm:spPr/>
      <dgm:t>
        <a:bodyPr/>
        <a:lstStyle/>
        <a:p>
          <a:endParaRPr lang="en-IN"/>
        </a:p>
      </dgm:t>
    </dgm:pt>
    <dgm:pt modelId="{66C90DE8-15A4-4C20-9777-35BC3A316527}" type="sibTrans" cxnId="{D9137BC5-9C33-4EA9-AC1C-1379268C7B9C}">
      <dgm:prSet/>
      <dgm:spPr/>
      <dgm:t>
        <a:bodyPr/>
        <a:lstStyle/>
        <a:p>
          <a:endParaRPr lang="en-IN"/>
        </a:p>
      </dgm:t>
    </dgm:pt>
    <dgm:pt modelId="{D1605CAE-723E-43F3-83E6-973B2A6E146B}">
      <dgm:prSet phldrT="[Text]" custT="1"/>
      <dgm:spPr/>
      <dgm:t>
        <a:bodyPr/>
        <a:lstStyle/>
        <a:p>
          <a:pPr algn="ctr"/>
          <a:r>
            <a:rPr lang="en-US" sz="1600" b="1" dirty="0">
              <a:latin typeface="Arial" panose="020B0604020202020204" pitchFamily="34" charset="0"/>
              <a:cs typeface="Arial" panose="020B0604020202020204" pitchFamily="34" charset="0"/>
            </a:rPr>
            <a:t> Juices and milk    products (1%)</a:t>
          </a:r>
          <a:endParaRPr lang="en-IN" sz="1600" b="1" dirty="0">
            <a:latin typeface="Arial" panose="020B0604020202020204" pitchFamily="34" charset="0"/>
            <a:cs typeface="Arial" panose="020B0604020202020204" pitchFamily="34" charset="0"/>
          </a:endParaRPr>
        </a:p>
      </dgm:t>
    </dgm:pt>
    <dgm:pt modelId="{9B92C95F-0F92-4D46-9591-ACA2704792BF}" type="parTrans" cxnId="{17F6814A-67BD-4D87-AB9D-4BB657C516EC}">
      <dgm:prSet/>
      <dgm:spPr/>
      <dgm:t>
        <a:bodyPr/>
        <a:lstStyle/>
        <a:p>
          <a:endParaRPr lang="en-IN"/>
        </a:p>
      </dgm:t>
    </dgm:pt>
    <dgm:pt modelId="{4AD97768-5924-4CFE-A178-72B6781EF756}" type="sibTrans" cxnId="{17F6814A-67BD-4D87-AB9D-4BB657C516EC}">
      <dgm:prSet/>
      <dgm:spPr/>
      <dgm:t>
        <a:bodyPr/>
        <a:lstStyle/>
        <a:p>
          <a:endParaRPr lang="en-IN"/>
        </a:p>
      </dgm:t>
    </dgm:pt>
    <dgm:pt modelId="{7AEDB187-8679-4213-9D2E-51F7FC7FDD17}" type="pres">
      <dgm:prSet presAssocID="{9C3F620B-DCE7-443C-B4E6-0B8D9F7A0FEA}" presName="Name0" presStyleCnt="0">
        <dgm:presLayoutVars>
          <dgm:dir/>
          <dgm:resizeHandles val="exact"/>
        </dgm:presLayoutVars>
      </dgm:prSet>
      <dgm:spPr/>
    </dgm:pt>
    <dgm:pt modelId="{3D56772B-E560-46DA-A848-E12978F6400E}" type="pres">
      <dgm:prSet presAssocID="{8E17BDEF-80AD-44D5-9449-00C94281C053}" presName="composite" presStyleCnt="0"/>
      <dgm:spPr/>
    </dgm:pt>
    <dgm:pt modelId="{EB4214BA-93F3-4A9B-B8E8-004D9D3DD247}" type="pres">
      <dgm:prSet presAssocID="{8E17BDEF-80AD-44D5-9449-00C94281C053}" presName="rect1" presStyleLbl="trAlignAcc1" presStyleIdx="0" presStyleCnt="2" custScaleX="107546" custLinFactNeighborX="-576" custLinFactNeighborY="-21565">
        <dgm:presLayoutVars>
          <dgm:bulletEnabled val="1"/>
        </dgm:presLayoutVars>
      </dgm:prSet>
      <dgm:spPr/>
    </dgm:pt>
    <dgm:pt modelId="{2E34E7B1-3AC3-43BD-B2D6-3E74D49C0D99}" type="pres">
      <dgm:prSet presAssocID="{8E17BDEF-80AD-44D5-9449-00C94281C053}" presName="rect2" presStyleLbl="fgImgPlace1" presStyleIdx="0" presStyleCnt="2" custLinFactNeighborY="10272"/>
      <dgm:spPr>
        <a:blipFill rotWithShape="1">
          <a:blip xmlns:r="http://schemas.openxmlformats.org/officeDocument/2006/relationships" r:embed="rId1"/>
          <a:srcRect/>
          <a:stretch>
            <a:fillRect l="-50000" r="-50000"/>
          </a:stretch>
        </a:blipFill>
      </dgm:spPr>
    </dgm:pt>
    <dgm:pt modelId="{00B6441F-F5E6-4260-8FD0-6058FE894C02}" type="pres">
      <dgm:prSet presAssocID="{66C90DE8-15A4-4C20-9777-35BC3A316527}" presName="sibTrans" presStyleCnt="0"/>
      <dgm:spPr/>
    </dgm:pt>
    <dgm:pt modelId="{563A63F1-2345-4A09-87EA-5C8640A2CAFC}" type="pres">
      <dgm:prSet presAssocID="{D1605CAE-723E-43F3-83E6-973B2A6E146B}" presName="composite" presStyleCnt="0"/>
      <dgm:spPr/>
    </dgm:pt>
    <dgm:pt modelId="{BABEBD1D-DDD9-4448-8EA6-A58B0B98DEAF}" type="pres">
      <dgm:prSet presAssocID="{D1605CAE-723E-43F3-83E6-973B2A6E146B}" presName="rect1" presStyleLbl="trAlignAcc1" presStyleIdx="1" presStyleCnt="2" custScaleX="107593" custLinFactNeighborX="536" custLinFactNeighborY="-14847">
        <dgm:presLayoutVars>
          <dgm:bulletEnabled val="1"/>
        </dgm:presLayoutVars>
      </dgm:prSet>
      <dgm:spPr/>
    </dgm:pt>
    <dgm:pt modelId="{D1151478-A4EF-4348-9C4B-F3D97A15379B}" type="pres">
      <dgm:prSet presAssocID="{D1605CAE-723E-43F3-83E6-973B2A6E146B}" presName="rect2" presStyleLbl="fgImgPlace1" presStyleIdx="1" presStyleCnt="2" custLinFactNeighborX="31226" custLinFactNeighborY="-401"/>
      <dgm:spPr>
        <a:blipFill rotWithShape="1">
          <a:blip xmlns:r="http://schemas.openxmlformats.org/officeDocument/2006/relationships" r:embed="rId2"/>
          <a:srcRect/>
          <a:stretch>
            <a:fillRect l="-25000" r="-25000"/>
          </a:stretch>
        </a:blipFill>
      </dgm:spPr>
    </dgm:pt>
  </dgm:ptLst>
  <dgm:cxnLst>
    <dgm:cxn modelId="{0E91791B-CA76-46D1-A8E5-FBA4419B394C}" type="presOf" srcId="{9C3F620B-DCE7-443C-B4E6-0B8D9F7A0FEA}" destId="{7AEDB187-8679-4213-9D2E-51F7FC7FDD17}" srcOrd="0" destOrd="0" presId="urn:microsoft.com/office/officeart/2008/layout/PictureStrips"/>
    <dgm:cxn modelId="{17F6814A-67BD-4D87-AB9D-4BB657C516EC}" srcId="{9C3F620B-DCE7-443C-B4E6-0B8D9F7A0FEA}" destId="{D1605CAE-723E-43F3-83E6-973B2A6E146B}" srcOrd="1" destOrd="0" parTransId="{9B92C95F-0F92-4D46-9591-ACA2704792BF}" sibTransId="{4AD97768-5924-4CFE-A178-72B6781EF756}"/>
    <dgm:cxn modelId="{05A16B8C-DBCE-4917-AF54-412C2AFAB50C}" type="presOf" srcId="{D1605CAE-723E-43F3-83E6-973B2A6E146B}" destId="{BABEBD1D-DDD9-4448-8EA6-A58B0B98DEAF}" srcOrd="0" destOrd="0" presId="urn:microsoft.com/office/officeart/2008/layout/PictureStrips"/>
    <dgm:cxn modelId="{D9137BC5-9C33-4EA9-AC1C-1379268C7B9C}" srcId="{9C3F620B-DCE7-443C-B4E6-0B8D9F7A0FEA}" destId="{8E17BDEF-80AD-44D5-9449-00C94281C053}" srcOrd="0" destOrd="0" parTransId="{3A995543-C33C-49E1-9358-D23F673C99B0}" sibTransId="{66C90DE8-15A4-4C20-9777-35BC3A316527}"/>
    <dgm:cxn modelId="{23B908D3-818D-4A92-B5F1-5980341CD7B2}" type="presOf" srcId="{8E17BDEF-80AD-44D5-9449-00C94281C053}" destId="{EB4214BA-93F3-4A9B-B8E8-004D9D3DD247}" srcOrd="0" destOrd="0" presId="urn:microsoft.com/office/officeart/2008/layout/PictureStrips"/>
    <dgm:cxn modelId="{BACA5388-408A-4C79-BBCC-B76208B72BA9}" type="presParOf" srcId="{7AEDB187-8679-4213-9D2E-51F7FC7FDD17}" destId="{3D56772B-E560-46DA-A848-E12978F6400E}" srcOrd="0" destOrd="0" presId="urn:microsoft.com/office/officeart/2008/layout/PictureStrips"/>
    <dgm:cxn modelId="{E40C03B0-86D7-4543-9301-DC28D49B7B1F}" type="presParOf" srcId="{3D56772B-E560-46DA-A848-E12978F6400E}" destId="{EB4214BA-93F3-4A9B-B8E8-004D9D3DD247}" srcOrd="0" destOrd="0" presId="urn:microsoft.com/office/officeart/2008/layout/PictureStrips"/>
    <dgm:cxn modelId="{842935FD-A40A-40AC-BC58-73C8B1CF4EDF}" type="presParOf" srcId="{3D56772B-E560-46DA-A848-E12978F6400E}" destId="{2E34E7B1-3AC3-43BD-B2D6-3E74D49C0D99}" srcOrd="1" destOrd="0" presId="urn:microsoft.com/office/officeart/2008/layout/PictureStrips"/>
    <dgm:cxn modelId="{384CAF7E-95E3-4CB3-B224-A45C2A86DC36}" type="presParOf" srcId="{7AEDB187-8679-4213-9D2E-51F7FC7FDD17}" destId="{00B6441F-F5E6-4260-8FD0-6058FE894C02}" srcOrd="1" destOrd="0" presId="urn:microsoft.com/office/officeart/2008/layout/PictureStrips"/>
    <dgm:cxn modelId="{CFB28A2E-C800-4AA9-A6A1-39FF4FED8655}" type="presParOf" srcId="{7AEDB187-8679-4213-9D2E-51F7FC7FDD17}" destId="{563A63F1-2345-4A09-87EA-5C8640A2CAFC}" srcOrd="2" destOrd="0" presId="urn:microsoft.com/office/officeart/2008/layout/PictureStrips"/>
    <dgm:cxn modelId="{24405F94-FFE4-477E-B700-37E3C0C9ED45}" type="presParOf" srcId="{563A63F1-2345-4A09-87EA-5C8640A2CAFC}" destId="{BABEBD1D-DDD9-4448-8EA6-A58B0B98DEAF}" srcOrd="0" destOrd="0" presId="urn:microsoft.com/office/officeart/2008/layout/PictureStrips"/>
    <dgm:cxn modelId="{8315F2B4-F0F9-4BE1-BBA8-285A29C98621}" type="presParOf" srcId="{563A63F1-2345-4A09-87EA-5C8640A2CAFC}" destId="{D1151478-A4EF-4348-9C4B-F3D97A15379B}" srcOrd="1" destOrd="0" presId="urn:microsoft.com/office/officeart/2008/layout/PictureStrips"/>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3F620B-DCE7-443C-B4E6-0B8D9F7A0FE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IN"/>
        </a:p>
      </dgm:t>
    </dgm:pt>
    <dgm:pt modelId="{8E17BDEF-80AD-44D5-9449-00C94281C053}">
      <dgm:prSet phldrT="[Text]" custT="1"/>
      <dgm:spPr/>
      <dgm:t>
        <a:bodyPr/>
        <a:lstStyle/>
        <a:p>
          <a:pPr algn="ctr"/>
          <a:r>
            <a:rPr lang="en-US" sz="2000" b="1" dirty="0">
              <a:latin typeface="Arial" panose="020B0604020202020204" pitchFamily="34" charset="0"/>
              <a:cs typeface="Arial" panose="020B0604020202020204" pitchFamily="34" charset="0"/>
            </a:rPr>
            <a:t>Dairy (24%)</a:t>
          </a:r>
        </a:p>
      </dgm:t>
    </dgm:pt>
    <dgm:pt modelId="{3A995543-C33C-49E1-9358-D23F673C99B0}" type="parTrans" cxnId="{D9137BC5-9C33-4EA9-AC1C-1379268C7B9C}">
      <dgm:prSet/>
      <dgm:spPr/>
      <dgm:t>
        <a:bodyPr/>
        <a:lstStyle/>
        <a:p>
          <a:endParaRPr lang="en-IN"/>
        </a:p>
      </dgm:t>
    </dgm:pt>
    <dgm:pt modelId="{66C90DE8-15A4-4C20-9777-35BC3A316527}" type="sibTrans" cxnId="{D9137BC5-9C33-4EA9-AC1C-1379268C7B9C}">
      <dgm:prSet/>
      <dgm:spPr/>
      <dgm:t>
        <a:bodyPr/>
        <a:lstStyle/>
        <a:p>
          <a:endParaRPr lang="en-IN"/>
        </a:p>
      </dgm:t>
    </dgm:pt>
    <dgm:pt modelId="{D1605CAE-723E-43F3-83E6-973B2A6E146B}">
      <dgm:prSet phldrT="[Text]" custT="1"/>
      <dgm:spPr/>
      <dgm:t>
        <a:bodyPr/>
        <a:lstStyle/>
        <a:p>
          <a:pPr algn="l"/>
          <a:r>
            <a:rPr lang="en-US" sz="1800" b="1" dirty="0">
              <a:latin typeface="Arial" panose="020B0604020202020204" pitchFamily="34" charset="0"/>
              <a:cs typeface="Arial" panose="020B0604020202020204" pitchFamily="34" charset="0"/>
            </a:rPr>
            <a:t>Confectionary(20%)</a:t>
          </a:r>
          <a:endParaRPr lang="en-IN" sz="1800" b="1" dirty="0">
            <a:latin typeface="Arial" panose="020B0604020202020204" pitchFamily="34" charset="0"/>
            <a:cs typeface="Arial" panose="020B0604020202020204" pitchFamily="34" charset="0"/>
          </a:endParaRPr>
        </a:p>
      </dgm:t>
    </dgm:pt>
    <dgm:pt modelId="{9B92C95F-0F92-4D46-9591-ACA2704792BF}" type="parTrans" cxnId="{17F6814A-67BD-4D87-AB9D-4BB657C516EC}">
      <dgm:prSet/>
      <dgm:spPr/>
      <dgm:t>
        <a:bodyPr/>
        <a:lstStyle/>
        <a:p>
          <a:endParaRPr lang="en-IN"/>
        </a:p>
      </dgm:t>
    </dgm:pt>
    <dgm:pt modelId="{4AD97768-5924-4CFE-A178-72B6781EF756}" type="sibTrans" cxnId="{17F6814A-67BD-4D87-AB9D-4BB657C516EC}">
      <dgm:prSet/>
      <dgm:spPr/>
      <dgm:t>
        <a:bodyPr/>
        <a:lstStyle/>
        <a:p>
          <a:endParaRPr lang="en-IN"/>
        </a:p>
      </dgm:t>
    </dgm:pt>
    <dgm:pt modelId="{7AEDB187-8679-4213-9D2E-51F7FC7FDD17}" type="pres">
      <dgm:prSet presAssocID="{9C3F620B-DCE7-443C-B4E6-0B8D9F7A0FEA}" presName="Name0" presStyleCnt="0">
        <dgm:presLayoutVars>
          <dgm:dir/>
          <dgm:resizeHandles val="exact"/>
        </dgm:presLayoutVars>
      </dgm:prSet>
      <dgm:spPr/>
    </dgm:pt>
    <dgm:pt modelId="{3D56772B-E560-46DA-A848-E12978F6400E}" type="pres">
      <dgm:prSet presAssocID="{8E17BDEF-80AD-44D5-9449-00C94281C053}" presName="composite" presStyleCnt="0"/>
      <dgm:spPr/>
    </dgm:pt>
    <dgm:pt modelId="{EB4214BA-93F3-4A9B-B8E8-004D9D3DD247}" type="pres">
      <dgm:prSet presAssocID="{8E17BDEF-80AD-44D5-9449-00C94281C053}" presName="rect1" presStyleLbl="trAlignAcc1" presStyleIdx="0" presStyleCnt="2" custScaleX="107546" custLinFactNeighborX="-124" custLinFactNeighborY="14212">
        <dgm:presLayoutVars>
          <dgm:bulletEnabled val="1"/>
        </dgm:presLayoutVars>
      </dgm:prSet>
      <dgm:spPr/>
    </dgm:pt>
    <dgm:pt modelId="{2E34E7B1-3AC3-43BD-B2D6-3E74D49C0D99}" type="pres">
      <dgm:prSet presAssocID="{8E17BDEF-80AD-44D5-9449-00C94281C053}" presName="rect2" presStyleLbl="fgImgPlace1" presStyleIdx="0" presStyleCnt="2" custLinFactNeighborX="-1816" custLinFactNeighborY="4941"/>
      <dgm:spPr>
        <a:blipFill rotWithShape="1">
          <a:blip xmlns:r="http://schemas.openxmlformats.org/officeDocument/2006/relationships" r:embed="rId1"/>
          <a:srcRect/>
          <a:stretch>
            <a:fillRect l="-73000" r="-73000"/>
          </a:stretch>
        </a:blipFill>
      </dgm:spPr>
    </dgm:pt>
    <dgm:pt modelId="{00B6441F-F5E6-4260-8FD0-6058FE894C02}" type="pres">
      <dgm:prSet presAssocID="{66C90DE8-15A4-4C20-9777-35BC3A316527}" presName="sibTrans" presStyleCnt="0"/>
      <dgm:spPr/>
    </dgm:pt>
    <dgm:pt modelId="{563A63F1-2345-4A09-87EA-5C8640A2CAFC}" type="pres">
      <dgm:prSet presAssocID="{D1605CAE-723E-43F3-83E6-973B2A6E146B}" presName="composite" presStyleCnt="0"/>
      <dgm:spPr/>
    </dgm:pt>
    <dgm:pt modelId="{BABEBD1D-DDD9-4448-8EA6-A58B0B98DEAF}" type="pres">
      <dgm:prSet presAssocID="{D1605CAE-723E-43F3-83E6-973B2A6E146B}" presName="rect1" presStyleLbl="trAlignAcc1" presStyleIdx="1" presStyleCnt="2" custScaleX="104250">
        <dgm:presLayoutVars>
          <dgm:bulletEnabled val="1"/>
        </dgm:presLayoutVars>
      </dgm:prSet>
      <dgm:spPr/>
    </dgm:pt>
    <dgm:pt modelId="{D1151478-A4EF-4348-9C4B-F3D97A15379B}" type="pres">
      <dgm:prSet presAssocID="{D1605CAE-723E-43F3-83E6-973B2A6E146B}" presName="rect2" presStyleLbl="fgImgPlace1" presStyleIdx="1" presStyleCnt="2"/>
      <dgm:spPr>
        <a:blipFill rotWithShape="1">
          <a:blip xmlns:r="http://schemas.openxmlformats.org/officeDocument/2006/relationships" r:embed="rId2"/>
          <a:srcRect/>
          <a:stretch>
            <a:fillRect l="-63000" r="-63000"/>
          </a:stretch>
        </a:blipFill>
      </dgm:spPr>
    </dgm:pt>
  </dgm:ptLst>
  <dgm:cxnLst>
    <dgm:cxn modelId="{0E91791B-CA76-46D1-A8E5-FBA4419B394C}" type="presOf" srcId="{9C3F620B-DCE7-443C-B4E6-0B8D9F7A0FEA}" destId="{7AEDB187-8679-4213-9D2E-51F7FC7FDD17}" srcOrd="0" destOrd="0" presId="urn:microsoft.com/office/officeart/2008/layout/PictureStrips"/>
    <dgm:cxn modelId="{17F6814A-67BD-4D87-AB9D-4BB657C516EC}" srcId="{9C3F620B-DCE7-443C-B4E6-0B8D9F7A0FEA}" destId="{D1605CAE-723E-43F3-83E6-973B2A6E146B}" srcOrd="1" destOrd="0" parTransId="{9B92C95F-0F92-4D46-9591-ACA2704792BF}" sibTransId="{4AD97768-5924-4CFE-A178-72B6781EF756}"/>
    <dgm:cxn modelId="{05A16B8C-DBCE-4917-AF54-412C2AFAB50C}" type="presOf" srcId="{D1605CAE-723E-43F3-83E6-973B2A6E146B}" destId="{BABEBD1D-DDD9-4448-8EA6-A58B0B98DEAF}" srcOrd="0" destOrd="0" presId="urn:microsoft.com/office/officeart/2008/layout/PictureStrips"/>
    <dgm:cxn modelId="{D9137BC5-9C33-4EA9-AC1C-1379268C7B9C}" srcId="{9C3F620B-DCE7-443C-B4E6-0B8D9F7A0FEA}" destId="{8E17BDEF-80AD-44D5-9449-00C94281C053}" srcOrd="0" destOrd="0" parTransId="{3A995543-C33C-49E1-9358-D23F673C99B0}" sibTransId="{66C90DE8-15A4-4C20-9777-35BC3A316527}"/>
    <dgm:cxn modelId="{23B908D3-818D-4A92-B5F1-5980341CD7B2}" type="presOf" srcId="{8E17BDEF-80AD-44D5-9449-00C94281C053}" destId="{EB4214BA-93F3-4A9B-B8E8-004D9D3DD247}" srcOrd="0" destOrd="0" presId="urn:microsoft.com/office/officeart/2008/layout/PictureStrips"/>
    <dgm:cxn modelId="{BACA5388-408A-4C79-BBCC-B76208B72BA9}" type="presParOf" srcId="{7AEDB187-8679-4213-9D2E-51F7FC7FDD17}" destId="{3D56772B-E560-46DA-A848-E12978F6400E}" srcOrd="0" destOrd="0" presId="urn:microsoft.com/office/officeart/2008/layout/PictureStrips"/>
    <dgm:cxn modelId="{E40C03B0-86D7-4543-9301-DC28D49B7B1F}" type="presParOf" srcId="{3D56772B-E560-46DA-A848-E12978F6400E}" destId="{EB4214BA-93F3-4A9B-B8E8-004D9D3DD247}" srcOrd="0" destOrd="0" presId="urn:microsoft.com/office/officeart/2008/layout/PictureStrips"/>
    <dgm:cxn modelId="{842935FD-A40A-40AC-BC58-73C8B1CF4EDF}" type="presParOf" srcId="{3D56772B-E560-46DA-A848-E12978F6400E}" destId="{2E34E7B1-3AC3-43BD-B2D6-3E74D49C0D99}" srcOrd="1" destOrd="0" presId="urn:microsoft.com/office/officeart/2008/layout/PictureStrips"/>
    <dgm:cxn modelId="{384CAF7E-95E3-4CB3-B224-A45C2A86DC36}" type="presParOf" srcId="{7AEDB187-8679-4213-9D2E-51F7FC7FDD17}" destId="{00B6441F-F5E6-4260-8FD0-6058FE894C02}" srcOrd="1" destOrd="0" presId="urn:microsoft.com/office/officeart/2008/layout/PictureStrips"/>
    <dgm:cxn modelId="{CFB28A2E-C800-4AA9-A6A1-39FF4FED8655}" type="presParOf" srcId="{7AEDB187-8679-4213-9D2E-51F7FC7FDD17}" destId="{563A63F1-2345-4A09-87EA-5C8640A2CAFC}" srcOrd="2" destOrd="0" presId="urn:microsoft.com/office/officeart/2008/layout/PictureStrips"/>
    <dgm:cxn modelId="{24405F94-FFE4-477E-B700-37E3C0C9ED45}" type="presParOf" srcId="{563A63F1-2345-4A09-87EA-5C8640A2CAFC}" destId="{BABEBD1D-DDD9-4448-8EA6-A58B0B98DEAF}" srcOrd="0" destOrd="0" presId="urn:microsoft.com/office/officeart/2008/layout/PictureStrips"/>
    <dgm:cxn modelId="{8315F2B4-F0F9-4BE1-BBA8-285A29C98621}" type="presParOf" srcId="{563A63F1-2345-4A09-87EA-5C8640A2CAFC}" destId="{D1151478-A4EF-4348-9C4B-F3D97A15379B}" srcOrd="1" destOrd="0" presId="urn:microsoft.com/office/officeart/2008/layout/PictureStrips"/>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3F620B-DCE7-443C-B4E6-0B8D9F7A0FE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IN"/>
        </a:p>
      </dgm:t>
    </dgm:pt>
    <dgm:pt modelId="{8E17BDEF-80AD-44D5-9449-00C94281C053}">
      <dgm:prSet phldrT="[Text]" custT="1"/>
      <dgm:spPr/>
      <dgm:t>
        <a:bodyPr/>
        <a:lstStyle/>
        <a:p>
          <a:pPr algn="ctr"/>
          <a:r>
            <a:rPr lang="en-US" sz="2000" b="1" dirty="0">
              <a:latin typeface="Arial" panose="020B0604020202020204" pitchFamily="34" charset="0"/>
              <a:cs typeface="Arial" panose="020B0604020202020204" pitchFamily="34" charset="0"/>
            </a:rPr>
            <a:t>Bakery (16%)</a:t>
          </a:r>
        </a:p>
      </dgm:t>
    </dgm:pt>
    <dgm:pt modelId="{3A995543-C33C-49E1-9358-D23F673C99B0}" type="parTrans" cxnId="{D9137BC5-9C33-4EA9-AC1C-1379268C7B9C}">
      <dgm:prSet/>
      <dgm:spPr/>
      <dgm:t>
        <a:bodyPr/>
        <a:lstStyle/>
        <a:p>
          <a:endParaRPr lang="en-IN"/>
        </a:p>
      </dgm:t>
    </dgm:pt>
    <dgm:pt modelId="{66C90DE8-15A4-4C20-9777-35BC3A316527}" type="sibTrans" cxnId="{D9137BC5-9C33-4EA9-AC1C-1379268C7B9C}">
      <dgm:prSet/>
      <dgm:spPr/>
      <dgm:t>
        <a:bodyPr/>
        <a:lstStyle/>
        <a:p>
          <a:endParaRPr lang="en-IN"/>
        </a:p>
      </dgm:t>
    </dgm:pt>
    <dgm:pt modelId="{D1605CAE-723E-43F3-83E6-973B2A6E146B}">
      <dgm:prSet phldrT="[Text]" custT="1"/>
      <dgm:spPr/>
      <dgm:t>
        <a:bodyPr/>
        <a:lstStyle/>
        <a:p>
          <a:pPr algn="l"/>
          <a:r>
            <a:rPr lang="en-US" sz="1800" b="1" dirty="0">
              <a:latin typeface="Arial" panose="020B0604020202020204" pitchFamily="34" charset="0"/>
              <a:cs typeface="Arial" panose="020B0604020202020204" pitchFamily="34" charset="0"/>
            </a:rPr>
            <a:t>Beverages(15%)</a:t>
          </a:r>
          <a:endParaRPr lang="en-IN" sz="1800" b="1" dirty="0">
            <a:latin typeface="Arial" panose="020B0604020202020204" pitchFamily="34" charset="0"/>
            <a:cs typeface="Arial" panose="020B0604020202020204" pitchFamily="34" charset="0"/>
          </a:endParaRPr>
        </a:p>
      </dgm:t>
    </dgm:pt>
    <dgm:pt modelId="{9B92C95F-0F92-4D46-9591-ACA2704792BF}" type="parTrans" cxnId="{17F6814A-67BD-4D87-AB9D-4BB657C516EC}">
      <dgm:prSet/>
      <dgm:spPr/>
      <dgm:t>
        <a:bodyPr/>
        <a:lstStyle/>
        <a:p>
          <a:endParaRPr lang="en-IN"/>
        </a:p>
      </dgm:t>
    </dgm:pt>
    <dgm:pt modelId="{4AD97768-5924-4CFE-A178-72B6781EF756}" type="sibTrans" cxnId="{17F6814A-67BD-4D87-AB9D-4BB657C516EC}">
      <dgm:prSet/>
      <dgm:spPr/>
      <dgm:t>
        <a:bodyPr/>
        <a:lstStyle/>
        <a:p>
          <a:endParaRPr lang="en-IN"/>
        </a:p>
      </dgm:t>
    </dgm:pt>
    <dgm:pt modelId="{7AEDB187-8679-4213-9D2E-51F7FC7FDD17}" type="pres">
      <dgm:prSet presAssocID="{9C3F620B-DCE7-443C-B4E6-0B8D9F7A0FEA}" presName="Name0" presStyleCnt="0">
        <dgm:presLayoutVars>
          <dgm:dir/>
          <dgm:resizeHandles val="exact"/>
        </dgm:presLayoutVars>
      </dgm:prSet>
      <dgm:spPr/>
    </dgm:pt>
    <dgm:pt modelId="{3D56772B-E560-46DA-A848-E12978F6400E}" type="pres">
      <dgm:prSet presAssocID="{8E17BDEF-80AD-44D5-9449-00C94281C053}" presName="composite" presStyleCnt="0"/>
      <dgm:spPr/>
    </dgm:pt>
    <dgm:pt modelId="{EB4214BA-93F3-4A9B-B8E8-004D9D3DD247}" type="pres">
      <dgm:prSet presAssocID="{8E17BDEF-80AD-44D5-9449-00C94281C053}" presName="rect1" presStyleLbl="trAlignAcc1" presStyleIdx="0" presStyleCnt="2" custScaleX="84404" custLinFactNeighborX="-4298" custLinFactNeighborY="-73565">
        <dgm:presLayoutVars>
          <dgm:bulletEnabled val="1"/>
        </dgm:presLayoutVars>
      </dgm:prSet>
      <dgm:spPr/>
    </dgm:pt>
    <dgm:pt modelId="{2E34E7B1-3AC3-43BD-B2D6-3E74D49C0D99}" type="pres">
      <dgm:prSet presAssocID="{8E17BDEF-80AD-44D5-9449-00C94281C053}" presName="rect2" presStyleLbl="fgImgPlace1" presStyleIdx="0" presStyleCnt="2" custLinFactNeighborX="-12746" custLinFactNeighborY="-74735"/>
      <dgm:spPr>
        <a:blipFill rotWithShape="1">
          <a:blip xmlns:r="http://schemas.openxmlformats.org/officeDocument/2006/relationships" r:embed="rId1"/>
          <a:srcRect/>
          <a:stretch>
            <a:fillRect l="-55000" r="-55000"/>
          </a:stretch>
        </a:blipFill>
      </dgm:spPr>
    </dgm:pt>
    <dgm:pt modelId="{00B6441F-F5E6-4260-8FD0-6058FE894C02}" type="pres">
      <dgm:prSet presAssocID="{66C90DE8-15A4-4C20-9777-35BC3A316527}" presName="sibTrans" presStyleCnt="0"/>
      <dgm:spPr/>
    </dgm:pt>
    <dgm:pt modelId="{563A63F1-2345-4A09-87EA-5C8640A2CAFC}" type="pres">
      <dgm:prSet presAssocID="{D1605CAE-723E-43F3-83E6-973B2A6E146B}" presName="composite" presStyleCnt="0"/>
      <dgm:spPr/>
    </dgm:pt>
    <dgm:pt modelId="{BABEBD1D-DDD9-4448-8EA6-A58B0B98DEAF}" type="pres">
      <dgm:prSet presAssocID="{D1605CAE-723E-43F3-83E6-973B2A6E146B}" presName="rect1" presStyleLbl="trAlignAcc1" presStyleIdx="1" presStyleCnt="2" custScaleX="90384" custLinFactNeighborX="-6960" custLinFactNeighborY="-52663">
        <dgm:presLayoutVars>
          <dgm:bulletEnabled val="1"/>
        </dgm:presLayoutVars>
      </dgm:prSet>
      <dgm:spPr/>
    </dgm:pt>
    <dgm:pt modelId="{D1151478-A4EF-4348-9C4B-F3D97A15379B}" type="pres">
      <dgm:prSet presAssocID="{D1605CAE-723E-43F3-83E6-973B2A6E146B}" presName="rect2" presStyleLbl="fgImgPlace1" presStyleIdx="1" presStyleCnt="2" custLinFactNeighborX="-2470" custLinFactNeighborY="-78842"/>
      <dgm:spPr>
        <a:blipFill rotWithShape="1">
          <a:blip xmlns:r="http://schemas.openxmlformats.org/officeDocument/2006/relationships" r:embed="rId2"/>
          <a:srcRect/>
          <a:stretch>
            <a:fillRect l="-94000" r="-94000"/>
          </a:stretch>
        </a:blipFill>
      </dgm:spPr>
    </dgm:pt>
  </dgm:ptLst>
  <dgm:cxnLst>
    <dgm:cxn modelId="{0E91791B-CA76-46D1-A8E5-FBA4419B394C}" type="presOf" srcId="{9C3F620B-DCE7-443C-B4E6-0B8D9F7A0FEA}" destId="{7AEDB187-8679-4213-9D2E-51F7FC7FDD17}" srcOrd="0" destOrd="0" presId="urn:microsoft.com/office/officeart/2008/layout/PictureStrips"/>
    <dgm:cxn modelId="{17F6814A-67BD-4D87-AB9D-4BB657C516EC}" srcId="{9C3F620B-DCE7-443C-B4E6-0B8D9F7A0FEA}" destId="{D1605CAE-723E-43F3-83E6-973B2A6E146B}" srcOrd="1" destOrd="0" parTransId="{9B92C95F-0F92-4D46-9591-ACA2704792BF}" sibTransId="{4AD97768-5924-4CFE-A178-72B6781EF756}"/>
    <dgm:cxn modelId="{05A16B8C-DBCE-4917-AF54-412C2AFAB50C}" type="presOf" srcId="{D1605CAE-723E-43F3-83E6-973B2A6E146B}" destId="{BABEBD1D-DDD9-4448-8EA6-A58B0B98DEAF}" srcOrd="0" destOrd="0" presId="urn:microsoft.com/office/officeart/2008/layout/PictureStrips"/>
    <dgm:cxn modelId="{D9137BC5-9C33-4EA9-AC1C-1379268C7B9C}" srcId="{9C3F620B-DCE7-443C-B4E6-0B8D9F7A0FEA}" destId="{8E17BDEF-80AD-44D5-9449-00C94281C053}" srcOrd="0" destOrd="0" parTransId="{3A995543-C33C-49E1-9358-D23F673C99B0}" sibTransId="{66C90DE8-15A4-4C20-9777-35BC3A316527}"/>
    <dgm:cxn modelId="{23B908D3-818D-4A92-B5F1-5980341CD7B2}" type="presOf" srcId="{8E17BDEF-80AD-44D5-9449-00C94281C053}" destId="{EB4214BA-93F3-4A9B-B8E8-004D9D3DD247}" srcOrd="0" destOrd="0" presId="urn:microsoft.com/office/officeart/2008/layout/PictureStrips"/>
    <dgm:cxn modelId="{BACA5388-408A-4C79-BBCC-B76208B72BA9}" type="presParOf" srcId="{7AEDB187-8679-4213-9D2E-51F7FC7FDD17}" destId="{3D56772B-E560-46DA-A848-E12978F6400E}" srcOrd="0" destOrd="0" presId="urn:microsoft.com/office/officeart/2008/layout/PictureStrips"/>
    <dgm:cxn modelId="{E40C03B0-86D7-4543-9301-DC28D49B7B1F}" type="presParOf" srcId="{3D56772B-E560-46DA-A848-E12978F6400E}" destId="{EB4214BA-93F3-4A9B-B8E8-004D9D3DD247}" srcOrd="0" destOrd="0" presId="urn:microsoft.com/office/officeart/2008/layout/PictureStrips"/>
    <dgm:cxn modelId="{842935FD-A40A-40AC-BC58-73C8B1CF4EDF}" type="presParOf" srcId="{3D56772B-E560-46DA-A848-E12978F6400E}" destId="{2E34E7B1-3AC3-43BD-B2D6-3E74D49C0D99}" srcOrd="1" destOrd="0" presId="urn:microsoft.com/office/officeart/2008/layout/PictureStrips"/>
    <dgm:cxn modelId="{384CAF7E-95E3-4CB3-B224-A45C2A86DC36}" type="presParOf" srcId="{7AEDB187-8679-4213-9D2E-51F7FC7FDD17}" destId="{00B6441F-F5E6-4260-8FD0-6058FE894C02}" srcOrd="1" destOrd="0" presId="urn:microsoft.com/office/officeart/2008/layout/PictureStrips"/>
    <dgm:cxn modelId="{CFB28A2E-C800-4AA9-A6A1-39FF4FED8655}" type="presParOf" srcId="{7AEDB187-8679-4213-9D2E-51F7FC7FDD17}" destId="{563A63F1-2345-4A09-87EA-5C8640A2CAFC}" srcOrd="2" destOrd="0" presId="urn:microsoft.com/office/officeart/2008/layout/PictureStrips"/>
    <dgm:cxn modelId="{24405F94-FFE4-477E-B700-37E3C0C9ED45}" type="presParOf" srcId="{563A63F1-2345-4A09-87EA-5C8640A2CAFC}" destId="{BABEBD1D-DDD9-4448-8EA6-A58B0B98DEAF}" srcOrd="0" destOrd="0" presId="urn:microsoft.com/office/officeart/2008/layout/PictureStrips"/>
    <dgm:cxn modelId="{8315F2B4-F0F9-4BE1-BBA8-285A29C98621}" type="presParOf" srcId="{563A63F1-2345-4A09-87EA-5C8640A2CAFC}" destId="{D1151478-A4EF-4348-9C4B-F3D97A15379B}" srcOrd="1" destOrd="0" presId="urn:microsoft.com/office/officeart/2008/layout/PictureStrips"/>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E4119-68DE-40C5-89FD-F3FA8F7B8D7E}">
      <dsp:nvSpPr>
        <dsp:cNvPr id="0" name=""/>
        <dsp:cNvSpPr/>
      </dsp:nvSpPr>
      <dsp:spPr>
        <a:xfrm>
          <a:off x="705857" y="603094"/>
          <a:ext cx="4037665" cy="4037665"/>
        </a:xfrm>
        <a:prstGeom prst="blockArc">
          <a:avLst>
            <a:gd name="adj1" fmla="val 9077969"/>
            <a:gd name="adj2" fmla="val 16084996"/>
            <a:gd name="adj3" fmla="val 4635"/>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E3AAF4-0CA0-4BB6-B17F-E48259D2D117}">
      <dsp:nvSpPr>
        <dsp:cNvPr id="0" name=""/>
        <dsp:cNvSpPr/>
      </dsp:nvSpPr>
      <dsp:spPr>
        <a:xfrm>
          <a:off x="624634" y="467876"/>
          <a:ext cx="4037665" cy="4037665"/>
        </a:xfrm>
        <a:prstGeom prst="blockArc">
          <a:avLst>
            <a:gd name="adj1" fmla="val 2081378"/>
            <a:gd name="adj2" fmla="val 8802921"/>
            <a:gd name="adj3" fmla="val 4635"/>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035E68-6570-4757-8B2D-F50B9EDE58F2}">
      <dsp:nvSpPr>
        <dsp:cNvPr id="0" name=""/>
        <dsp:cNvSpPr/>
      </dsp:nvSpPr>
      <dsp:spPr>
        <a:xfrm>
          <a:off x="601431" y="565073"/>
          <a:ext cx="4037665" cy="4037665"/>
        </a:xfrm>
        <a:prstGeom prst="blockArc">
          <a:avLst>
            <a:gd name="adj1" fmla="val 16374613"/>
            <a:gd name="adj2" fmla="val 1805137"/>
            <a:gd name="adj3" fmla="val 4635"/>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CE253A-E043-4A18-80FF-8C72D625A803}">
      <dsp:nvSpPr>
        <dsp:cNvPr id="0" name=""/>
        <dsp:cNvSpPr/>
      </dsp:nvSpPr>
      <dsp:spPr>
        <a:xfrm>
          <a:off x="1244911" y="1433565"/>
          <a:ext cx="2893037" cy="1856749"/>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panose="020B0604020202020204" pitchFamily="34" charset="0"/>
              <a:cs typeface="Arial" panose="020B0604020202020204" pitchFamily="34" charset="0"/>
            </a:rPr>
            <a:t>Sugar Consumption</a:t>
          </a:r>
          <a:endParaRPr lang="en-IN" sz="2400" b="1" kern="1200" dirty="0">
            <a:solidFill>
              <a:schemeClr val="tx1"/>
            </a:solidFill>
            <a:latin typeface="Arial" panose="020B0604020202020204" pitchFamily="34" charset="0"/>
            <a:cs typeface="Arial" panose="020B0604020202020204" pitchFamily="34" charset="0"/>
          </a:endParaRPr>
        </a:p>
      </dsp:txBody>
      <dsp:txXfrm>
        <a:off x="1668586" y="1705480"/>
        <a:ext cx="2045687" cy="1312919"/>
      </dsp:txXfrm>
    </dsp:sp>
    <dsp:sp modelId="{197142A7-2844-4E90-BF18-7C90EA0E212E}">
      <dsp:nvSpPr>
        <dsp:cNvPr id="0" name=""/>
        <dsp:cNvSpPr/>
      </dsp:nvSpPr>
      <dsp:spPr>
        <a:xfrm>
          <a:off x="1818141" y="1126"/>
          <a:ext cx="1681180" cy="129972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Household Retail</a:t>
          </a:r>
        </a:p>
        <a:p>
          <a:pPr marL="0" lvl="0" indent="0" algn="ctr"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40%</a:t>
          </a:r>
          <a:endParaRPr lang="en-IN" sz="1600" b="1" kern="1200" dirty="0">
            <a:solidFill>
              <a:schemeClr val="tx1"/>
            </a:solidFill>
            <a:latin typeface="Arial" panose="020B0604020202020204" pitchFamily="34" charset="0"/>
            <a:cs typeface="Arial" panose="020B0604020202020204" pitchFamily="34" charset="0"/>
          </a:endParaRPr>
        </a:p>
      </dsp:txBody>
      <dsp:txXfrm>
        <a:off x="2064344" y="191466"/>
        <a:ext cx="1188774" cy="919044"/>
      </dsp:txXfrm>
    </dsp:sp>
    <dsp:sp modelId="{0CD3F781-1B20-441C-8F44-9B7C73A6F24F}">
      <dsp:nvSpPr>
        <dsp:cNvPr id="0" name=""/>
        <dsp:cNvSpPr/>
      </dsp:nvSpPr>
      <dsp:spPr>
        <a:xfrm>
          <a:off x="3356199" y="2959198"/>
          <a:ext cx="1817547" cy="1299724"/>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Industrial and bulk consumers</a:t>
          </a:r>
        </a:p>
        <a:p>
          <a:pPr marL="0" lvl="0" indent="0" algn="ctr"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30%</a:t>
          </a:r>
          <a:endParaRPr lang="en-IN" sz="1600" b="1" kern="1200" dirty="0">
            <a:solidFill>
              <a:schemeClr val="tx1"/>
            </a:solidFill>
            <a:latin typeface="Arial" panose="020B0604020202020204" pitchFamily="34" charset="0"/>
            <a:cs typeface="Arial" panose="020B0604020202020204" pitchFamily="34" charset="0"/>
          </a:endParaRPr>
        </a:p>
      </dsp:txBody>
      <dsp:txXfrm>
        <a:off x="3622373" y="3149538"/>
        <a:ext cx="1285199" cy="919044"/>
      </dsp:txXfrm>
    </dsp:sp>
    <dsp:sp modelId="{3F0C3D40-1723-433B-B36D-80718E97E709}">
      <dsp:nvSpPr>
        <dsp:cNvPr id="0" name=""/>
        <dsp:cNvSpPr/>
      </dsp:nvSpPr>
      <dsp:spPr>
        <a:xfrm>
          <a:off x="152571" y="2919102"/>
          <a:ext cx="1684715" cy="1299724"/>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Small Business</a:t>
          </a:r>
        </a:p>
        <a:p>
          <a:pPr marL="0" lvl="0" indent="0" algn="ctr" defTabSz="711200">
            <a:lnSpc>
              <a:spcPct val="90000"/>
            </a:lnSpc>
            <a:spcBef>
              <a:spcPct val="0"/>
            </a:spcBef>
            <a:spcAft>
              <a:spcPct val="35000"/>
            </a:spcAft>
            <a:buNone/>
          </a:pPr>
          <a:r>
            <a:rPr lang="en-US" sz="1600" b="1" kern="1200" dirty="0">
              <a:solidFill>
                <a:schemeClr val="tx1"/>
              </a:solidFill>
              <a:latin typeface="Arial" panose="020B0604020202020204" pitchFamily="34" charset="0"/>
              <a:cs typeface="Arial" panose="020B0604020202020204" pitchFamily="34" charset="0"/>
            </a:rPr>
            <a:t>30%</a:t>
          </a:r>
          <a:endParaRPr lang="en-IN" sz="1600" b="1" kern="1200" dirty="0">
            <a:solidFill>
              <a:schemeClr val="tx1"/>
            </a:solidFill>
            <a:latin typeface="Arial" panose="020B0604020202020204" pitchFamily="34" charset="0"/>
            <a:cs typeface="Arial" panose="020B0604020202020204" pitchFamily="34" charset="0"/>
          </a:endParaRPr>
        </a:p>
      </dsp:txBody>
      <dsp:txXfrm>
        <a:off x="399292" y="3109442"/>
        <a:ext cx="1191273" cy="919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214BA-93F3-4A9B-B8E8-004D9D3DD247}">
      <dsp:nvSpPr>
        <dsp:cNvPr id="0" name=""/>
        <dsp:cNvSpPr/>
      </dsp:nvSpPr>
      <dsp:spPr>
        <a:xfrm>
          <a:off x="228018" y="302027"/>
          <a:ext cx="2258918" cy="7460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5346"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 Rural (65%)</a:t>
          </a:r>
        </a:p>
      </dsp:txBody>
      <dsp:txXfrm>
        <a:off x="228018" y="302027"/>
        <a:ext cx="2258918" cy="746081"/>
      </dsp:txXfrm>
    </dsp:sp>
    <dsp:sp modelId="{2E34E7B1-3AC3-43BD-B2D6-3E74D49C0D99}">
      <dsp:nvSpPr>
        <dsp:cNvPr id="0" name=""/>
        <dsp:cNvSpPr/>
      </dsp:nvSpPr>
      <dsp:spPr>
        <a:xfrm>
          <a:off x="17621" y="164650"/>
          <a:ext cx="522256" cy="783385"/>
        </a:xfrm>
        <a:prstGeom prst="rect">
          <a:avLst/>
        </a:prstGeom>
        <a:blipFill rotWithShape="1">
          <a:blip xmlns:r="http://schemas.openxmlformats.org/officeDocument/2006/relationships" r:embed="rId1"/>
          <a:srcRect/>
          <a:stretch>
            <a:fillRect l="-141000" r="-14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EBD1D-DDD9-4448-8EA6-A58B0B98DEAF}">
      <dsp:nvSpPr>
        <dsp:cNvPr id="0" name=""/>
        <dsp:cNvSpPr/>
      </dsp:nvSpPr>
      <dsp:spPr>
        <a:xfrm>
          <a:off x="200073" y="1488171"/>
          <a:ext cx="2267179" cy="7460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5346"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Urban (35%)</a:t>
          </a:r>
          <a:endParaRPr lang="en-IN" sz="2000" b="1" kern="1200" dirty="0">
            <a:latin typeface="Arial" panose="020B0604020202020204" pitchFamily="34" charset="0"/>
            <a:cs typeface="Arial" panose="020B0604020202020204" pitchFamily="34" charset="0"/>
          </a:endParaRPr>
        </a:p>
      </dsp:txBody>
      <dsp:txXfrm>
        <a:off x="200073" y="1488171"/>
        <a:ext cx="2267179" cy="746081"/>
      </dsp:txXfrm>
    </dsp:sp>
    <dsp:sp modelId="{D1151478-A4EF-4348-9C4B-F3D97A15379B}">
      <dsp:nvSpPr>
        <dsp:cNvPr id="0" name=""/>
        <dsp:cNvSpPr/>
      </dsp:nvSpPr>
      <dsp:spPr>
        <a:xfrm>
          <a:off x="26257" y="1280583"/>
          <a:ext cx="522256" cy="783385"/>
        </a:xfrm>
        <a:prstGeom prst="rect">
          <a:avLst/>
        </a:prstGeom>
        <a:blipFill rotWithShape="1">
          <a:blip xmlns:r="http://schemas.openxmlformats.org/officeDocument/2006/relationships" r:embed="rId2"/>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214BA-93F3-4A9B-B8E8-004D9D3DD247}">
      <dsp:nvSpPr>
        <dsp:cNvPr id="0" name=""/>
        <dsp:cNvSpPr/>
      </dsp:nvSpPr>
      <dsp:spPr>
        <a:xfrm>
          <a:off x="11179" y="625120"/>
          <a:ext cx="2888731" cy="8393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8546"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Restaurants (23%)</a:t>
          </a:r>
        </a:p>
      </dsp:txBody>
      <dsp:txXfrm>
        <a:off x="11179" y="625120"/>
        <a:ext cx="2888731" cy="839388"/>
      </dsp:txXfrm>
    </dsp:sp>
    <dsp:sp modelId="{2E34E7B1-3AC3-43BD-B2D6-3E74D49C0D99}">
      <dsp:nvSpPr>
        <dsp:cNvPr id="0" name=""/>
        <dsp:cNvSpPr/>
      </dsp:nvSpPr>
      <dsp:spPr>
        <a:xfrm>
          <a:off x="0" y="667631"/>
          <a:ext cx="587571" cy="881357"/>
        </a:xfrm>
        <a:prstGeom prst="rect">
          <a:avLst/>
        </a:prstGeom>
        <a:blipFill rotWithShape="1">
          <a:blip xmlns:r="http://schemas.openxmlformats.org/officeDocument/2006/relationships" r:embed="rId1"/>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EBD1D-DDD9-4448-8EA6-A58B0B98DEAF}">
      <dsp:nvSpPr>
        <dsp:cNvPr id="0" name=""/>
        <dsp:cNvSpPr/>
      </dsp:nvSpPr>
      <dsp:spPr>
        <a:xfrm>
          <a:off x="278567" y="1557294"/>
          <a:ext cx="2550719" cy="8393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8546"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Sweets (58%)</a:t>
          </a:r>
          <a:endParaRPr lang="en-IN" sz="2000" b="1" kern="1200" dirty="0">
            <a:latin typeface="Arial" panose="020B0604020202020204" pitchFamily="34" charset="0"/>
            <a:cs typeface="Arial" panose="020B0604020202020204" pitchFamily="34" charset="0"/>
          </a:endParaRPr>
        </a:p>
      </dsp:txBody>
      <dsp:txXfrm>
        <a:off x="278567" y="1557294"/>
        <a:ext cx="2550719" cy="839388"/>
      </dsp:txXfrm>
    </dsp:sp>
    <dsp:sp modelId="{D1151478-A4EF-4348-9C4B-F3D97A15379B}">
      <dsp:nvSpPr>
        <dsp:cNvPr id="0" name=""/>
        <dsp:cNvSpPr/>
      </dsp:nvSpPr>
      <dsp:spPr>
        <a:xfrm>
          <a:off x="84805" y="1564652"/>
          <a:ext cx="587571" cy="881357"/>
        </a:xfrm>
        <a:prstGeom prst="rect">
          <a:avLst/>
        </a:prstGeom>
        <a:blipFill rotWithShape="1">
          <a:blip xmlns:r="http://schemas.openxmlformats.org/officeDocument/2006/relationships" r:embed="rId2"/>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214BA-93F3-4A9B-B8E8-004D9D3DD247}">
      <dsp:nvSpPr>
        <dsp:cNvPr id="0" name=""/>
        <dsp:cNvSpPr/>
      </dsp:nvSpPr>
      <dsp:spPr>
        <a:xfrm>
          <a:off x="0" y="347771"/>
          <a:ext cx="2778381" cy="80732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6827"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Tea/coffee (18%)</a:t>
          </a:r>
        </a:p>
      </dsp:txBody>
      <dsp:txXfrm>
        <a:off x="0" y="347771"/>
        <a:ext cx="2778381" cy="807323"/>
      </dsp:txXfrm>
    </dsp:sp>
    <dsp:sp modelId="{2E34E7B1-3AC3-43BD-B2D6-3E74D49C0D99}">
      <dsp:nvSpPr>
        <dsp:cNvPr id="0" name=""/>
        <dsp:cNvSpPr/>
      </dsp:nvSpPr>
      <dsp:spPr>
        <a:xfrm>
          <a:off x="1704" y="492331"/>
          <a:ext cx="565126" cy="847689"/>
        </a:xfrm>
        <a:prstGeom prst="rect">
          <a:avLst/>
        </a:prstGeom>
        <a:blipFill rotWithShape="1">
          <a:blip xmlns:r="http://schemas.openxmlformats.org/officeDocument/2006/relationships" r:embed="rId1"/>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EBD1D-DDD9-4448-8EA6-A58B0B98DEAF}">
      <dsp:nvSpPr>
        <dsp:cNvPr id="0" name=""/>
        <dsp:cNvSpPr/>
      </dsp:nvSpPr>
      <dsp:spPr>
        <a:xfrm>
          <a:off x="12364" y="1418337"/>
          <a:ext cx="2779595" cy="80732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6827"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 Juices and milk    products (1%)</a:t>
          </a:r>
          <a:endParaRPr lang="en-IN" sz="1600" b="1" kern="1200" dirty="0">
            <a:latin typeface="Arial" panose="020B0604020202020204" pitchFamily="34" charset="0"/>
            <a:cs typeface="Arial" panose="020B0604020202020204" pitchFamily="34" charset="0"/>
          </a:endParaRPr>
        </a:p>
      </dsp:txBody>
      <dsp:txXfrm>
        <a:off x="12364" y="1418337"/>
        <a:ext cx="2779595" cy="807323"/>
      </dsp:txXfrm>
    </dsp:sp>
    <dsp:sp modelId="{D1151478-A4EF-4348-9C4B-F3D97A15379B}">
      <dsp:nvSpPr>
        <dsp:cNvPr id="0" name=""/>
        <dsp:cNvSpPr/>
      </dsp:nvSpPr>
      <dsp:spPr>
        <a:xfrm>
          <a:off x="177867" y="1418188"/>
          <a:ext cx="565126" cy="847689"/>
        </a:xfrm>
        <a:prstGeom prst="rect">
          <a:avLst/>
        </a:prstGeom>
        <a:blipFill rotWithShape="1">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214BA-93F3-4A9B-B8E8-004D9D3DD247}">
      <dsp:nvSpPr>
        <dsp:cNvPr id="0" name=""/>
        <dsp:cNvSpPr/>
      </dsp:nvSpPr>
      <dsp:spPr>
        <a:xfrm>
          <a:off x="7546" y="1096668"/>
          <a:ext cx="2888731" cy="8393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8546"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Dairy (24%)</a:t>
          </a:r>
        </a:p>
      </dsp:txBody>
      <dsp:txXfrm>
        <a:off x="7546" y="1096668"/>
        <a:ext cx="2888731" cy="839388"/>
      </dsp:txXfrm>
    </dsp:sp>
    <dsp:sp modelId="{2E34E7B1-3AC3-43BD-B2D6-3E74D49C0D99}">
      <dsp:nvSpPr>
        <dsp:cNvPr id="0" name=""/>
        <dsp:cNvSpPr/>
      </dsp:nvSpPr>
      <dsp:spPr>
        <a:xfrm>
          <a:off x="0" y="899677"/>
          <a:ext cx="587571" cy="881357"/>
        </a:xfrm>
        <a:prstGeom prst="rect">
          <a:avLst/>
        </a:prstGeom>
        <a:blipFill rotWithShape="1">
          <a:blip xmlns:r="http://schemas.openxmlformats.org/officeDocument/2006/relationships" r:embed="rId1"/>
          <a:srcRect/>
          <a:stretch>
            <a:fillRect l="-73000" r="-7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EBD1D-DDD9-4448-8EA6-A58B0B98DEAF}">
      <dsp:nvSpPr>
        <dsp:cNvPr id="0" name=""/>
        <dsp:cNvSpPr/>
      </dsp:nvSpPr>
      <dsp:spPr>
        <a:xfrm>
          <a:off x="77275" y="2034071"/>
          <a:ext cx="2800199" cy="8393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8546"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Confectionary(20%)</a:t>
          </a:r>
          <a:endParaRPr lang="en-IN" sz="1800" b="1" kern="1200" dirty="0">
            <a:latin typeface="Arial" panose="020B0604020202020204" pitchFamily="34" charset="0"/>
            <a:cs typeface="Arial" panose="020B0604020202020204" pitchFamily="34" charset="0"/>
          </a:endParaRPr>
        </a:p>
      </dsp:txBody>
      <dsp:txXfrm>
        <a:off x="77275" y="2034071"/>
        <a:ext cx="2800199" cy="839388"/>
      </dsp:txXfrm>
    </dsp:sp>
    <dsp:sp modelId="{D1151478-A4EF-4348-9C4B-F3D97A15379B}">
      <dsp:nvSpPr>
        <dsp:cNvPr id="0" name=""/>
        <dsp:cNvSpPr/>
      </dsp:nvSpPr>
      <dsp:spPr>
        <a:xfrm>
          <a:off x="22435" y="1912826"/>
          <a:ext cx="587571" cy="881357"/>
        </a:xfrm>
        <a:prstGeom prst="rect">
          <a:avLst/>
        </a:prstGeom>
        <a:blipFill rotWithShape="1">
          <a:blip xmlns:r="http://schemas.openxmlformats.org/officeDocument/2006/relationships" r:embed="rId2"/>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214BA-93F3-4A9B-B8E8-004D9D3DD247}">
      <dsp:nvSpPr>
        <dsp:cNvPr id="0" name=""/>
        <dsp:cNvSpPr/>
      </dsp:nvSpPr>
      <dsp:spPr>
        <a:xfrm>
          <a:off x="321978" y="168346"/>
          <a:ext cx="2349735" cy="86997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62"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Bakery (16%)</a:t>
          </a:r>
        </a:p>
      </dsp:txBody>
      <dsp:txXfrm>
        <a:off x="321978" y="168346"/>
        <a:ext cx="2349735" cy="869973"/>
      </dsp:txXfrm>
    </dsp:sp>
    <dsp:sp modelId="{2E34E7B1-3AC3-43BD-B2D6-3E74D49C0D99}">
      <dsp:nvSpPr>
        <dsp:cNvPr id="0" name=""/>
        <dsp:cNvSpPr/>
      </dsp:nvSpPr>
      <dsp:spPr>
        <a:xfrm>
          <a:off x="30924" y="0"/>
          <a:ext cx="608981" cy="913471"/>
        </a:xfrm>
        <a:prstGeom prst="rect">
          <a:avLst/>
        </a:prstGeom>
        <a:blipFill rotWithShape="1">
          <a:blip xmlns:r="http://schemas.openxmlformats.org/officeDocument/2006/relationships" r:embed="rId1"/>
          <a:srcRect/>
          <a:stretch>
            <a:fillRect l="-55000" r="-5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BEBD1D-DDD9-4448-8EA6-A58B0B98DEAF}">
      <dsp:nvSpPr>
        <dsp:cNvPr id="0" name=""/>
        <dsp:cNvSpPr/>
      </dsp:nvSpPr>
      <dsp:spPr>
        <a:xfrm>
          <a:off x="123011" y="1718783"/>
          <a:ext cx="2516213" cy="86997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9262"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Beverages(15%)</a:t>
          </a:r>
          <a:endParaRPr lang="en-IN" sz="1800" b="1" kern="1200" dirty="0">
            <a:latin typeface="Arial" panose="020B0604020202020204" pitchFamily="34" charset="0"/>
            <a:cs typeface="Arial" panose="020B0604020202020204" pitchFamily="34" charset="0"/>
          </a:endParaRPr>
        </a:p>
      </dsp:txBody>
      <dsp:txXfrm>
        <a:off x="123011" y="1718783"/>
        <a:ext cx="2516213" cy="869973"/>
      </dsp:txXfrm>
    </dsp:sp>
    <dsp:sp modelId="{D1151478-A4EF-4348-9C4B-F3D97A15379B}">
      <dsp:nvSpPr>
        <dsp:cNvPr id="0" name=""/>
        <dsp:cNvSpPr/>
      </dsp:nvSpPr>
      <dsp:spPr>
        <a:xfrm>
          <a:off x="51883" y="1331074"/>
          <a:ext cx="608981" cy="913471"/>
        </a:xfrm>
        <a:prstGeom prst="rect">
          <a:avLst/>
        </a:prstGeom>
        <a:blipFill rotWithShape="1">
          <a:blip xmlns:r="http://schemas.openxmlformats.org/officeDocument/2006/relationships" r:embed="rId2"/>
          <a:srcRect/>
          <a:stretch>
            <a:fillRect l="-94000" r="-9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F05D9-D4D1-46F6-84BD-6F3C83A8EE06}" type="datetimeFigureOut">
              <a:rPr lang="en-IN" smtClean="0"/>
              <a:t>14-03-2022</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D029B-00BB-46C9-8CC6-008D7AEA6A5C}" type="slidenum">
              <a:rPr lang="en-IN" smtClean="0"/>
              <a:t>‹#›</a:t>
            </a:fld>
            <a:endParaRPr lang="en-IN" dirty="0"/>
          </a:p>
        </p:txBody>
      </p:sp>
    </p:spTree>
    <p:extLst>
      <p:ext uri="{BB962C8B-B14F-4D97-AF65-F5344CB8AC3E}">
        <p14:creationId xmlns:p14="http://schemas.microsoft.com/office/powerpoint/2010/main" val="969469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5011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sz="2200">
                <a:solidFill>
                  <a:schemeClr val="tx1"/>
                </a:solidFill>
                <a:latin typeface="Arial" charset="0"/>
              </a:defRPr>
            </a:lvl1pPr>
            <a:lvl2pPr marL="778642" indent="-299478" eaLnBrk="0" hangingPunct="0">
              <a:defRPr sz="2200">
                <a:solidFill>
                  <a:schemeClr val="tx1"/>
                </a:solidFill>
                <a:latin typeface="Arial" charset="0"/>
              </a:defRPr>
            </a:lvl2pPr>
            <a:lvl3pPr marL="1197912" indent="-239582" eaLnBrk="0" hangingPunct="0">
              <a:defRPr sz="2200">
                <a:solidFill>
                  <a:schemeClr val="tx1"/>
                </a:solidFill>
                <a:latin typeface="Arial" charset="0"/>
              </a:defRPr>
            </a:lvl3pPr>
            <a:lvl4pPr marL="1677076" indent="-239582" eaLnBrk="0" hangingPunct="0">
              <a:defRPr sz="2200">
                <a:solidFill>
                  <a:schemeClr val="tx1"/>
                </a:solidFill>
                <a:latin typeface="Arial" charset="0"/>
              </a:defRPr>
            </a:lvl4pPr>
            <a:lvl5pPr marL="2156241" indent="-239582" eaLnBrk="0" hangingPunct="0">
              <a:defRPr sz="2200">
                <a:solidFill>
                  <a:schemeClr val="tx1"/>
                </a:solidFill>
                <a:latin typeface="Arial" charset="0"/>
              </a:defRPr>
            </a:lvl5pPr>
            <a:lvl6pPr marL="2635405" indent="-239582" eaLnBrk="0" fontAlgn="base" hangingPunct="0">
              <a:spcBef>
                <a:spcPct val="0"/>
              </a:spcBef>
              <a:spcAft>
                <a:spcPct val="0"/>
              </a:spcAft>
              <a:defRPr sz="2200">
                <a:solidFill>
                  <a:schemeClr val="tx1"/>
                </a:solidFill>
                <a:latin typeface="Arial" charset="0"/>
              </a:defRPr>
            </a:lvl6pPr>
            <a:lvl7pPr marL="3114569" indent="-239582" eaLnBrk="0" fontAlgn="base" hangingPunct="0">
              <a:spcBef>
                <a:spcPct val="0"/>
              </a:spcBef>
              <a:spcAft>
                <a:spcPct val="0"/>
              </a:spcAft>
              <a:defRPr sz="2200">
                <a:solidFill>
                  <a:schemeClr val="tx1"/>
                </a:solidFill>
                <a:latin typeface="Arial" charset="0"/>
              </a:defRPr>
            </a:lvl7pPr>
            <a:lvl8pPr marL="3593735" indent="-239582" eaLnBrk="0" fontAlgn="base" hangingPunct="0">
              <a:spcBef>
                <a:spcPct val="0"/>
              </a:spcBef>
              <a:spcAft>
                <a:spcPct val="0"/>
              </a:spcAft>
              <a:defRPr sz="2200">
                <a:solidFill>
                  <a:schemeClr val="tx1"/>
                </a:solidFill>
                <a:latin typeface="Arial" charset="0"/>
              </a:defRPr>
            </a:lvl8pPr>
            <a:lvl9pPr marL="4072899" indent="-239582" eaLnBrk="0" fontAlgn="base" hangingPunct="0">
              <a:spcBef>
                <a:spcPct val="0"/>
              </a:spcBef>
              <a:spcAft>
                <a:spcPct val="0"/>
              </a:spcAft>
              <a:defRPr sz="2200">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E9DE5B-C3CE-44DE-A1A0-94CAFE98ED10}" type="slidenum">
              <a:rPr kumimoji="0" lang="en-GB"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8675" name="Rectangle 2"/>
          <p:cNvSpPr>
            <a:spLocks noGrp="1" noRot="1" noChangeAspect="1" noChangeArrowheads="1" noTextEdit="1"/>
          </p:cNvSpPr>
          <p:nvPr>
            <p:ph type="sldImg"/>
          </p:nvPr>
        </p:nvSpPr>
        <p:spPr>
          <a:xfrm>
            <a:off x="427038" y="730250"/>
            <a:ext cx="6376987" cy="3587750"/>
          </a:xfrm>
          <a:ln/>
        </p:spPr>
      </p:sp>
      <p:sp>
        <p:nvSpPr>
          <p:cNvPr id="28676" name="Rectangle 3"/>
          <p:cNvSpPr>
            <a:spLocks noGrp="1" noChangeArrowheads="1"/>
          </p:cNvSpPr>
          <p:nvPr>
            <p:ph type="body" idx="1"/>
          </p:nvPr>
        </p:nvSpPr>
        <p:spPr>
          <a:xfrm>
            <a:off x="976143" y="4535062"/>
            <a:ext cx="5276573" cy="4318671"/>
          </a:xfrm>
          <a:noFill/>
        </p:spPr>
        <p:txBody>
          <a:bodyPr lIns="88530" tIns="44265" rIns="88530" bIns="44265"/>
          <a:lstStyle/>
          <a:p>
            <a:pPr eaLnBrk="1" hangingPunct="1"/>
            <a:endParaRPr lang="en-US" sz="1000" dirty="0"/>
          </a:p>
        </p:txBody>
      </p:sp>
    </p:spTree>
    <p:extLst>
      <p:ext uri="{BB962C8B-B14F-4D97-AF65-F5344CB8AC3E}">
        <p14:creationId xmlns:p14="http://schemas.microsoft.com/office/powerpoint/2010/main" val="1442350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1E9BAA9-526A-4F83-B2DF-512A498E9CA1}" type="slidenum">
              <a:rPr lang="en-IN" smtClean="0"/>
              <a:t>8</a:t>
            </a:fld>
            <a:endParaRPr lang="en-IN" dirty="0"/>
          </a:p>
        </p:txBody>
      </p:sp>
    </p:spTree>
    <p:extLst>
      <p:ext uri="{BB962C8B-B14F-4D97-AF65-F5344CB8AC3E}">
        <p14:creationId xmlns:p14="http://schemas.microsoft.com/office/powerpoint/2010/main" val="34548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Sugar industries must also emphasize on the following…….for overall enhancement of the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4485CC-E290-44F3-AF87-5509A3A293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22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otes Placeholder"/>
          <p:cNvSpPr>
            <a:spLocks noGrp="1"/>
          </p:cNvSpPr>
          <p:nvPr>
            <p:ph type="body" idx="1"/>
          </p:nvPr>
        </p:nvSpPr>
        <p:spPr bwMode="auto">
          <a:xfrm>
            <a:off x="-2128593746"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a:p>
        </p:txBody>
      </p:sp>
    </p:spTree>
    <p:extLst>
      <p:ext uri="{BB962C8B-B14F-4D97-AF65-F5344CB8AC3E}">
        <p14:creationId xmlns:p14="http://schemas.microsoft.com/office/powerpoint/2010/main" val="203367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0E6805B-E6DF-4D16-B99D-CB016211B471}" type="slidenum">
              <a:rPr lang="en-US" smtClean="0"/>
              <a:t>24</a:t>
            </a:fld>
            <a:endParaRPr lang="en-US" dirty="0"/>
          </a:p>
        </p:txBody>
      </p:sp>
    </p:spTree>
    <p:extLst>
      <p:ext uri="{BB962C8B-B14F-4D97-AF65-F5344CB8AC3E}">
        <p14:creationId xmlns:p14="http://schemas.microsoft.com/office/powerpoint/2010/main" val="710045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0F4F9B7B-024C-4A8F-9755-2B181441D274}" type="datetime1">
              <a:rPr lang="en-IN" smtClean="0"/>
              <a:t>14-03-2022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331871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489303DC-1818-42BD-939A-7FA26E5FC292}" type="datetime1">
              <a:rPr lang="en-IN" smtClean="0"/>
              <a:t>14-03-2022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179738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B07E1B5-C456-4B95-8A1D-DB3A22E295A4}" type="datetime1">
              <a:rPr lang="en-IN" smtClean="0"/>
              <a:t>14-03-2022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81017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
        <p:nvSpPr>
          <p:cNvPr id="80" name="Google Shape;80;p5"/>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smtClean="0">
                <a:ln>
                  <a:noFill/>
                </a:ln>
                <a:solidFill>
                  <a:srgbClr val="FFFFFF"/>
                </a:solidFill>
                <a:effectLst/>
                <a:uLnTx/>
                <a:uFillTx/>
                <a:latin typeface="Roboto Condensed"/>
                <a:ea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6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904839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902" b="1" i="0">
                <a:solidFill>
                  <a:schemeClr val="bg1"/>
                </a:solidFill>
                <a:latin typeface="Calibri"/>
                <a:cs typeface="Calibri"/>
              </a:defRPr>
            </a:lvl1pPr>
          </a:lstStyle>
          <a:p>
            <a:endParaRPr/>
          </a:p>
        </p:txBody>
      </p:sp>
      <p:sp>
        <p:nvSpPr>
          <p:cNvPr id="3" name="Holder 3"/>
          <p:cNvSpPr>
            <a:spLocks noGrp="1"/>
          </p:cNvSpPr>
          <p:nvPr>
            <p:ph sz="half" idx="2"/>
          </p:nvPr>
        </p:nvSpPr>
        <p:spPr>
          <a:xfrm>
            <a:off x="609601"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a:lstStyle>
            <a:lvl1pPr>
              <a:defRPr/>
            </a:lvl1pPr>
          </a:lstStyle>
          <a:p>
            <a:endParaRPr/>
          </a:p>
        </p:txBody>
      </p:sp>
      <p:sp>
        <p:nvSpPr>
          <p:cNvPr id="5" name="Holder 5"/>
          <p:cNvSpPr>
            <a:spLocks noGrp="1"/>
          </p:cNvSpPr>
          <p:nvPr>
            <p:ph type="ftr" sz="quarter" idx="10"/>
          </p:nvPr>
        </p:nvSpPr>
        <p:spPr/>
        <p:txBody>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tint val="75000"/>
                </a:prstClr>
              </a:solidFill>
              <a:effectLst/>
              <a:uLnTx/>
              <a:uFillTx/>
              <a:latin typeface="Arial"/>
              <a:cs typeface="+mn-cs"/>
            </a:endParaRPr>
          </a:p>
        </p:txBody>
      </p:sp>
      <p:sp>
        <p:nvSpPr>
          <p:cNvPr id="6" name="Holder 6"/>
          <p:cNvSpPr>
            <a:spLocks noGrp="1"/>
          </p:cNvSpPr>
          <p:nvPr>
            <p:ph type="dt" sz="half" idx="11"/>
          </p:nvPr>
        </p:nvSpPr>
        <p:spPr/>
        <p:txBody>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ACC799-68E6-4826-BBC2-A9A13A1F5785}" type="datetime1">
              <a:rPr kumimoji="0" lang="en-IN" sz="1800" b="0" i="0" u="none" strike="noStrike" kern="1200" cap="none" spc="0" normalizeH="0" baseline="0" noProof="0" smtClean="0">
                <a:ln>
                  <a:noFill/>
                </a:ln>
                <a:solidFill>
                  <a:prstClr val="black">
                    <a:tint val="75000"/>
                  </a:prstClr>
                </a:solidFill>
                <a:effectLst/>
                <a:uLnTx/>
                <a:uFillTx/>
                <a:latin typeface="Arial"/>
                <a:cs typeface="+mn-cs"/>
              </a:rPr>
              <a:t>14-03-2022</a:t>
            </a:fld>
            <a:endParaRPr kumimoji="0" lang="en-US" sz="1800" b="0" i="0" u="none" strike="noStrike" kern="1200" cap="none" spc="0" normalizeH="0" baseline="0" noProof="0" dirty="0">
              <a:ln>
                <a:noFill/>
              </a:ln>
              <a:solidFill>
                <a:prstClr val="black">
                  <a:tint val="75000"/>
                </a:prstClr>
              </a:solidFill>
              <a:effectLst/>
              <a:uLnTx/>
              <a:uFillTx/>
              <a:latin typeface="Arial"/>
              <a:cs typeface="+mn-cs"/>
            </a:endParaRPr>
          </a:p>
        </p:txBody>
      </p:sp>
      <p:sp>
        <p:nvSpPr>
          <p:cNvPr id="7" name="Holder 7"/>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D48CBB0-D593-4503-B0F3-3041AC932486}" type="slidenum">
              <a:rPr kumimoji="0" lang="en-US" altLang="en-US" sz="1800" b="0" i="0" u="none" strike="noStrike" kern="1200" cap="none" spc="0" normalizeH="0" baseline="0" noProof="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172358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7183B-D91C-4877-8446-04AF82AD0211}"/>
              </a:ext>
            </a:extLst>
          </p:cNvPr>
          <p:cNvSpPr/>
          <p:nvPr userDrawn="1"/>
        </p:nvSpPr>
        <p:spPr>
          <a:xfrm>
            <a:off x="0" y="6649277"/>
            <a:ext cx="9893376" cy="852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4" name="Group 3">
            <a:extLst>
              <a:ext uri="{FF2B5EF4-FFF2-40B4-BE49-F238E27FC236}">
                <a16:creationId xmlns:a16="http://schemas.microsoft.com/office/drawing/2014/main" id="{378F7C02-C4E1-41FB-B50E-9077B2D466F1}"/>
              </a:ext>
            </a:extLst>
          </p:cNvPr>
          <p:cNvGrpSpPr/>
          <p:nvPr/>
        </p:nvGrpSpPr>
        <p:grpSpPr>
          <a:xfrm>
            <a:off x="9917984" y="6249017"/>
            <a:ext cx="2134868" cy="538948"/>
            <a:chOff x="3459679" y="2564932"/>
            <a:chExt cx="5250757" cy="1325555"/>
          </a:xfrm>
        </p:grpSpPr>
        <p:grpSp>
          <p:nvGrpSpPr>
            <p:cNvPr id="11" name="Group 10">
              <a:extLst>
                <a:ext uri="{FF2B5EF4-FFF2-40B4-BE49-F238E27FC236}">
                  <a16:creationId xmlns:a16="http://schemas.microsoft.com/office/drawing/2014/main" id="{AEBFE799-9951-424F-AA26-A9B2226E0273}"/>
                </a:ext>
              </a:extLst>
            </p:cNvPr>
            <p:cNvGrpSpPr/>
            <p:nvPr/>
          </p:nvGrpSpPr>
          <p:grpSpPr>
            <a:xfrm>
              <a:off x="3467491" y="2775272"/>
              <a:ext cx="5242945" cy="981076"/>
              <a:chOff x="609600" y="2828925"/>
              <a:chExt cx="4733925" cy="885825"/>
            </a:xfrm>
          </p:grpSpPr>
          <p:sp>
            <p:nvSpPr>
              <p:cNvPr id="20" name="Rectangle 19">
                <a:extLst>
                  <a:ext uri="{FF2B5EF4-FFF2-40B4-BE49-F238E27FC236}">
                    <a16:creationId xmlns:a16="http://schemas.microsoft.com/office/drawing/2014/main" id="{E404C533-9854-4AB1-864E-4EC83E534AF5}"/>
                  </a:ext>
                </a:extLst>
              </p:cNvPr>
              <p:cNvSpPr/>
              <p:nvPr/>
            </p:nvSpPr>
            <p:spPr>
              <a:xfrm>
                <a:off x="609600" y="2828925"/>
                <a:ext cx="885825" cy="885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6CC28C5-72C9-4A9C-A38D-4895E418FDF6}"/>
                  </a:ext>
                </a:extLst>
              </p:cNvPr>
              <p:cNvSpPr/>
              <p:nvPr/>
            </p:nvSpPr>
            <p:spPr>
              <a:xfrm>
                <a:off x="1571625" y="2828925"/>
                <a:ext cx="885825" cy="885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DE7E71F-BCD3-460E-871E-91151BF0CFCB}"/>
                  </a:ext>
                </a:extLst>
              </p:cNvPr>
              <p:cNvSpPr/>
              <p:nvPr/>
            </p:nvSpPr>
            <p:spPr>
              <a:xfrm>
                <a:off x="2533650" y="2828925"/>
                <a:ext cx="885825" cy="8858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CB2864E-6E5C-4245-B1A8-E20E2751C8B2}"/>
                  </a:ext>
                </a:extLst>
              </p:cNvPr>
              <p:cNvSpPr/>
              <p:nvPr/>
            </p:nvSpPr>
            <p:spPr>
              <a:xfrm>
                <a:off x="3495675" y="2828925"/>
                <a:ext cx="885825" cy="885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C5333E1-387E-4717-8817-F654B5A8E20D}"/>
                  </a:ext>
                </a:extLst>
              </p:cNvPr>
              <p:cNvSpPr/>
              <p:nvPr/>
            </p:nvSpPr>
            <p:spPr>
              <a:xfrm>
                <a:off x="4457700" y="2828925"/>
                <a:ext cx="885825" cy="885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reeform: Shape 11">
              <a:extLst>
                <a:ext uri="{FF2B5EF4-FFF2-40B4-BE49-F238E27FC236}">
                  <a16:creationId xmlns:a16="http://schemas.microsoft.com/office/drawing/2014/main" id="{59917E84-BC22-43AB-A243-2B467A7BD64E}"/>
                </a:ext>
              </a:extLst>
            </p:cNvPr>
            <p:cNvSpPr/>
            <p:nvPr/>
          </p:nvSpPr>
          <p:spPr>
            <a:xfrm rot="10800000">
              <a:off x="4589772" y="2769586"/>
              <a:ext cx="869882" cy="963508"/>
            </a:xfrm>
            <a:custGeom>
              <a:avLst/>
              <a:gdLst>
                <a:gd name="connsiteX0" fmla="*/ 249393 w 869883"/>
                <a:gd name="connsiteY0" fmla="*/ 183621 h 963507"/>
                <a:gd name="connsiteX1" fmla="*/ 283449 w 869883"/>
                <a:gd name="connsiteY1" fmla="*/ 159204 h 963507"/>
                <a:gd name="connsiteX2" fmla="*/ 259032 w 869883"/>
                <a:gd name="connsiteY2" fmla="*/ 125148 h 963507"/>
                <a:gd name="connsiteX3" fmla="*/ 224976 w 869883"/>
                <a:gd name="connsiteY3" fmla="*/ 149565 h 963507"/>
                <a:gd name="connsiteX4" fmla="*/ 249393 w 869883"/>
                <a:gd name="connsiteY4" fmla="*/ 183621 h 963507"/>
                <a:gd name="connsiteX5" fmla="*/ 795252 w 869883"/>
                <a:gd name="connsiteY5" fmla="*/ 408697 h 963507"/>
                <a:gd name="connsiteX6" fmla="*/ 809612 w 869883"/>
                <a:gd name="connsiteY6" fmla="*/ 355860 h 963507"/>
                <a:gd name="connsiteX7" fmla="*/ 771076 w 869883"/>
                <a:gd name="connsiteY7" fmla="*/ 403388 h 963507"/>
                <a:gd name="connsiteX8" fmla="*/ 795252 w 869883"/>
                <a:gd name="connsiteY8" fmla="*/ 408697 h 963507"/>
                <a:gd name="connsiteX9" fmla="*/ 100086 w 869883"/>
                <a:gd name="connsiteY9" fmla="*/ 631479 h 963507"/>
                <a:gd name="connsiteX10" fmla="*/ 71143 w 869883"/>
                <a:gd name="connsiteY10" fmla="*/ 602536 h 963507"/>
                <a:gd name="connsiteX11" fmla="*/ 100086 w 869883"/>
                <a:gd name="connsiteY11" fmla="*/ 573593 h 963507"/>
                <a:gd name="connsiteX12" fmla="*/ 129029 w 869883"/>
                <a:gd name="connsiteY12" fmla="*/ 602536 h 963507"/>
                <a:gd name="connsiteX13" fmla="*/ 100086 w 869883"/>
                <a:gd name="connsiteY13" fmla="*/ 631479 h 963507"/>
                <a:gd name="connsiteX14" fmla="*/ 100086 w 869883"/>
                <a:gd name="connsiteY14" fmla="*/ 660422 h 963507"/>
                <a:gd name="connsiteX15" fmla="*/ 157972 w 869883"/>
                <a:gd name="connsiteY15" fmla="*/ 602536 h 963507"/>
                <a:gd name="connsiteX16" fmla="*/ 100086 w 869883"/>
                <a:gd name="connsiteY16" fmla="*/ 544650 h 963507"/>
                <a:gd name="connsiteX17" fmla="*/ 42200 w 869883"/>
                <a:gd name="connsiteY17" fmla="*/ 602536 h 963507"/>
                <a:gd name="connsiteX18" fmla="*/ 100086 w 869883"/>
                <a:gd name="connsiteY18" fmla="*/ 660422 h 963507"/>
                <a:gd name="connsiteX19" fmla="*/ 636483 w 869883"/>
                <a:gd name="connsiteY19" fmla="*/ 963507 h 963507"/>
                <a:gd name="connsiteX20" fmla="*/ 423144 w 869883"/>
                <a:gd name="connsiteY20" fmla="*/ 963507 h 963507"/>
                <a:gd name="connsiteX21" fmla="*/ 417256 w 869883"/>
                <a:gd name="connsiteY21" fmla="*/ 959411 h 963507"/>
                <a:gd name="connsiteX22" fmla="*/ 118065 w 869883"/>
                <a:gd name="connsiteY22" fmla="*/ 959411 h 963507"/>
                <a:gd name="connsiteX23" fmla="*/ 118065 w 869883"/>
                <a:gd name="connsiteY23" fmla="*/ 908722 h 963507"/>
                <a:gd name="connsiteX24" fmla="*/ 168754 w 869883"/>
                <a:gd name="connsiteY24" fmla="*/ 858033 h 963507"/>
                <a:gd name="connsiteX25" fmla="*/ 271522 w 869883"/>
                <a:gd name="connsiteY25" fmla="*/ 858033 h 963507"/>
                <a:gd name="connsiteX26" fmla="*/ 44795 w 869883"/>
                <a:gd name="connsiteY26" fmla="*/ 700313 h 963507"/>
                <a:gd name="connsiteX27" fmla="*/ 18708 w 869883"/>
                <a:gd name="connsiteY27" fmla="*/ 554976 h 963507"/>
                <a:gd name="connsiteX28" fmla="*/ 48652 w 869883"/>
                <a:gd name="connsiteY28" fmla="*/ 526299 h 963507"/>
                <a:gd name="connsiteX29" fmla="*/ 74792 w 869883"/>
                <a:gd name="connsiteY29" fmla="*/ 516166 h 963507"/>
                <a:gd name="connsiteX30" fmla="*/ 74213 w 869883"/>
                <a:gd name="connsiteY30" fmla="*/ 514501 h 963507"/>
                <a:gd name="connsiteX31" fmla="*/ 631187 w 869883"/>
                <a:gd name="connsiteY31" fmla="*/ 342364 h 963507"/>
                <a:gd name="connsiteX32" fmla="*/ 297632 w 869883"/>
                <a:gd name="connsiteY32" fmla="*/ 217056 h 963507"/>
                <a:gd name="connsiteX33" fmla="*/ 272796 w 869883"/>
                <a:gd name="connsiteY33" fmla="*/ 228529 h 963507"/>
                <a:gd name="connsiteX34" fmla="*/ 242325 w 869883"/>
                <a:gd name="connsiteY34" fmla="*/ 229885 h 963507"/>
                <a:gd name="connsiteX35" fmla="*/ 218472 w 869883"/>
                <a:gd name="connsiteY35" fmla="*/ 221008 h 963507"/>
                <a:gd name="connsiteX36" fmla="*/ 164724 w 869883"/>
                <a:gd name="connsiteY36" fmla="*/ 258948 h 963507"/>
                <a:gd name="connsiteX37" fmla="*/ 56132 w 869883"/>
                <a:gd name="connsiteY37" fmla="*/ 241600 h 963507"/>
                <a:gd name="connsiteX38" fmla="*/ 6014 w 869883"/>
                <a:gd name="connsiteY38" fmla="*/ 156783 h 963507"/>
                <a:gd name="connsiteX39" fmla="*/ 9869 w 869883"/>
                <a:gd name="connsiteY39" fmla="*/ 132366 h 963507"/>
                <a:gd name="connsiteX40" fmla="*/ 25290 w 869883"/>
                <a:gd name="connsiteY40" fmla="*/ 134936 h 963507"/>
                <a:gd name="connsiteX41" fmla="*/ 77338 w 869883"/>
                <a:gd name="connsiteY41" fmla="*/ 212042 h 963507"/>
                <a:gd name="connsiteX42" fmla="*/ 156371 w 869883"/>
                <a:gd name="connsiteY42" fmla="*/ 224893 h 963507"/>
                <a:gd name="connsiteX43" fmla="*/ 191922 w 869883"/>
                <a:gd name="connsiteY43" fmla="*/ 196932 h 963507"/>
                <a:gd name="connsiteX44" fmla="*/ 178712 w 869883"/>
                <a:gd name="connsiteY44" fmla="*/ 141855 h 963507"/>
                <a:gd name="connsiteX45" fmla="*/ 209717 w 869883"/>
                <a:gd name="connsiteY45" fmla="*/ 91977 h 963507"/>
                <a:gd name="connsiteX46" fmla="*/ 214528 w 869883"/>
                <a:gd name="connsiteY46" fmla="*/ 89741 h 963507"/>
                <a:gd name="connsiteX47" fmla="*/ 186572 w 869883"/>
                <a:gd name="connsiteY47" fmla="*/ 46905 h 963507"/>
                <a:gd name="connsiteX48" fmla="*/ 107539 w 869883"/>
                <a:gd name="connsiteY48" fmla="*/ 34698 h 963507"/>
                <a:gd name="connsiteX49" fmla="*/ 34288 w 869883"/>
                <a:gd name="connsiteY49" fmla="*/ 91884 h 963507"/>
                <a:gd name="connsiteX50" fmla="*/ 18224 w 869883"/>
                <a:gd name="connsiteY50" fmla="*/ 89314 h 963507"/>
                <a:gd name="connsiteX51" fmla="*/ 22079 w 869883"/>
                <a:gd name="connsiteY51" fmla="*/ 64898 h 963507"/>
                <a:gd name="connsiteX52" fmla="*/ 96615 w 869883"/>
                <a:gd name="connsiteY52" fmla="*/ 0 h 963507"/>
                <a:gd name="connsiteX53" fmla="*/ 205206 w 869883"/>
                <a:gd name="connsiteY53" fmla="*/ 17348 h 963507"/>
                <a:gd name="connsiteX54" fmla="*/ 250632 w 869883"/>
                <a:gd name="connsiteY54" fmla="*/ 78961 h 963507"/>
                <a:gd name="connsiteX55" fmla="*/ 266742 w 869883"/>
                <a:gd name="connsiteY55" fmla="*/ 78243 h 963507"/>
                <a:gd name="connsiteX56" fmla="*/ 316620 w 869883"/>
                <a:gd name="connsiteY56" fmla="*/ 109005 h 963507"/>
                <a:gd name="connsiteX57" fmla="*/ 319435 w 869883"/>
                <a:gd name="connsiteY57" fmla="*/ 115098 h 963507"/>
                <a:gd name="connsiteX58" fmla="*/ 803977 w 869883"/>
                <a:gd name="connsiteY58" fmla="*/ 300705 h 963507"/>
                <a:gd name="connsiteX59" fmla="*/ 824626 w 869883"/>
                <a:gd name="connsiteY59" fmla="*/ 306486 h 963507"/>
                <a:gd name="connsiteX60" fmla="*/ 865490 w 869883"/>
                <a:gd name="connsiteY60" fmla="*/ 353933 h 963507"/>
                <a:gd name="connsiteX61" fmla="*/ 813466 w 869883"/>
                <a:gd name="connsiteY61" fmla="*/ 457981 h 963507"/>
                <a:gd name="connsiteX62" fmla="*/ 293089 w 869883"/>
                <a:gd name="connsiteY62" fmla="*/ 618657 h 963507"/>
                <a:gd name="connsiteX63" fmla="*/ 603336 w 869883"/>
                <a:gd name="connsiteY63" fmla="*/ 834477 h 963507"/>
                <a:gd name="connsiteX64" fmla="*/ 625895 w 869883"/>
                <a:gd name="connsiteY64" fmla="*/ 858033 h 963507"/>
                <a:gd name="connsiteX65" fmla="*/ 705014 w 869883"/>
                <a:gd name="connsiteY65" fmla="*/ 858033 h 963507"/>
                <a:gd name="connsiteX66" fmla="*/ 755703 w 869883"/>
                <a:gd name="connsiteY66" fmla="*/ 908722 h 963507"/>
                <a:gd name="connsiteX67" fmla="*/ 755703 w 869883"/>
                <a:gd name="connsiteY67" fmla="*/ 959411 h 963507"/>
                <a:gd name="connsiteX68" fmla="*/ 638257 w 869883"/>
                <a:gd name="connsiteY68" fmla="*/ 959411 h 96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883" h="963507">
                  <a:moveTo>
                    <a:pt x="249393" y="183621"/>
                  </a:moveTo>
                  <a:cubicBezTo>
                    <a:pt x="265458" y="186191"/>
                    <a:pt x="280878" y="175268"/>
                    <a:pt x="283449" y="159204"/>
                  </a:cubicBezTo>
                  <a:cubicBezTo>
                    <a:pt x="286019" y="143140"/>
                    <a:pt x="275095" y="127719"/>
                    <a:pt x="259032" y="125148"/>
                  </a:cubicBezTo>
                  <a:cubicBezTo>
                    <a:pt x="242968" y="122578"/>
                    <a:pt x="227547" y="133502"/>
                    <a:pt x="224976" y="149565"/>
                  </a:cubicBezTo>
                  <a:cubicBezTo>
                    <a:pt x="221764" y="165630"/>
                    <a:pt x="233329" y="181050"/>
                    <a:pt x="249393" y="183621"/>
                  </a:cubicBezTo>
                  <a:close/>
                  <a:moveTo>
                    <a:pt x="795252" y="408697"/>
                  </a:moveTo>
                  <a:cubicBezTo>
                    <a:pt x="817199" y="404994"/>
                    <a:pt x="829844" y="377537"/>
                    <a:pt x="809612" y="355860"/>
                  </a:cubicBezTo>
                  <a:cubicBezTo>
                    <a:pt x="775572" y="335307"/>
                    <a:pt x="743459" y="374486"/>
                    <a:pt x="771076" y="403388"/>
                  </a:cubicBezTo>
                  <a:cubicBezTo>
                    <a:pt x="779586" y="408526"/>
                    <a:pt x="787936" y="409931"/>
                    <a:pt x="795252" y="408697"/>
                  </a:cubicBezTo>
                  <a:close/>
                  <a:moveTo>
                    <a:pt x="100086" y="631479"/>
                  </a:moveTo>
                  <a:cubicBezTo>
                    <a:pt x="84101" y="631479"/>
                    <a:pt x="71143" y="618521"/>
                    <a:pt x="71143" y="602536"/>
                  </a:cubicBezTo>
                  <a:cubicBezTo>
                    <a:pt x="71143" y="586551"/>
                    <a:pt x="84101" y="573593"/>
                    <a:pt x="100086" y="573593"/>
                  </a:cubicBezTo>
                  <a:cubicBezTo>
                    <a:pt x="116071" y="573593"/>
                    <a:pt x="129029" y="586551"/>
                    <a:pt x="129029" y="602536"/>
                  </a:cubicBezTo>
                  <a:cubicBezTo>
                    <a:pt x="129029" y="618521"/>
                    <a:pt x="116071" y="631479"/>
                    <a:pt x="100086" y="631479"/>
                  </a:cubicBezTo>
                  <a:close/>
                  <a:moveTo>
                    <a:pt x="100086" y="660422"/>
                  </a:moveTo>
                  <a:cubicBezTo>
                    <a:pt x="132056" y="660422"/>
                    <a:pt x="157972" y="634506"/>
                    <a:pt x="157972" y="602536"/>
                  </a:cubicBezTo>
                  <a:cubicBezTo>
                    <a:pt x="157972" y="570566"/>
                    <a:pt x="132056" y="544650"/>
                    <a:pt x="100086" y="544650"/>
                  </a:cubicBezTo>
                  <a:cubicBezTo>
                    <a:pt x="68116" y="544650"/>
                    <a:pt x="42200" y="570566"/>
                    <a:pt x="42200" y="602536"/>
                  </a:cubicBezTo>
                  <a:cubicBezTo>
                    <a:pt x="42200" y="634506"/>
                    <a:pt x="68116" y="660422"/>
                    <a:pt x="100086" y="660422"/>
                  </a:cubicBezTo>
                  <a:close/>
                  <a:moveTo>
                    <a:pt x="636483" y="963507"/>
                  </a:moveTo>
                  <a:lnTo>
                    <a:pt x="423144" y="963507"/>
                  </a:lnTo>
                  <a:lnTo>
                    <a:pt x="417256" y="959411"/>
                  </a:lnTo>
                  <a:lnTo>
                    <a:pt x="118065" y="959411"/>
                  </a:lnTo>
                  <a:lnTo>
                    <a:pt x="118065" y="908722"/>
                  </a:lnTo>
                  <a:cubicBezTo>
                    <a:pt x="118065" y="880727"/>
                    <a:pt x="140759" y="858033"/>
                    <a:pt x="168754" y="858033"/>
                  </a:cubicBezTo>
                  <a:lnTo>
                    <a:pt x="271522" y="858033"/>
                  </a:lnTo>
                  <a:lnTo>
                    <a:pt x="44795" y="700313"/>
                  </a:lnTo>
                  <a:cubicBezTo>
                    <a:pt x="-2543" y="667383"/>
                    <a:pt x="-14222" y="602314"/>
                    <a:pt x="18708" y="554976"/>
                  </a:cubicBezTo>
                  <a:cubicBezTo>
                    <a:pt x="26940" y="543142"/>
                    <a:pt x="37181" y="533536"/>
                    <a:pt x="48652" y="526299"/>
                  </a:cubicBezTo>
                  <a:lnTo>
                    <a:pt x="74792" y="516166"/>
                  </a:lnTo>
                  <a:lnTo>
                    <a:pt x="74213" y="514501"/>
                  </a:lnTo>
                  <a:lnTo>
                    <a:pt x="631187" y="342364"/>
                  </a:lnTo>
                  <a:lnTo>
                    <a:pt x="297632" y="217056"/>
                  </a:lnTo>
                  <a:lnTo>
                    <a:pt x="272796" y="228529"/>
                  </a:lnTo>
                  <a:cubicBezTo>
                    <a:pt x="263087" y="230929"/>
                    <a:pt x="252766" y="231491"/>
                    <a:pt x="242325" y="229885"/>
                  </a:cubicBezTo>
                  <a:lnTo>
                    <a:pt x="218472" y="221008"/>
                  </a:lnTo>
                  <a:lnTo>
                    <a:pt x="164724" y="258948"/>
                  </a:lnTo>
                  <a:lnTo>
                    <a:pt x="56132" y="241600"/>
                  </a:lnTo>
                  <a:lnTo>
                    <a:pt x="6014" y="156783"/>
                  </a:lnTo>
                  <a:lnTo>
                    <a:pt x="9869" y="132366"/>
                  </a:lnTo>
                  <a:lnTo>
                    <a:pt x="25290" y="134936"/>
                  </a:lnTo>
                  <a:lnTo>
                    <a:pt x="77338" y="212042"/>
                  </a:lnTo>
                  <a:lnTo>
                    <a:pt x="156371" y="224893"/>
                  </a:lnTo>
                  <a:lnTo>
                    <a:pt x="191922" y="196932"/>
                  </a:lnTo>
                  <a:lnTo>
                    <a:pt x="178712" y="141855"/>
                  </a:lnTo>
                  <a:cubicBezTo>
                    <a:pt x="182247" y="120972"/>
                    <a:pt x="193813" y="103463"/>
                    <a:pt x="209717" y="91977"/>
                  </a:cubicBezTo>
                  <a:lnTo>
                    <a:pt x="214528" y="89741"/>
                  </a:lnTo>
                  <a:lnTo>
                    <a:pt x="186572" y="46905"/>
                  </a:lnTo>
                  <a:lnTo>
                    <a:pt x="107539" y="34698"/>
                  </a:lnTo>
                  <a:lnTo>
                    <a:pt x="34288" y="91884"/>
                  </a:lnTo>
                  <a:lnTo>
                    <a:pt x="18224" y="89314"/>
                  </a:lnTo>
                  <a:lnTo>
                    <a:pt x="22079" y="64898"/>
                  </a:lnTo>
                  <a:lnTo>
                    <a:pt x="96615" y="0"/>
                  </a:lnTo>
                  <a:lnTo>
                    <a:pt x="205206" y="17348"/>
                  </a:lnTo>
                  <a:lnTo>
                    <a:pt x="250632" y="78961"/>
                  </a:lnTo>
                  <a:lnTo>
                    <a:pt x="266742" y="78243"/>
                  </a:lnTo>
                  <a:cubicBezTo>
                    <a:pt x="287625" y="81456"/>
                    <a:pt x="305135" y="93022"/>
                    <a:pt x="316620" y="109005"/>
                  </a:cubicBezTo>
                  <a:lnTo>
                    <a:pt x="319435" y="115098"/>
                  </a:lnTo>
                  <a:lnTo>
                    <a:pt x="803977" y="300705"/>
                  </a:lnTo>
                  <a:lnTo>
                    <a:pt x="824626" y="306486"/>
                  </a:lnTo>
                  <a:cubicBezTo>
                    <a:pt x="843332" y="315879"/>
                    <a:pt x="858425" y="332417"/>
                    <a:pt x="865490" y="353933"/>
                  </a:cubicBezTo>
                  <a:cubicBezTo>
                    <a:pt x="880262" y="397608"/>
                    <a:pt x="856498" y="443851"/>
                    <a:pt x="813466" y="457981"/>
                  </a:cubicBezTo>
                  <a:lnTo>
                    <a:pt x="293089" y="618657"/>
                  </a:lnTo>
                  <a:lnTo>
                    <a:pt x="603336" y="834477"/>
                  </a:lnTo>
                  <a:lnTo>
                    <a:pt x="625895" y="858033"/>
                  </a:lnTo>
                  <a:lnTo>
                    <a:pt x="705014" y="858033"/>
                  </a:lnTo>
                  <a:cubicBezTo>
                    <a:pt x="733009" y="858033"/>
                    <a:pt x="755703" y="880727"/>
                    <a:pt x="755703" y="908722"/>
                  </a:cubicBezTo>
                  <a:lnTo>
                    <a:pt x="755703" y="959411"/>
                  </a:lnTo>
                  <a:lnTo>
                    <a:pt x="638257" y="9594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24">
              <a:extLst>
                <a:ext uri="{FF2B5EF4-FFF2-40B4-BE49-F238E27FC236}">
                  <a16:creationId xmlns:a16="http://schemas.microsoft.com/office/drawing/2014/main" id="{31D460DF-0640-47FB-8F04-195A1FD52078}"/>
                </a:ext>
              </a:extLst>
            </p:cNvPr>
            <p:cNvSpPr>
              <a:spLocks noChangeAspect="1"/>
            </p:cNvSpPr>
            <p:nvPr/>
          </p:nvSpPr>
          <p:spPr>
            <a:xfrm rot="8369018">
              <a:off x="6543417" y="2652941"/>
              <a:ext cx="1146180" cy="1157101"/>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14" name="Group 13">
              <a:extLst>
                <a:ext uri="{FF2B5EF4-FFF2-40B4-BE49-F238E27FC236}">
                  <a16:creationId xmlns:a16="http://schemas.microsoft.com/office/drawing/2014/main" id="{D5CF2213-852E-4240-813E-B4BEE73B7B5F}"/>
                </a:ext>
              </a:extLst>
            </p:cNvPr>
            <p:cNvGrpSpPr/>
            <p:nvPr/>
          </p:nvGrpSpPr>
          <p:grpSpPr>
            <a:xfrm>
              <a:off x="7721588" y="2772298"/>
              <a:ext cx="988480" cy="987025"/>
              <a:chOff x="2611714" y="1452659"/>
              <a:chExt cx="3963104" cy="3957283"/>
            </a:xfrm>
            <a:solidFill>
              <a:schemeClr val="bg1"/>
            </a:solidFill>
          </p:grpSpPr>
          <p:sp>
            <p:nvSpPr>
              <p:cNvPr id="17" name="Round Same Side Corner Rectangle 4">
                <a:extLst>
                  <a:ext uri="{FF2B5EF4-FFF2-40B4-BE49-F238E27FC236}">
                    <a16:creationId xmlns:a16="http://schemas.microsoft.com/office/drawing/2014/main" id="{15E8845B-2966-4D6E-BF28-D4FFBE0924ED}"/>
                  </a:ext>
                </a:extLst>
              </p:cNvPr>
              <p:cNvSpPr/>
              <p:nvPr/>
            </p:nvSpPr>
            <p:spPr>
              <a:xfrm rot="5400000">
                <a:off x="3996576" y="67797"/>
                <a:ext cx="1193379" cy="3963104"/>
              </a:xfrm>
              <a:custGeom>
                <a:avLst/>
                <a:gdLst>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4005634 h 4005634"/>
                  <a:gd name="connsiteX7" fmla="*/ 0 w 792088"/>
                  <a:gd name="connsiteY7" fmla="*/ 259607 h 4005634"/>
                  <a:gd name="connsiteX8" fmla="*/ 259607 w 792088"/>
                  <a:gd name="connsiteY8" fmla="*/ 0 h 4005634"/>
                  <a:gd name="connsiteX0" fmla="*/ 270239 w 802720"/>
                  <a:gd name="connsiteY0" fmla="*/ 0 h 4005634"/>
                  <a:gd name="connsiteX1" fmla="*/ 543113 w 802720"/>
                  <a:gd name="connsiteY1" fmla="*/ 0 h 4005634"/>
                  <a:gd name="connsiteX2" fmla="*/ 802720 w 802720"/>
                  <a:gd name="connsiteY2" fmla="*/ 259607 h 4005634"/>
                  <a:gd name="connsiteX3" fmla="*/ 802720 w 802720"/>
                  <a:gd name="connsiteY3" fmla="*/ 4005634 h 4005634"/>
                  <a:gd name="connsiteX4" fmla="*/ 802720 w 802720"/>
                  <a:gd name="connsiteY4" fmla="*/ 4005634 h 4005634"/>
                  <a:gd name="connsiteX5" fmla="*/ 10632 w 802720"/>
                  <a:gd name="connsiteY5" fmla="*/ 4005634 h 4005634"/>
                  <a:gd name="connsiteX6" fmla="*/ 0 w 802720"/>
                  <a:gd name="connsiteY6" fmla="*/ 3590965 h 4005634"/>
                  <a:gd name="connsiteX7" fmla="*/ 10632 w 802720"/>
                  <a:gd name="connsiteY7" fmla="*/ 259607 h 4005634"/>
                  <a:gd name="connsiteX8" fmla="*/ 270239 w 802720"/>
                  <a:gd name="connsiteY8" fmla="*/ 0 h 4005634"/>
                  <a:gd name="connsiteX0" fmla="*/ 280872 w 813353"/>
                  <a:gd name="connsiteY0" fmla="*/ 0 h 4005634"/>
                  <a:gd name="connsiteX1" fmla="*/ 553746 w 813353"/>
                  <a:gd name="connsiteY1" fmla="*/ 0 h 4005634"/>
                  <a:gd name="connsiteX2" fmla="*/ 813353 w 813353"/>
                  <a:gd name="connsiteY2" fmla="*/ 259607 h 4005634"/>
                  <a:gd name="connsiteX3" fmla="*/ 813353 w 813353"/>
                  <a:gd name="connsiteY3" fmla="*/ 4005634 h 4005634"/>
                  <a:gd name="connsiteX4" fmla="*/ 813353 w 813353"/>
                  <a:gd name="connsiteY4" fmla="*/ 4005634 h 4005634"/>
                  <a:gd name="connsiteX5" fmla="*/ 21265 w 813353"/>
                  <a:gd name="connsiteY5" fmla="*/ 4005634 h 4005634"/>
                  <a:gd name="connsiteX6" fmla="*/ 0 w 813353"/>
                  <a:gd name="connsiteY6" fmla="*/ 3590965 h 4005634"/>
                  <a:gd name="connsiteX7" fmla="*/ 21265 w 813353"/>
                  <a:gd name="connsiteY7" fmla="*/ 259607 h 4005634"/>
                  <a:gd name="connsiteX8" fmla="*/ 280872 w 813353"/>
                  <a:gd name="connsiteY8"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0 w 792088"/>
                  <a:gd name="connsiteY5" fmla="*/ 4005634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792088"/>
                  <a:gd name="connsiteY0" fmla="*/ 0 h 4005634"/>
                  <a:gd name="connsiteX1" fmla="*/ 532481 w 792088"/>
                  <a:gd name="connsiteY1" fmla="*/ 0 h 4005634"/>
                  <a:gd name="connsiteX2" fmla="*/ 792088 w 792088"/>
                  <a:gd name="connsiteY2" fmla="*/ 259607 h 4005634"/>
                  <a:gd name="connsiteX3" fmla="*/ 792088 w 792088"/>
                  <a:gd name="connsiteY3" fmla="*/ 4005634 h 4005634"/>
                  <a:gd name="connsiteX4" fmla="*/ 792088 w 792088"/>
                  <a:gd name="connsiteY4" fmla="*/ 4005634 h 4005634"/>
                  <a:gd name="connsiteX5" fmla="*/ 10633 w 792088"/>
                  <a:gd name="connsiteY5" fmla="*/ 3101867 h 4005634"/>
                  <a:gd name="connsiteX6" fmla="*/ 0 w 792088"/>
                  <a:gd name="connsiteY6" fmla="*/ 259607 h 4005634"/>
                  <a:gd name="connsiteX7" fmla="*/ 259607 w 792088"/>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88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05634"/>
                  <a:gd name="connsiteX1" fmla="*/ 532481 w 1004739"/>
                  <a:gd name="connsiteY1" fmla="*/ 0 h 4005634"/>
                  <a:gd name="connsiteX2" fmla="*/ 792088 w 1004739"/>
                  <a:gd name="connsiteY2" fmla="*/ 259607 h 4005634"/>
                  <a:gd name="connsiteX3" fmla="*/ 792090 w 1004739"/>
                  <a:gd name="connsiteY3" fmla="*/ 4005634 h 4005634"/>
                  <a:gd name="connsiteX4" fmla="*/ 1004739 w 1004739"/>
                  <a:gd name="connsiteY4" fmla="*/ 3941839 h 4005634"/>
                  <a:gd name="connsiteX5" fmla="*/ 10633 w 1004739"/>
                  <a:gd name="connsiteY5" fmla="*/ 3101867 h 4005634"/>
                  <a:gd name="connsiteX6" fmla="*/ 0 w 1004739"/>
                  <a:gd name="connsiteY6" fmla="*/ 259607 h 4005634"/>
                  <a:gd name="connsiteX7" fmla="*/ 259607 w 1004739"/>
                  <a:gd name="connsiteY7" fmla="*/ 0 h 4005634"/>
                  <a:gd name="connsiteX0" fmla="*/ 259607 w 1004739"/>
                  <a:gd name="connsiteY0" fmla="*/ 0 h 4016266"/>
                  <a:gd name="connsiteX1" fmla="*/ 532481 w 1004739"/>
                  <a:gd name="connsiteY1" fmla="*/ 0 h 4016266"/>
                  <a:gd name="connsiteX2" fmla="*/ 792088 w 1004739"/>
                  <a:gd name="connsiteY2" fmla="*/ 259607 h 4016266"/>
                  <a:gd name="connsiteX3" fmla="*/ 802725 w 1004739"/>
                  <a:gd name="connsiteY3" fmla="*/ 4016266 h 4016266"/>
                  <a:gd name="connsiteX4" fmla="*/ 1004739 w 1004739"/>
                  <a:gd name="connsiteY4" fmla="*/ 3941839 h 4016266"/>
                  <a:gd name="connsiteX5" fmla="*/ 10633 w 1004739"/>
                  <a:gd name="connsiteY5" fmla="*/ 3101867 h 4016266"/>
                  <a:gd name="connsiteX6" fmla="*/ 0 w 1004739"/>
                  <a:gd name="connsiteY6" fmla="*/ 259607 h 4016266"/>
                  <a:gd name="connsiteX7" fmla="*/ 259607 w 1004739"/>
                  <a:gd name="connsiteY7" fmla="*/ 0 h 4016266"/>
                  <a:gd name="connsiteX0" fmla="*/ 259607 w 1040242"/>
                  <a:gd name="connsiteY0" fmla="*/ 0 h 3941839"/>
                  <a:gd name="connsiteX1" fmla="*/ 532481 w 1040242"/>
                  <a:gd name="connsiteY1" fmla="*/ 0 h 3941839"/>
                  <a:gd name="connsiteX2" fmla="*/ 792088 w 1040242"/>
                  <a:gd name="connsiteY2" fmla="*/ 259607 h 3941839"/>
                  <a:gd name="connsiteX3" fmla="*/ 1004739 w 1040242"/>
                  <a:gd name="connsiteY3" fmla="*/ 3941839 h 3941839"/>
                  <a:gd name="connsiteX4" fmla="*/ 10633 w 1040242"/>
                  <a:gd name="connsiteY4" fmla="*/ 3101867 h 3941839"/>
                  <a:gd name="connsiteX5" fmla="*/ 0 w 1040242"/>
                  <a:gd name="connsiteY5" fmla="*/ 259607 h 3941839"/>
                  <a:gd name="connsiteX6" fmla="*/ 259607 w 1040242"/>
                  <a:gd name="connsiteY6" fmla="*/ 0 h 3941839"/>
                  <a:gd name="connsiteX0" fmla="*/ 259607 w 1384020"/>
                  <a:gd name="connsiteY0" fmla="*/ 0 h 3984369"/>
                  <a:gd name="connsiteX1" fmla="*/ 532481 w 1384020"/>
                  <a:gd name="connsiteY1" fmla="*/ 0 h 3984369"/>
                  <a:gd name="connsiteX2" fmla="*/ 792088 w 1384020"/>
                  <a:gd name="connsiteY2" fmla="*/ 259607 h 3984369"/>
                  <a:gd name="connsiteX3" fmla="*/ 1366248 w 1384020"/>
                  <a:gd name="connsiteY3" fmla="*/ 3984369 h 3984369"/>
                  <a:gd name="connsiteX4" fmla="*/ 10633 w 1384020"/>
                  <a:gd name="connsiteY4" fmla="*/ 3101867 h 3984369"/>
                  <a:gd name="connsiteX5" fmla="*/ 0 w 1384020"/>
                  <a:gd name="connsiteY5" fmla="*/ 259607 h 3984369"/>
                  <a:gd name="connsiteX6" fmla="*/ 259607 w 1384020"/>
                  <a:gd name="connsiteY6" fmla="*/ 0 h 3984369"/>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28565"/>
                  <a:gd name="connsiteY0" fmla="*/ 0 h 4016267"/>
                  <a:gd name="connsiteX1" fmla="*/ 532481 w 1128565"/>
                  <a:gd name="connsiteY1" fmla="*/ 0 h 4016267"/>
                  <a:gd name="connsiteX2" fmla="*/ 792088 w 1128565"/>
                  <a:gd name="connsiteY2" fmla="*/ 259607 h 4016267"/>
                  <a:gd name="connsiteX3" fmla="*/ 1100436 w 1128565"/>
                  <a:gd name="connsiteY3" fmla="*/ 4016267 h 4016267"/>
                  <a:gd name="connsiteX4" fmla="*/ 10633 w 1128565"/>
                  <a:gd name="connsiteY4" fmla="*/ 3101867 h 4016267"/>
                  <a:gd name="connsiteX5" fmla="*/ 0 w 1128565"/>
                  <a:gd name="connsiteY5" fmla="*/ 259607 h 4016267"/>
                  <a:gd name="connsiteX6" fmla="*/ 259607 w 1128565"/>
                  <a:gd name="connsiteY6" fmla="*/ 0 h 4016267"/>
                  <a:gd name="connsiteX0" fmla="*/ 259607 w 1148583"/>
                  <a:gd name="connsiteY0" fmla="*/ 0 h 3963104"/>
                  <a:gd name="connsiteX1" fmla="*/ 532481 w 1148583"/>
                  <a:gd name="connsiteY1" fmla="*/ 0 h 3963104"/>
                  <a:gd name="connsiteX2" fmla="*/ 792088 w 1148583"/>
                  <a:gd name="connsiteY2" fmla="*/ 259607 h 3963104"/>
                  <a:gd name="connsiteX3" fmla="*/ 1121701 w 1148583"/>
                  <a:gd name="connsiteY3" fmla="*/ 3963104 h 3963104"/>
                  <a:gd name="connsiteX4" fmla="*/ 10633 w 1148583"/>
                  <a:gd name="connsiteY4" fmla="*/ 3101867 h 3963104"/>
                  <a:gd name="connsiteX5" fmla="*/ 0 w 1148583"/>
                  <a:gd name="connsiteY5" fmla="*/ 259607 h 3963104"/>
                  <a:gd name="connsiteX6" fmla="*/ 259607 w 1148583"/>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180707"/>
                  <a:gd name="connsiteY0" fmla="*/ 0 h 3963104"/>
                  <a:gd name="connsiteX1" fmla="*/ 564605 w 1180707"/>
                  <a:gd name="connsiteY1" fmla="*/ 0 h 3963104"/>
                  <a:gd name="connsiteX2" fmla="*/ 824212 w 1180707"/>
                  <a:gd name="connsiteY2" fmla="*/ 259607 h 3963104"/>
                  <a:gd name="connsiteX3" fmla="*/ 1153825 w 1180707"/>
                  <a:gd name="connsiteY3" fmla="*/ 3963104 h 3963104"/>
                  <a:gd name="connsiteX4" fmla="*/ 228 w 1180707"/>
                  <a:gd name="connsiteY4" fmla="*/ 2867951 h 3963104"/>
                  <a:gd name="connsiteX5" fmla="*/ 32124 w 1180707"/>
                  <a:gd name="connsiteY5" fmla="*/ 259607 h 3963104"/>
                  <a:gd name="connsiteX6" fmla="*/ 291731 w 1180707"/>
                  <a:gd name="connsiteY6" fmla="*/ 0 h 3963104"/>
                  <a:gd name="connsiteX0" fmla="*/ 291731 w 1210113"/>
                  <a:gd name="connsiteY0" fmla="*/ 0 h 3963640"/>
                  <a:gd name="connsiteX1" fmla="*/ 564605 w 1210113"/>
                  <a:gd name="connsiteY1" fmla="*/ 0 h 3963640"/>
                  <a:gd name="connsiteX2" fmla="*/ 824212 w 1210113"/>
                  <a:gd name="connsiteY2" fmla="*/ 259607 h 3963640"/>
                  <a:gd name="connsiteX3" fmla="*/ 1153825 w 1210113"/>
                  <a:gd name="connsiteY3" fmla="*/ 3963104 h 3963640"/>
                  <a:gd name="connsiteX4" fmla="*/ 228 w 1210113"/>
                  <a:gd name="connsiteY4" fmla="*/ 2867951 h 3963640"/>
                  <a:gd name="connsiteX5" fmla="*/ 32124 w 1210113"/>
                  <a:gd name="connsiteY5" fmla="*/ 259607 h 3963640"/>
                  <a:gd name="connsiteX6" fmla="*/ 291731 w 1210113"/>
                  <a:gd name="connsiteY6" fmla="*/ 0 h 3963640"/>
                  <a:gd name="connsiteX0" fmla="*/ 291731 w 1202597"/>
                  <a:gd name="connsiteY0" fmla="*/ 0 h 3963104"/>
                  <a:gd name="connsiteX1" fmla="*/ 564605 w 1202597"/>
                  <a:gd name="connsiteY1" fmla="*/ 0 h 3963104"/>
                  <a:gd name="connsiteX2" fmla="*/ 824212 w 1202597"/>
                  <a:gd name="connsiteY2" fmla="*/ 259607 h 3963104"/>
                  <a:gd name="connsiteX3" fmla="*/ 865240 w 1202597"/>
                  <a:gd name="connsiteY3" fmla="*/ 2853423 h 3963104"/>
                  <a:gd name="connsiteX4" fmla="*/ 1153825 w 1202597"/>
                  <a:gd name="connsiteY4" fmla="*/ 3963104 h 3963104"/>
                  <a:gd name="connsiteX5" fmla="*/ 228 w 1202597"/>
                  <a:gd name="connsiteY5" fmla="*/ 2867951 h 3963104"/>
                  <a:gd name="connsiteX6" fmla="*/ 32124 w 1202597"/>
                  <a:gd name="connsiteY6" fmla="*/ 259607 h 3963104"/>
                  <a:gd name="connsiteX7" fmla="*/ 291731 w 1202597"/>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53423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100"/>
                  <a:gd name="connsiteY0" fmla="*/ 0 h 3963104"/>
                  <a:gd name="connsiteX1" fmla="*/ 564605 w 1195100"/>
                  <a:gd name="connsiteY1" fmla="*/ 0 h 3963104"/>
                  <a:gd name="connsiteX2" fmla="*/ 824212 w 1195100"/>
                  <a:gd name="connsiteY2" fmla="*/ 259607 h 3963104"/>
                  <a:gd name="connsiteX3" fmla="*/ 833342 w 1195100"/>
                  <a:gd name="connsiteY3" fmla="*/ 2864055 h 3963104"/>
                  <a:gd name="connsiteX4" fmla="*/ 1153825 w 1195100"/>
                  <a:gd name="connsiteY4" fmla="*/ 3963104 h 3963104"/>
                  <a:gd name="connsiteX5" fmla="*/ 228 w 1195100"/>
                  <a:gd name="connsiteY5" fmla="*/ 2867951 h 3963104"/>
                  <a:gd name="connsiteX6" fmla="*/ 32124 w 1195100"/>
                  <a:gd name="connsiteY6" fmla="*/ 259607 h 3963104"/>
                  <a:gd name="connsiteX7" fmla="*/ 291731 w 1195100"/>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7202"/>
                  <a:gd name="connsiteY0" fmla="*/ 0 h 3963104"/>
                  <a:gd name="connsiteX1" fmla="*/ 564605 w 1197202"/>
                  <a:gd name="connsiteY1" fmla="*/ 0 h 3963104"/>
                  <a:gd name="connsiteX2" fmla="*/ 824212 w 1197202"/>
                  <a:gd name="connsiteY2" fmla="*/ 259607 h 3963104"/>
                  <a:gd name="connsiteX3" fmla="*/ 865240 w 1197202"/>
                  <a:gd name="connsiteY3" fmla="*/ 2864055 h 3963104"/>
                  <a:gd name="connsiteX4" fmla="*/ 1153825 w 1197202"/>
                  <a:gd name="connsiteY4" fmla="*/ 3963104 h 3963104"/>
                  <a:gd name="connsiteX5" fmla="*/ 228 w 1197202"/>
                  <a:gd name="connsiteY5" fmla="*/ 2867951 h 3963104"/>
                  <a:gd name="connsiteX6" fmla="*/ 32124 w 1197202"/>
                  <a:gd name="connsiteY6" fmla="*/ 259607 h 3963104"/>
                  <a:gd name="connsiteX7" fmla="*/ 291731 w 1197202"/>
                  <a:gd name="connsiteY7" fmla="*/ 0 h 3963104"/>
                  <a:gd name="connsiteX0" fmla="*/ 291731 w 1195777"/>
                  <a:gd name="connsiteY0" fmla="*/ 0 h 3963104"/>
                  <a:gd name="connsiteX1" fmla="*/ 564605 w 1195777"/>
                  <a:gd name="connsiteY1" fmla="*/ 0 h 3963104"/>
                  <a:gd name="connsiteX2" fmla="*/ 824212 w 1195777"/>
                  <a:gd name="connsiteY2" fmla="*/ 259607 h 3963104"/>
                  <a:gd name="connsiteX3" fmla="*/ 843975 w 1195777"/>
                  <a:gd name="connsiteY3" fmla="*/ 2832157 h 3963104"/>
                  <a:gd name="connsiteX4" fmla="*/ 1153825 w 1195777"/>
                  <a:gd name="connsiteY4" fmla="*/ 3963104 h 3963104"/>
                  <a:gd name="connsiteX5" fmla="*/ 228 w 1195777"/>
                  <a:gd name="connsiteY5" fmla="*/ 2867951 h 3963104"/>
                  <a:gd name="connsiteX6" fmla="*/ 32124 w 1195777"/>
                  <a:gd name="connsiteY6" fmla="*/ 259607 h 3963104"/>
                  <a:gd name="connsiteX7" fmla="*/ 291731 w 1195777"/>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4715"/>
                  <a:gd name="connsiteY0" fmla="*/ 0 h 3963104"/>
                  <a:gd name="connsiteX1" fmla="*/ 564605 w 1194715"/>
                  <a:gd name="connsiteY1" fmla="*/ 0 h 3963104"/>
                  <a:gd name="connsiteX2" fmla="*/ 824212 w 1194715"/>
                  <a:gd name="connsiteY2" fmla="*/ 259607 h 3963104"/>
                  <a:gd name="connsiteX3" fmla="*/ 827147 w 1194715"/>
                  <a:gd name="connsiteY3" fmla="*/ 2820937 h 3963104"/>
                  <a:gd name="connsiteX4" fmla="*/ 1153825 w 1194715"/>
                  <a:gd name="connsiteY4" fmla="*/ 3963104 h 3963104"/>
                  <a:gd name="connsiteX5" fmla="*/ 228 w 1194715"/>
                  <a:gd name="connsiteY5" fmla="*/ 2867951 h 3963104"/>
                  <a:gd name="connsiteX6" fmla="*/ 32124 w 1194715"/>
                  <a:gd name="connsiteY6" fmla="*/ 259607 h 3963104"/>
                  <a:gd name="connsiteX7" fmla="*/ 291731 w 1194715"/>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 name="connsiteX0" fmla="*/ 291731 w 1193379"/>
                  <a:gd name="connsiteY0" fmla="*/ 0 h 3963104"/>
                  <a:gd name="connsiteX1" fmla="*/ 564605 w 1193379"/>
                  <a:gd name="connsiteY1" fmla="*/ 0 h 3963104"/>
                  <a:gd name="connsiteX2" fmla="*/ 824212 w 1193379"/>
                  <a:gd name="connsiteY2" fmla="*/ 259607 h 3963104"/>
                  <a:gd name="connsiteX3" fmla="*/ 804710 w 1193379"/>
                  <a:gd name="connsiteY3" fmla="*/ 2820937 h 3963104"/>
                  <a:gd name="connsiteX4" fmla="*/ 1153825 w 1193379"/>
                  <a:gd name="connsiteY4" fmla="*/ 3963104 h 3963104"/>
                  <a:gd name="connsiteX5" fmla="*/ 228 w 1193379"/>
                  <a:gd name="connsiteY5" fmla="*/ 2867951 h 3963104"/>
                  <a:gd name="connsiteX6" fmla="*/ 32124 w 1193379"/>
                  <a:gd name="connsiteY6" fmla="*/ 259607 h 3963104"/>
                  <a:gd name="connsiteX7" fmla="*/ 291731 w 1193379"/>
                  <a:gd name="connsiteY7" fmla="*/ 0 h 396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79" h="3963104">
                    <a:moveTo>
                      <a:pt x="291731" y="0"/>
                    </a:moveTo>
                    <a:lnTo>
                      <a:pt x="564605" y="0"/>
                    </a:lnTo>
                    <a:cubicBezTo>
                      <a:pt x="707982" y="0"/>
                      <a:pt x="824212" y="116230"/>
                      <a:pt x="824212" y="259607"/>
                    </a:cubicBezTo>
                    <a:cubicBezTo>
                      <a:pt x="812311" y="1450613"/>
                      <a:pt x="789639" y="1742312"/>
                      <a:pt x="804710" y="2820937"/>
                    </a:cubicBezTo>
                    <a:cubicBezTo>
                      <a:pt x="785221" y="3416922"/>
                      <a:pt x="1344067" y="3958911"/>
                      <a:pt x="1153825" y="3963104"/>
                    </a:cubicBezTo>
                    <a:cubicBezTo>
                      <a:pt x="691323" y="3853235"/>
                      <a:pt x="5536" y="3498816"/>
                      <a:pt x="228" y="2867951"/>
                    </a:cubicBezTo>
                    <a:cubicBezTo>
                      <a:pt x="-3316" y="1920531"/>
                      <a:pt x="35668" y="1207027"/>
                      <a:pt x="32124" y="259607"/>
                    </a:cubicBezTo>
                    <a:cubicBezTo>
                      <a:pt x="32124" y="116230"/>
                      <a:pt x="148354" y="0"/>
                      <a:pt x="29173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8" name="Round Same Side Corner Rectangle 6">
                <a:extLst>
                  <a:ext uri="{FF2B5EF4-FFF2-40B4-BE49-F238E27FC236}">
                    <a16:creationId xmlns:a16="http://schemas.microsoft.com/office/drawing/2014/main" id="{1B97F382-F14A-4396-9572-814AC9894D76}"/>
                  </a:ext>
                </a:extLst>
              </p:cNvPr>
              <p:cNvSpPr/>
              <p:nvPr/>
            </p:nvSpPr>
            <p:spPr>
              <a:xfrm rot="10800000">
                <a:off x="3313887" y="2197644"/>
                <a:ext cx="970080" cy="3202984"/>
              </a:xfrm>
              <a:custGeom>
                <a:avLst/>
                <a:gdLst>
                  <a:gd name="connsiteX0" fmla="*/ 387196 w 792088"/>
                  <a:gd name="connsiteY0" fmla="*/ 0 h 2736304"/>
                  <a:gd name="connsiteX1" fmla="*/ 404892 w 792088"/>
                  <a:gd name="connsiteY1" fmla="*/ 0 h 2736304"/>
                  <a:gd name="connsiteX2" fmla="*/ 792088 w 792088"/>
                  <a:gd name="connsiteY2" fmla="*/ 387196 h 2736304"/>
                  <a:gd name="connsiteX3" fmla="*/ 792088 w 792088"/>
                  <a:gd name="connsiteY3" fmla="*/ 2736304 h 2736304"/>
                  <a:gd name="connsiteX4" fmla="*/ 792088 w 792088"/>
                  <a:gd name="connsiteY4" fmla="*/ 2736304 h 2736304"/>
                  <a:gd name="connsiteX5" fmla="*/ 0 w 792088"/>
                  <a:gd name="connsiteY5" fmla="*/ 2736304 h 2736304"/>
                  <a:gd name="connsiteX6" fmla="*/ 0 w 792088"/>
                  <a:gd name="connsiteY6" fmla="*/ 2736304 h 2736304"/>
                  <a:gd name="connsiteX7" fmla="*/ 0 w 792088"/>
                  <a:gd name="connsiteY7" fmla="*/ 387196 h 2736304"/>
                  <a:gd name="connsiteX8" fmla="*/ 387196 w 792088"/>
                  <a:gd name="connsiteY8" fmla="*/ 0 h 273630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792088"/>
                  <a:gd name="connsiteY0" fmla="*/ 0 h 3236034"/>
                  <a:gd name="connsiteX1" fmla="*/ 404892 w 792088"/>
                  <a:gd name="connsiteY1" fmla="*/ 499730 h 3236034"/>
                  <a:gd name="connsiteX2" fmla="*/ 792088 w 792088"/>
                  <a:gd name="connsiteY2" fmla="*/ 886926 h 3236034"/>
                  <a:gd name="connsiteX3" fmla="*/ 792088 w 792088"/>
                  <a:gd name="connsiteY3" fmla="*/ 3236034 h 3236034"/>
                  <a:gd name="connsiteX4" fmla="*/ 792088 w 792088"/>
                  <a:gd name="connsiteY4" fmla="*/ 3236034 h 3236034"/>
                  <a:gd name="connsiteX5" fmla="*/ 0 w 792088"/>
                  <a:gd name="connsiteY5" fmla="*/ 3236034 h 3236034"/>
                  <a:gd name="connsiteX6" fmla="*/ 0 w 792088"/>
                  <a:gd name="connsiteY6" fmla="*/ 3236034 h 3236034"/>
                  <a:gd name="connsiteX7" fmla="*/ 0 w 792088"/>
                  <a:gd name="connsiteY7" fmla="*/ 886926 h 3236034"/>
                  <a:gd name="connsiteX8" fmla="*/ 397829 w 792088"/>
                  <a:gd name="connsiteY8" fmla="*/ 0 h 3236034"/>
                  <a:gd name="connsiteX0" fmla="*/ 397829 w 898729"/>
                  <a:gd name="connsiteY0" fmla="*/ 0 h 3236034"/>
                  <a:gd name="connsiteX1" fmla="*/ 755766 w 898729"/>
                  <a:gd name="connsiteY1" fmla="*/ 202018 h 3236034"/>
                  <a:gd name="connsiteX2" fmla="*/ 792088 w 898729"/>
                  <a:gd name="connsiteY2" fmla="*/ 886926 h 3236034"/>
                  <a:gd name="connsiteX3" fmla="*/ 792088 w 898729"/>
                  <a:gd name="connsiteY3" fmla="*/ 3236034 h 3236034"/>
                  <a:gd name="connsiteX4" fmla="*/ 792088 w 898729"/>
                  <a:gd name="connsiteY4" fmla="*/ 3236034 h 3236034"/>
                  <a:gd name="connsiteX5" fmla="*/ 0 w 898729"/>
                  <a:gd name="connsiteY5" fmla="*/ 3236034 h 3236034"/>
                  <a:gd name="connsiteX6" fmla="*/ 0 w 898729"/>
                  <a:gd name="connsiteY6" fmla="*/ 3236034 h 3236034"/>
                  <a:gd name="connsiteX7" fmla="*/ 0 w 898729"/>
                  <a:gd name="connsiteY7" fmla="*/ 886926 h 3236034"/>
                  <a:gd name="connsiteX8" fmla="*/ 397829 w 898729"/>
                  <a:gd name="connsiteY8" fmla="*/ 0 h 3236034"/>
                  <a:gd name="connsiteX0" fmla="*/ 397829 w 901981"/>
                  <a:gd name="connsiteY0" fmla="*/ 0 h 3236034"/>
                  <a:gd name="connsiteX1" fmla="*/ 755766 w 901981"/>
                  <a:gd name="connsiteY1" fmla="*/ 202018 h 3236034"/>
                  <a:gd name="connsiteX2" fmla="*/ 802721 w 901981"/>
                  <a:gd name="connsiteY2" fmla="*/ 1099577 h 3236034"/>
                  <a:gd name="connsiteX3" fmla="*/ 792088 w 901981"/>
                  <a:gd name="connsiteY3" fmla="*/ 3236034 h 3236034"/>
                  <a:gd name="connsiteX4" fmla="*/ 792088 w 901981"/>
                  <a:gd name="connsiteY4" fmla="*/ 3236034 h 3236034"/>
                  <a:gd name="connsiteX5" fmla="*/ 0 w 901981"/>
                  <a:gd name="connsiteY5" fmla="*/ 3236034 h 3236034"/>
                  <a:gd name="connsiteX6" fmla="*/ 0 w 901981"/>
                  <a:gd name="connsiteY6" fmla="*/ 3236034 h 3236034"/>
                  <a:gd name="connsiteX7" fmla="*/ 0 w 901981"/>
                  <a:gd name="connsiteY7" fmla="*/ 886926 h 3236034"/>
                  <a:gd name="connsiteX8" fmla="*/ 397829 w 901981"/>
                  <a:gd name="connsiteY8" fmla="*/ 0 h 3236034"/>
                  <a:gd name="connsiteX0" fmla="*/ 397829 w 951558"/>
                  <a:gd name="connsiteY0" fmla="*/ 0 h 3236034"/>
                  <a:gd name="connsiteX1" fmla="*/ 755766 w 951558"/>
                  <a:gd name="connsiteY1" fmla="*/ 202018 h 3236034"/>
                  <a:gd name="connsiteX2" fmla="*/ 802721 w 951558"/>
                  <a:gd name="connsiteY2" fmla="*/ 1099577 h 3236034"/>
                  <a:gd name="connsiteX3" fmla="*/ 792088 w 951558"/>
                  <a:gd name="connsiteY3" fmla="*/ 3236034 h 3236034"/>
                  <a:gd name="connsiteX4" fmla="*/ 792088 w 951558"/>
                  <a:gd name="connsiteY4" fmla="*/ 3236034 h 3236034"/>
                  <a:gd name="connsiteX5" fmla="*/ 0 w 951558"/>
                  <a:gd name="connsiteY5" fmla="*/ 3236034 h 3236034"/>
                  <a:gd name="connsiteX6" fmla="*/ 0 w 951558"/>
                  <a:gd name="connsiteY6" fmla="*/ 3236034 h 3236034"/>
                  <a:gd name="connsiteX7" fmla="*/ 0 w 951558"/>
                  <a:gd name="connsiteY7" fmla="*/ 886926 h 3236034"/>
                  <a:gd name="connsiteX8" fmla="*/ 397829 w 951558"/>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1016715"/>
                  <a:gd name="connsiteY0" fmla="*/ 0 h 3236034"/>
                  <a:gd name="connsiteX1" fmla="*/ 862091 w 1016715"/>
                  <a:gd name="connsiteY1" fmla="*/ 191385 h 3236034"/>
                  <a:gd name="connsiteX2" fmla="*/ 802721 w 1016715"/>
                  <a:gd name="connsiteY2" fmla="*/ 1099577 h 3236034"/>
                  <a:gd name="connsiteX3" fmla="*/ 792088 w 1016715"/>
                  <a:gd name="connsiteY3" fmla="*/ 3236034 h 3236034"/>
                  <a:gd name="connsiteX4" fmla="*/ 792088 w 1016715"/>
                  <a:gd name="connsiteY4" fmla="*/ 3236034 h 3236034"/>
                  <a:gd name="connsiteX5" fmla="*/ 0 w 1016715"/>
                  <a:gd name="connsiteY5" fmla="*/ 3236034 h 3236034"/>
                  <a:gd name="connsiteX6" fmla="*/ 0 w 1016715"/>
                  <a:gd name="connsiteY6" fmla="*/ 3236034 h 3236034"/>
                  <a:gd name="connsiteX7" fmla="*/ 0 w 1016715"/>
                  <a:gd name="connsiteY7" fmla="*/ 886926 h 3236034"/>
                  <a:gd name="connsiteX8" fmla="*/ 397829 w 1016715"/>
                  <a:gd name="connsiteY8" fmla="*/ 0 h 3236034"/>
                  <a:gd name="connsiteX0" fmla="*/ 397829 w 802721"/>
                  <a:gd name="connsiteY0" fmla="*/ 0 h 3236034"/>
                  <a:gd name="connsiteX1" fmla="*/ 802721 w 802721"/>
                  <a:gd name="connsiteY1" fmla="*/ 1099577 h 3236034"/>
                  <a:gd name="connsiteX2" fmla="*/ 792088 w 802721"/>
                  <a:gd name="connsiteY2" fmla="*/ 3236034 h 3236034"/>
                  <a:gd name="connsiteX3" fmla="*/ 792088 w 802721"/>
                  <a:gd name="connsiteY3" fmla="*/ 3236034 h 3236034"/>
                  <a:gd name="connsiteX4" fmla="*/ 0 w 802721"/>
                  <a:gd name="connsiteY4" fmla="*/ 3236034 h 3236034"/>
                  <a:gd name="connsiteX5" fmla="*/ 0 w 802721"/>
                  <a:gd name="connsiteY5" fmla="*/ 3236034 h 3236034"/>
                  <a:gd name="connsiteX6" fmla="*/ 0 w 802721"/>
                  <a:gd name="connsiteY6" fmla="*/ 886926 h 3236034"/>
                  <a:gd name="connsiteX7" fmla="*/ 397829 w 802721"/>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062933"/>
                  <a:gd name="connsiteY0" fmla="*/ 0 h 3236034"/>
                  <a:gd name="connsiteX1" fmla="*/ 802721 w 1062933"/>
                  <a:gd name="connsiteY1" fmla="*/ 1099577 h 3236034"/>
                  <a:gd name="connsiteX2" fmla="*/ 792088 w 1062933"/>
                  <a:gd name="connsiteY2" fmla="*/ 3236034 h 3236034"/>
                  <a:gd name="connsiteX3" fmla="*/ 792088 w 1062933"/>
                  <a:gd name="connsiteY3" fmla="*/ 3236034 h 3236034"/>
                  <a:gd name="connsiteX4" fmla="*/ 0 w 1062933"/>
                  <a:gd name="connsiteY4" fmla="*/ 3236034 h 3236034"/>
                  <a:gd name="connsiteX5" fmla="*/ 0 w 1062933"/>
                  <a:gd name="connsiteY5" fmla="*/ 3236034 h 3236034"/>
                  <a:gd name="connsiteX6" fmla="*/ 0 w 1062933"/>
                  <a:gd name="connsiteY6" fmla="*/ 886926 h 3236034"/>
                  <a:gd name="connsiteX7" fmla="*/ 397829 w 1062933"/>
                  <a:gd name="connsiteY7" fmla="*/ 0 h 3236034"/>
                  <a:gd name="connsiteX0" fmla="*/ 397829 w 1117407"/>
                  <a:gd name="connsiteY0" fmla="*/ 0 h 3236034"/>
                  <a:gd name="connsiteX1" fmla="*/ 802721 w 1117407"/>
                  <a:gd name="connsiteY1" fmla="*/ 1099577 h 3236034"/>
                  <a:gd name="connsiteX2" fmla="*/ 792088 w 1117407"/>
                  <a:gd name="connsiteY2" fmla="*/ 3236034 h 3236034"/>
                  <a:gd name="connsiteX3" fmla="*/ 792088 w 1117407"/>
                  <a:gd name="connsiteY3" fmla="*/ 3236034 h 3236034"/>
                  <a:gd name="connsiteX4" fmla="*/ 0 w 1117407"/>
                  <a:gd name="connsiteY4" fmla="*/ 3236034 h 3236034"/>
                  <a:gd name="connsiteX5" fmla="*/ 0 w 1117407"/>
                  <a:gd name="connsiteY5" fmla="*/ 3236034 h 3236034"/>
                  <a:gd name="connsiteX6" fmla="*/ 0 w 1117407"/>
                  <a:gd name="connsiteY6" fmla="*/ 886926 h 3236034"/>
                  <a:gd name="connsiteX7" fmla="*/ 397829 w 1117407"/>
                  <a:gd name="connsiteY7" fmla="*/ 0 h 3236034"/>
                  <a:gd name="connsiteX0" fmla="*/ 397829 w 1125562"/>
                  <a:gd name="connsiteY0" fmla="*/ 0 h 3236034"/>
                  <a:gd name="connsiteX1" fmla="*/ 813354 w 1125562"/>
                  <a:gd name="connsiteY1" fmla="*/ 1344126 h 3236034"/>
                  <a:gd name="connsiteX2" fmla="*/ 792088 w 1125562"/>
                  <a:gd name="connsiteY2" fmla="*/ 3236034 h 3236034"/>
                  <a:gd name="connsiteX3" fmla="*/ 792088 w 1125562"/>
                  <a:gd name="connsiteY3" fmla="*/ 3236034 h 3236034"/>
                  <a:gd name="connsiteX4" fmla="*/ 0 w 1125562"/>
                  <a:gd name="connsiteY4" fmla="*/ 3236034 h 3236034"/>
                  <a:gd name="connsiteX5" fmla="*/ 0 w 1125562"/>
                  <a:gd name="connsiteY5" fmla="*/ 3236034 h 3236034"/>
                  <a:gd name="connsiteX6" fmla="*/ 0 w 1125562"/>
                  <a:gd name="connsiteY6" fmla="*/ 886926 h 3236034"/>
                  <a:gd name="connsiteX7" fmla="*/ 397829 w 1125562"/>
                  <a:gd name="connsiteY7" fmla="*/ 0 h 3236034"/>
                  <a:gd name="connsiteX0" fmla="*/ 397829 w 1109289"/>
                  <a:gd name="connsiteY0" fmla="*/ 0 h 3236034"/>
                  <a:gd name="connsiteX1" fmla="*/ 792089 w 1109289"/>
                  <a:gd name="connsiteY1" fmla="*/ 1312228 h 3236034"/>
                  <a:gd name="connsiteX2" fmla="*/ 792088 w 1109289"/>
                  <a:gd name="connsiteY2" fmla="*/ 3236034 h 3236034"/>
                  <a:gd name="connsiteX3" fmla="*/ 792088 w 1109289"/>
                  <a:gd name="connsiteY3" fmla="*/ 3236034 h 3236034"/>
                  <a:gd name="connsiteX4" fmla="*/ 0 w 1109289"/>
                  <a:gd name="connsiteY4" fmla="*/ 3236034 h 3236034"/>
                  <a:gd name="connsiteX5" fmla="*/ 0 w 1109289"/>
                  <a:gd name="connsiteY5" fmla="*/ 3236034 h 3236034"/>
                  <a:gd name="connsiteX6" fmla="*/ 0 w 1109289"/>
                  <a:gd name="connsiteY6" fmla="*/ 886926 h 3236034"/>
                  <a:gd name="connsiteX7" fmla="*/ 397829 w 1109289"/>
                  <a:gd name="connsiteY7" fmla="*/ 0 h 3236034"/>
                  <a:gd name="connsiteX0" fmla="*/ 397829 w 1076274"/>
                  <a:gd name="connsiteY0" fmla="*/ 0 h 3236034"/>
                  <a:gd name="connsiteX1" fmla="*/ 792089 w 1076274"/>
                  <a:gd name="connsiteY1" fmla="*/ 1312228 h 3236034"/>
                  <a:gd name="connsiteX2" fmla="*/ 792088 w 1076274"/>
                  <a:gd name="connsiteY2" fmla="*/ 3236034 h 3236034"/>
                  <a:gd name="connsiteX3" fmla="*/ 792088 w 1076274"/>
                  <a:gd name="connsiteY3" fmla="*/ 3236034 h 3236034"/>
                  <a:gd name="connsiteX4" fmla="*/ 0 w 1076274"/>
                  <a:gd name="connsiteY4" fmla="*/ 3236034 h 3236034"/>
                  <a:gd name="connsiteX5" fmla="*/ 0 w 1076274"/>
                  <a:gd name="connsiteY5" fmla="*/ 3236034 h 3236034"/>
                  <a:gd name="connsiteX6" fmla="*/ 0 w 1076274"/>
                  <a:gd name="connsiteY6" fmla="*/ 886926 h 3236034"/>
                  <a:gd name="connsiteX7" fmla="*/ 397829 w 1076274"/>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17363"/>
                  <a:gd name="connsiteY0" fmla="*/ 0 h 3236034"/>
                  <a:gd name="connsiteX1" fmla="*/ 845252 w 1117363"/>
                  <a:gd name="connsiteY1" fmla="*/ 1227168 h 3236034"/>
                  <a:gd name="connsiteX2" fmla="*/ 792088 w 1117363"/>
                  <a:gd name="connsiteY2" fmla="*/ 3236034 h 3236034"/>
                  <a:gd name="connsiteX3" fmla="*/ 792088 w 1117363"/>
                  <a:gd name="connsiteY3" fmla="*/ 3236034 h 3236034"/>
                  <a:gd name="connsiteX4" fmla="*/ 0 w 1117363"/>
                  <a:gd name="connsiteY4" fmla="*/ 3236034 h 3236034"/>
                  <a:gd name="connsiteX5" fmla="*/ 0 w 1117363"/>
                  <a:gd name="connsiteY5" fmla="*/ 3236034 h 3236034"/>
                  <a:gd name="connsiteX6" fmla="*/ 0 w 1117363"/>
                  <a:gd name="connsiteY6" fmla="*/ 886926 h 3236034"/>
                  <a:gd name="connsiteX7" fmla="*/ 397829 w 1117363"/>
                  <a:gd name="connsiteY7" fmla="*/ 0 h 3236034"/>
                  <a:gd name="connsiteX0" fmla="*/ 397829 w 1184929"/>
                  <a:gd name="connsiteY0" fmla="*/ 0 h 3236034"/>
                  <a:gd name="connsiteX1" fmla="*/ 930312 w 1184929"/>
                  <a:gd name="connsiteY1" fmla="*/ 1142108 h 3236034"/>
                  <a:gd name="connsiteX2" fmla="*/ 792088 w 1184929"/>
                  <a:gd name="connsiteY2" fmla="*/ 3236034 h 3236034"/>
                  <a:gd name="connsiteX3" fmla="*/ 792088 w 1184929"/>
                  <a:gd name="connsiteY3" fmla="*/ 3236034 h 3236034"/>
                  <a:gd name="connsiteX4" fmla="*/ 0 w 1184929"/>
                  <a:gd name="connsiteY4" fmla="*/ 3236034 h 3236034"/>
                  <a:gd name="connsiteX5" fmla="*/ 0 w 1184929"/>
                  <a:gd name="connsiteY5" fmla="*/ 3236034 h 3236034"/>
                  <a:gd name="connsiteX6" fmla="*/ 0 w 1184929"/>
                  <a:gd name="connsiteY6" fmla="*/ 886926 h 3236034"/>
                  <a:gd name="connsiteX7" fmla="*/ 397829 w 1184929"/>
                  <a:gd name="connsiteY7" fmla="*/ 0 h 3236034"/>
                  <a:gd name="connsiteX0" fmla="*/ 397829 w 1111112"/>
                  <a:gd name="connsiteY0" fmla="*/ 0 h 3236034"/>
                  <a:gd name="connsiteX1" fmla="*/ 930312 w 1111112"/>
                  <a:gd name="connsiteY1" fmla="*/ 1142108 h 3236034"/>
                  <a:gd name="connsiteX2" fmla="*/ 792088 w 1111112"/>
                  <a:gd name="connsiteY2" fmla="*/ 3236034 h 3236034"/>
                  <a:gd name="connsiteX3" fmla="*/ 792088 w 1111112"/>
                  <a:gd name="connsiteY3" fmla="*/ 3236034 h 3236034"/>
                  <a:gd name="connsiteX4" fmla="*/ 0 w 1111112"/>
                  <a:gd name="connsiteY4" fmla="*/ 3236034 h 3236034"/>
                  <a:gd name="connsiteX5" fmla="*/ 0 w 1111112"/>
                  <a:gd name="connsiteY5" fmla="*/ 3236034 h 3236034"/>
                  <a:gd name="connsiteX6" fmla="*/ 0 w 1111112"/>
                  <a:gd name="connsiteY6" fmla="*/ 886926 h 3236034"/>
                  <a:gd name="connsiteX7" fmla="*/ 397829 w 1111112"/>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4440"/>
                  <a:gd name="connsiteY0" fmla="*/ 0 h 3236034"/>
                  <a:gd name="connsiteX1" fmla="*/ 930312 w 1154440"/>
                  <a:gd name="connsiteY1" fmla="*/ 1142108 h 3236034"/>
                  <a:gd name="connsiteX2" fmla="*/ 792088 w 1154440"/>
                  <a:gd name="connsiteY2" fmla="*/ 3236034 h 3236034"/>
                  <a:gd name="connsiteX3" fmla="*/ 792088 w 1154440"/>
                  <a:gd name="connsiteY3" fmla="*/ 3236034 h 3236034"/>
                  <a:gd name="connsiteX4" fmla="*/ 0 w 1154440"/>
                  <a:gd name="connsiteY4" fmla="*/ 3236034 h 3236034"/>
                  <a:gd name="connsiteX5" fmla="*/ 0 w 1154440"/>
                  <a:gd name="connsiteY5" fmla="*/ 3236034 h 3236034"/>
                  <a:gd name="connsiteX6" fmla="*/ 0 w 1154440"/>
                  <a:gd name="connsiteY6" fmla="*/ 886926 h 3236034"/>
                  <a:gd name="connsiteX7" fmla="*/ 397829 w 1154440"/>
                  <a:gd name="connsiteY7" fmla="*/ 0 h 3236034"/>
                  <a:gd name="connsiteX0" fmla="*/ 397829 w 1151550"/>
                  <a:gd name="connsiteY0" fmla="*/ 0 h 3236034"/>
                  <a:gd name="connsiteX1" fmla="*/ 930312 w 1151550"/>
                  <a:gd name="connsiteY1" fmla="*/ 1142108 h 3236034"/>
                  <a:gd name="connsiteX2" fmla="*/ 792088 w 1151550"/>
                  <a:gd name="connsiteY2" fmla="*/ 3236034 h 3236034"/>
                  <a:gd name="connsiteX3" fmla="*/ 792088 w 1151550"/>
                  <a:gd name="connsiteY3" fmla="*/ 3236034 h 3236034"/>
                  <a:gd name="connsiteX4" fmla="*/ 0 w 1151550"/>
                  <a:gd name="connsiteY4" fmla="*/ 3236034 h 3236034"/>
                  <a:gd name="connsiteX5" fmla="*/ 0 w 1151550"/>
                  <a:gd name="connsiteY5" fmla="*/ 3236034 h 3236034"/>
                  <a:gd name="connsiteX6" fmla="*/ 0 w 1151550"/>
                  <a:gd name="connsiteY6" fmla="*/ 886926 h 3236034"/>
                  <a:gd name="connsiteX7" fmla="*/ 397829 w 1151550"/>
                  <a:gd name="connsiteY7" fmla="*/ 0 h 3236034"/>
                  <a:gd name="connsiteX0" fmla="*/ 397829 w 1081399"/>
                  <a:gd name="connsiteY0" fmla="*/ 0 h 3236034"/>
                  <a:gd name="connsiteX1" fmla="*/ 834842 w 1081399"/>
                  <a:gd name="connsiteY1" fmla="*/ 1099578 h 3236034"/>
                  <a:gd name="connsiteX2" fmla="*/ 792088 w 1081399"/>
                  <a:gd name="connsiteY2" fmla="*/ 3236034 h 3236034"/>
                  <a:gd name="connsiteX3" fmla="*/ 792088 w 1081399"/>
                  <a:gd name="connsiteY3" fmla="*/ 3236034 h 3236034"/>
                  <a:gd name="connsiteX4" fmla="*/ 0 w 1081399"/>
                  <a:gd name="connsiteY4" fmla="*/ 3236034 h 3236034"/>
                  <a:gd name="connsiteX5" fmla="*/ 0 w 1081399"/>
                  <a:gd name="connsiteY5" fmla="*/ 3236034 h 3236034"/>
                  <a:gd name="connsiteX6" fmla="*/ 0 w 1081399"/>
                  <a:gd name="connsiteY6" fmla="*/ 886926 h 3236034"/>
                  <a:gd name="connsiteX7" fmla="*/ 397829 w 1081399"/>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24947"/>
                  <a:gd name="connsiteY0" fmla="*/ 0 h 3236034"/>
                  <a:gd name="connsiteX1" fmla="*/ 753012 w 1024947"/>
                  <a:gd name="connsiteY1" fmla="*/ 1269699 h 3236034"/>
                  <a:gd name="connsiteX2" fmla="*/ 792088 w 1024947"/>
                  <a:gd name="connsiteY2" fmla="*/ 3236034 h 3236034"/>
                  <a:gd name="connsiteX3" fmla="*/ 792088 w 1024947"/>
                  <a:gd name="connsiteY3" fmla="*/ 3236034 h 3236034"/>
                  <a:gd name="connsiteX4" fmla="*/ 0 w 1024947"/>
                  <a:gd name="connsiteY4" fmla="*/ 3236034 h 3236034"/>
                  <a:gd name="connsiteX5" fmla="*/ 0 w 1024947"/>
                  <a:gd name="connsiteY5" fmla="*/ 3236034 h 3236034"/>
                  <a:gd name="connsiteX6" fmla="*/ 0 w 1024947"/>
                  <a:gd name="connsiteY6" fmla="*/ 886926 h 3236034"/>
                  <a:gd name="connsiteX7" fmla="*/ 397829 w 1024947"/>
                  <a:gd name="connsiteY7" fmla="*/ 0 h 3236034"/>
                  <a:gd name="connsiteX0" fmla="*/ 397829 w 1043356"/>
                  <a:gd name="connsiteY0" fmla="*/ 0 h 3236034"/>
                  <a:gd name="connsiteX1" fmla="*/ 780289 w 1043356"/>
                  <a:gd name="connsiteY1" fmla="*/ 1216537 h 3236034"/>
                  <a:gd name="connsiteX2" fmla="*/ 792088 w 1043356"/>
                  <a:gd name="connsiteY2" fmla="*/ 3236034 h 3236034"/>
                  <a:gd name="connsiteX3" fmla="*/ 792088 w 1043356"/>
                  <a:gd name="connsiteY3" fmla="*/ 3236034 h 3236034"/>
                  <a:gd name="connsiteX4" fmla="*/ 0 w 1043356"/>
                  <a:gd name="connsiteY4" fmla="*/ 3236034 h 3236034"/>
                  <a:gd name="connsiteX5" fmla="*/ 0 w 1043356"/>
                  <a:gd name="connsiteY5" fmla="*/ 3236034 h 3236034"/>
                  <a:gd name="connsiteX6" fmla="*/ 0 w 1043356"/>
                  <a:gd name="connsiteY6" fmla="*/ 886926 h 3236034"/>
                  <a:gd name="connsiteX7" fmla="*/ 397829 w 1043356"/>
                  <a:gd name="connsiteY7" fmla="*/ 0 h 3236034"/>
                  <a:gd name="connsiteX0" fmla="*/ 397829 w 971742"/>
                  <a:gd name="connsiteY0" fmla="*/ 0 h 3236034"/>
                  <a:gd name="connsiteX1" fmla="*/ 780289 w 971742"/>
                  <a:gd name="connsiteY1" fmla="*/ 1216537 h 3236034"/>
                  <a:gd name="connsiteX2" fmla="*/ 792088 w 971742"/>
                  <a:gd name="connsiteY2" fmla="*/ 3236034 h 3236034"/>
                  <a:gd name="connsiteX3" fmla="*/ 792088 w 971742"/>
                  <a:gd name="connsiteY3" fmla="*/ 3236034 h 3236034"/>
                  <a:gd name="connsiteX4" fmla="*/ 0 w 971742"/>
                  <a:gd name="connsiteY4" fmla="*/ 3236034 h 3236034"/>
                  <a:gd name="connsiteX5" fmla="*/ 0 w 971742"/>
                  <a:gd name="connsiteY5" fmla="*/ 3236034 h 3236034"/>
                  <a:gd name="connsiteX6" fmla="*/ 0 w 971742"/>
                  <a:gd name="connsiteY6" fmla="*/ 886926 h 3236034"/>
                  <a:gd name="connsiteX7" fmla="*/ 397829 w 971742"/>
                  <a:gd name="connsiteY7" fmla="*/ 0 h 3236034"/>
                  <a:gd name="connsiteX0" fmla="*/ 397829 w 1007471"/>
                  <a:gd name="connsiteY0" fmla="*/ 0 h 3236034"/>
                  <a:gd name="connsiteX1" fmla="*/ 780289 w 1007471"/>
                  <a:gd name="connsiteY1" fmla="*/ 1216537 h 3236034"/>
                  <a:gd name="connsiteX2" fmla="*/ 792088 w 1007471"/>
                  <a:gd name="connsiteY2" fmla="*/ 3236034 h 3236034"/>
                  <a:gd name="connsiteX3" fmla="*/ 792088 w 1007471"/>
                  <a:gd name="connsiteY3" fmla="*/ 3236034 h 3236034"/>
                  <a:gd name="connsiteX4" fmla="*/ 0 w 1007471"/>
                  <a:gd name="connsiteY4" fmla="*/ 3236034 h 3236034"/>
                  <a:gd name="connsiteX5" fmla="*/ 0 w 1007471"/>
                  <a:gd name="connsiteY5" fmla="*/ 3236034 h 3236034"/>
                  <a:gd name="connsiteX6" fmla="*/ 0 w 1007471"/>
                  <a:gd name="connsiteY6" fmla="*/ 886926 h 3236034"/>
                  <a:gd name="connsiteX7" fmla="*/ 397829 w 1007471"/>
                  <a:gd name="connsiteY7" fmla="*/ 0 h 3236034"/>
                  <a:gd name="connsiteX0" fmla="*/ 397829 w 983631"/>
                  <a:gd name="connsiteY0" fmla="*/ 0 h 3236034"/>
                  <a:gd name="connsiteX1" fmla="*/ 780289 w 983631"/>
                  <a:gd name="connsiteY1" fmla="*/ 1216537 h 3236034"/>
                  <a:gd name="connsiteX2" fmla="*/ 792088 w 983631"/>
                  <a:gd name="connsiteY2" fmla="*/ 3236034 h 3236034"/>
                  <a:gd name="connsiteX3" fmla="*/ 792088 w 983631"/>
                  <a:gd name="connsiteY3" fmla="*/ 3236034 h 3236034"/>
                  <a:gd name="connsiteX4" fmla="*/ 0 w 983631"/>
                  <a:gd name="connsiteY4" fmla="*/ 3236034 h 3236034"/>
                  <a:gd name="connsiteX5" fmla="*/ 0 w 983631"/>
                  <a:gd name="connsiteY5" fmla="*/ 3236034 h 3236034"/>
                  <a:gd name="connsiteX6" fmla="*/ 0 w 983631"/>
                  <a:gd name="connsiteY6" fmla="*/ 886926 h 3236034"/>
                  <a:gd name="connsiteX7" fmla="*/ 397829 w 983631"/>
                  <a:gd name="connsiteY7" fmla="*/ 0 h 3236034"/>
                  <a:gd name="connsiteX0" fmla="*/ 397829 w 983630"/>
                  <a:gd name="connsiteY0" fmla="*/ 9390 h 3245424"/>
                  <a:gd name="connsiteX1" fmla="*/ 780289 w 983630"/>
                  <a:gd name="connsiteY1" fmla="*/ 1225927 h 3245424"/>
                  <a:gd name="connsiteX2" fmla="*/ 792088 w 983630"/>
                  <a:gd name="connsiteY2" fmla="*/ 3245424 h 3245424"/>
                  <a:gd name="connsiteX3" fmla="*/ 792088 w 983630"/>
                  <a:gd name="connsiteY3" fmla="*/ 3245424 h 3245424"/>
                  <a:gd name="connsiteX4" fmla="*/ 0 w 983630"/>
                  <a:gd name="connsiteY4" fmla="*/ 3245424 h 3245424"/>
                  <a:gd name="connsiteX5" fmla="*/ 0 w 983630"/>
                  <a:gd name="connsiteY5" fmla="*/ 3245424 h 3245424"/>
                  <a:gd name="connsiteX6" fmla="*/ 0 w 983630"/>
                  <a:gd name="connsiteY6" fmla="*/ 896316 h 3245424"/>
                  <a:gd name="connsiteX7" fmla="*/ 397829 w 983630"/>
                  <a:gd name="connsiteY7" fmla="*/ 9390 h 3245424"/>
                  <a:gd name="connsiteX0" fmla="*/ 397829 w 974605"/>
                  <a:gd name="connsiteY0" fmla="*/ 6357 h 3242391"/>
                  <a:gd name="connsiteX1" fmla="*/ 766650 w 974605"/>
                  <a:gd name="connsiteY1" fmla="*/ 1552503 h 3242391"/>
                  <a:gd name="connsiteX2" fmla="*/ 792088 w 974605"/>
                  <a:gd name="connsiteY2" fmla="*/ 3242391 h 3242391"/>
                  <a:gd name="connsiteX3" fmla="*/ 792088 w 974605"/>
                  <a:gd name="connsiteY3" fmla="*/ 3242391 h 3242391"/>
                  <a:gd name="connsiteX4" fmla="*/ 0 w 974605"/>
                  <a:gd name="connsiteY4" fmla="*/ 3242391 h 3242391"/>
                  <a:gd name="connsiteX5" fmla="*/ 0 w 974605"/>
                  <a:gd name="connsiteY5" fmla="*/ 3242391 h 3242391"/>
                  <a:gd name="connsiteX6" fmla="*/ 0 w 974605"/>
                  <a:gd name="connsiteY6" fmla="*/ 893283 h 3242391"/>
                  <a:gd name="connsiteX7" fmla="*/ 397829 w 974605"/>
                  <a:gd name="connsiteY7" fmla="*/ 6357 h 3242391"/>
                  <a:gd name="connsiteX0" fmla="*/ 397829 w 964009"/>
                  <a:gd name="connsiteY0" fmla="*/ 7874 h 3243908"/>
                  <a:gd name="connsiteX1" fmla="*/ 766650 w 964009"/>
                  <a:gd name="connsiteY1" fmla="*/ 1554020 h 3243908"/>
                  <a:gd name="connsiteX2" fmla="*/ 792088 w 964009"/>
                  <a:gd name="connsiteY2" fmla="*/ 3243908 h 3243908"/>
                  <a:gd name="connsiteX3" fmla="*/ 792088 w 964009"/>
                  <a:gd name="connsiteY3" fmla="*/ 3243908 h 3243908"/>
                  <a:gd name="connsiteX4" fmla="*/ 0 w 964009"/>
                  <a:gd name="connsiteY4" fmla="*/ 3243908 h 3243908"/>
                  <a:gd name="connsiteX5" fmla="*/ 0 w 964009"/>
                  <a:gd name="connsiteY5" fmla="*/ 3243908 h 3243908"/>
                  <a:gd name="connsiteX6" fmla="*/ 0 w 964009"/>
                  <a:gd name="connsiteY6" fmla="*/ 894800 h 3243908"/>
                  <a:gd name="connsiteX7" fmla="*/ 397829 w 964009"/>
                  <a:gd name="connsiteY7" fmla="*/ 7874 h 3243908"/>
                  <a:gd name="connsiteX0" fmla="*/ 397829 w 1103655"/>
                  <a:gd name="connsiteY0" fmla="*/ 5470 h 3241504"/>
                  <a:gd name="connsiteX1" fmla="*/ 1096679 w 1103655"/>
                  <a:gd name="connsiteY1" fmla="*/ 590921 h 3241504"/>
                  <a:gd name="connsiteX2" fmla="*/ 766650 w 1103655"/>
                  <a:gd name="connsiteY2" fmla="*/ 1551616 h 3241504"/>
                  <a:gd name="connsiteX3" fmla="*/ 792088 w 1103655"/>
                  <a:gd name="connsiteY3" fmla="*/ 3241504 h 3241504"/>
                  <a:gd name="connsiteX4" fmla="*/ 792088 w 1103655"/>
                  <a:gd name="connsiteY4" fmla="*/ 3241504 h 3241504"/>
                  <a:gd name="connsiteX5" fmla="*/ 0 w 1103655"/>
                  <a:gd name="connsiteY5" fmla="*/ 3241504 h 3241504"/>
                  <a:gd name="connsiteX6" fmla="*/ 0 w 1103655"/>
                  <a:gd name="connsiteY6" fmla="*/ 3241504 h 3241504"/>
                  <a:gd name="connsiteX7" fmla="*/ 0 w 1103655"/>
                  <a:gd name="connsiteY7" fmla="*/ 892396 h 3241504"/>
                  <a:gd name="connsiteX8" fmla="*/ 397829 w 1103655"/>
                  <a:gd name="connsiteY8" fmla="*/ 5470 h 3241504"/>
                  <a:gd name="connsiteX0" fmla="*/ 397829 w 1103454"/>
                  <a:gd name="connsiteY0" fmla="*/ 5470 h 3241504"/>
                  <a:gd name="connsiteX1" fmla="*/ 1096679 w 1103454"/>
                  <a:gd name="connsiteY1" fmla="*/ 590921 h 3241504"/>
                  <a:gd name="connsiteX2" fmla="*/ 754433 w 1103454"/>
                  <a:gd name="connsiteY2" fmla="*/ 1523041 h 3241504"/>
                  <a:gd name="connsiteX3" fmla="*/ 792088 w 1103454"/>
                  <a:gd name="connsiteY3" fmla="*/ 3241504 h 3241504"/>
                  <a:gd name="connsiteX4" fmla="*/ 792088 w 1103454"/>
                  <a:gd name="connsiteY4" fmla="*/ 3241504 h 3241504"/>
                  <a:gd name="connsiteX5" fmla="*/ 0 w 1103454"/>
                  <a:gd name="connsiteY5" fmla="*/ 3241504 h 3241504"/>
                  <a:gd name="connsiteX6" fmla="*/ 0 w 1103454"/>
                  <a:gd name="connsiteY6" fmla="*/ 3241504 h 3241504"/>
                  <a:gd name="connsiteX7" fmla="*/ 0 w 1103454"/>
                  <a:gd name="connsiteY7" fmla="*/ 892396 h 3241504"/>
                  <a:gd name="connsiteX8" fmla="*/ 397829 w 1103454"/>
                  <a:gd name="connsiteY8" fmla="*/ 5470 h 3241504"/>
                  <a:gd name="connsiteX0" fmla="*/ 397829 w 1103176"/>
                  <a:gd name="connsiteY0" fmla="*/ 5470 h 3241504"/>
                  <a:gd name="connsiteX1" fmla="*/ 1096679 w 1103176"/>
                  <a:gd name="connsiteY1" fmla="*/ 590921 h 3241504"/>
                  <a:gd name="connsiteX2" fmla="*/ 754433 w 1103176"/>
                  <a:gd name="connsiteY2" fmla="*/ 152304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03176"/>
                  <a:gd name="connsiteY0" fmla="*/ 5470 h 3241504"/>
                  <a:gd name="connsiteX1" fmla="*/ 1096679 w 1103176"/>
                  <a:gd name="connsiteY1" fmla="*/ 590921 h 3241504"/>
                  <a:gd name="connsiteX2" fmla="*/ 754433 w 1103176"/>
                  <a:gd name="connsiteY2" fmla="*/ 1503991 h 3241504"/>
                  <a:gd name="connsiteX3" fmla="*/ 792088 w 1103176"/>
                  <a:gd name="connsiteY3" fmla="*/ 3241504 h 3241504"/>
                  <a:gd name="connsiteX4" fmla="*/ 792088 w 1103176"/>
                  <a:gd name="connsiteY4" fmla="*/ 3241504 h 3241504"/>
                  <a:gd name="connsiteX5" fmla="*/ 0 w 1103176"/>
                  <a:gd name="connsiteY5" fmla="*/ 3241504 h 3241504"/>
                  <a:gd name="connsiteX6" fmla="*/ 0 w 1103176"/>
                  <a:gd name="connsiteY6" fmla="*/ 3241504 h 3241504"/>
                  <a:gd name="connsiteX7" fmla="*/ 0 w 1103176"/>
                  <a:gd name="connsiteY7" fmla="*/ 892396 h 3241504"/>
                  <a:gd name="connsiteX8" fmla="*/ 397829 w 1103176"/>
                  <a:gd name="connsiteY8" fmla="*/ 5470 h 3241504"/>
                  <a:gd name="connsiteX0" fmla="*/ 397829 w 1193682"/>
                  <a:gd name="connsiteY0" fmla="*/ 5721 h 3241755"/>
                  <a:gd name="connsiteX1" fmla="*/ 1188312 w 1193682"/>
                  <a:gd name="connsiteY1" fmla="*/ 572122 h 3241755"/>
                  <a:gd name="connsiteX2" fmla="*/ 754433 w 1193682"/>
                  <a:gd name="connsiteY2" fmla="*/ 1504242 h 3241755"/>
                  <a:gd name="connsiteX3" fmla="*/ 792088 w 1193682"/>
                  <a:gd name="connsiteY3" fmla="*/ 3241755 h 3241755"/>
                  <a:gd name="connsiteX4" fmla="*/ 792088 w 1193682"/>
                  <a:gd name="connsiteY4" fmla="*/ 3241755 h 3241755"/>
                  <a:gd name="connsiteX5" fmla="*/ 0 w 1193682"/>
                  <a:gd name="connsiteY5" fmla="*/ 3241755 h 3241755"/>
                  <a:gd name="connsiteX6" fmla="*/ 0 w 1193682"/>
                  <a:gd name="connsiteY6" fmla="*/ 3241755 h 3241755"/>
                  <a:gd name="connsiteX7" fmla="*/ 0 w 1193682"/>
                  <a:gd name="connsiteY7" fmla="*/ 892647 h 3241755"/>
                  <a:gd name="connsiteX8" fmla="*/ 397829 w 1193682"/>
                  <a:gd name="connsiteY8" fmla="*/ 5721 h 3241755"/>
                  <a:gd name="connsiteX0" fmla="*/ 397829 w 1188313"/>
                  <a:gd name="connsiteY0" fmla="*/ 5721 h 3241755"/>
                  <a:gd name="connsiteX1" fmla="*/ 1188312 w 1188313"/>
                  <a:gd name="connsiteY1" fmla="*/ 572122 h 3241755"/>
                  <a:gd name="connsiteX2" fmla="*/ 754433 w 1188313"/>
                  <a:gd name="connsiteY2" fmla="*/ 1504242 h 3241755"/>
                  <a:gd name="connsiteX3" fmla="*/ 792088 w 1188313"/>
                  <a:gd name="connsiteY3" fmla="*/ 3241755 h 3241755"/>
                  <a:gd name="connsiteX4" fmla="*/ 792088 w 1188313"/>
                  <a:gd name="connsiteY4" fmla="*/ 3241755 h 3241755"/>
                  <a:gd name="connsiteX5" fmla="*/ 0 w 1188313"/>
                  <a:gd name="connsiteY5" fmla="*/ 3241755 h 3241755"/>
                  <a:gd name="connsiteX6" fmla="*/ 0 w 1188313"/>
                  <a:gd name="connsiteY6" fmla="*/ 3241755 h 3241755"/>
                  <a:gd name="connsiteX7" fmla="*/ 0 w 1188313"/>
                  <a:gd name="connsiteY7" fmla="*/ 892647 h 3241755"/>
                  <a:gd name="connsiteX8" fmla="*/ 397829 w 1188313"/>
                  <a:gd name="connsiteY8" fmla="*/ 5721 h 3241755"/>
                  <a:gd name="connsiteX0" fmla="*/ 397829 w 1200430"/>
                  <a:gd name="connsiteY0" fmla="*/ 6518 h 3242552"/>
                  <a:gd name="connsiteX1" fmla="*/ 1188312 w 1200430"/>
                  <a:gd name="connsiteY1" fmla="*/ 572919 h 3242552"/>
                  <a:gd name="connsiteX2" fmla="*/ 754433 w 1200430"/>
                  <a:gd name="connsiteY2" fmla="*/ 1505039 h 3242552"/>
                  <a:gd name="connsiteX3" fmla="*/ 792088 w 1200430"/>
                  <a:gd name="connsiteY3" fmla="*/ 3242552 h 3242552"/>
                  <a:gd name="connsiteX4" fmla="*/ 792088 w 1200430"/>
                  <a:gd name="connsiteY4" fmla="*/ 3242552 h 3242552"/>
                  <a:gd name="connsiteX5" fmla="*/ 0 w 1200430"/>
                  <a:gd name="connsiteY5" fmla="*/ 3242552 h 3242552"/>
                  <a:gd name="connsiteX6" fmla="*/ 0 w 1200430"/>
                  <a:gd name="connsiteY6" fmla="*/ 3242552 h 3242552"/>
                  <a:gd name="connsiteX7" fmla="*/ 0 w 1200430"/>
                  <a:gd name="connsiteY7" fmla="*/ 893444 h 3242552"/>
                  <a:gd name="connsiteX8" fmla="*/ 397829 w 1200430"/>
                  <a:gd name="connsiteY8" fmla="*/ 6518 h 3242552"/>
                  <a:gd name="connsiteX0" fmla="*/ 367285 w 1200000"/>
                  <a:gd name="connsiteY0" fmla="*/ 7711 h 3186595"/>
                  <a:gd name="connsiteX1" fmla="*/ 1188312 w 1200000"/>
                  <a:gd name="connsiteY1" fmla="*/ 516962 h 3186595"/>
                  <a:gd name="connsiteX2" fmla="*/ 754433 w 1200000"/>
                  <a:gd name="connsiteY2" fmla="*/ 1449082 h 3186595"/>
                  <a:gd name="connsiteX3" fmla="*/ 792088 w 1200000"/>
                  <a:gd name="connsiteY3" fmla="*/ 3186595 h 3186595"/>
                  <a:gd name="connsiteX4" fmla="*/ 792088 w 1200000"/>
                  <a:gd name="connsiteY4" fmla="*/ 3186595 h 3186595"/>
                  <a:gd name="connsiteX5" fmla="*/ 0 w 1200000"/>
                  <a:gd name="connsiteY5" fmla="*/ 3186595 h 3186595"/>
                  <a:gd name="connsiteX6" fmla="*/ 0 w 1200000"/>
                  <a:gd name="connsiteY6" fmla="*/ 3186595 h 3186595"/>
                  <a:gd name="connsiteX7" fmla="*/ 0 w 1200000"/>
                  <a:gd name="connsiteY7" fmla="*/ 837487 h 3186595"/>
                  <a:gd name="connsiteX8" fmla="*/ 367285 w 1200000"/>
                  <a:gd name="connsiteY8" fmla="*/ 7711 h 3186595"/>
                  <a:gd name="connsiteX0" fmla="*/ 367285 w 1200505"/>
                  <a:gd name="connsiteY0" fmla="*/ 1566 h 3180450"/>
                  <a:gd name="connsiteX1" fmla="*/ 1188312 w 1200505"/>
                  <a:gd name="connsiteY1" fmla="*/ 510817 h 3180450"/>
                  <a:gd name="connsiteX2" fmla="*/ 754433 w 1200505"/>
                  <a:gd name="connsiteY2" fmla="*/ 1442937 h 3180450"/>
                  <a:gd name="connsiteX3" fmla="*/ 792088 w 1200505"/>
                  <a:gd name="connsiteY3" fmla="*/ 3180450 h 3180450"/>
                  <a:gd name="connsiteX4" fmla="*/ 792088 w 1200505"/>
                  <a:gd name="connsiteY4" fmla="*/ 3180450 h 3180450"/>
                  <a:gd name="connsiteX5" fmla="*/ 0 w 1200505"/>
                  <a:gd name="connsiteY5" fmla="*/ 3180450 h 3180450"/>
                  <a:gd name="connsiteX6" fmla="*/ 0 w 1200505"/>
                  <a:gd name="connsiteY6" fmla="*/ 3180450 h 3180450"/>
                  <a:gd name="connsiteX7" fmla="*/ 0 w 1200505"/>
                  <a:gd name="connsiteY7" fmla="*/ 831342 h 3180450"/>
                  <a:gd name="connsiteX8" fmla="*/ 367285 w 1200505"/>
                  <a:gd name="connsiteY8" fmla="*/ 1566 h 3180450"/>
                  <a:gd name="connsiteX0" fmla="*/ 367858 w 1201078"/>
                  <a:gd name="connsiteY0" fmla="*/ 1566 h 3180450"/>
                  <a:gd name="connsiteX1" fmla="*/ 1188885 w 1201078"/>
                  <a:gd name="connsiteY1" fmla="*/ 510817 h 3180450"/>
                  <a:gd name="connsiteX2" fmla="*/ 755006 w 1201078"/>
                  <a:gd name="connsiteY2" fmla="*/ 1442937 h 3180450"/>
                  <a:gd name="connsiteX3" fmla="*/ 792661 w 1201078"/>
                  <a:gd name="connsiteY3" fmla="*/ 3180450 h 3180450"/>
                  <a:gd name="connsiteX4" fmla="*/ 792661 w 1201078"/>
                  <a:gd name="connsiteY4" fmla="*/ 3180450 h 3180450"/>
                  <a:gd name="connsiteX5" fmla="*/ 573 w 1201078"/>
                  <a:gd name="connsiteY5" fmla="*/ 3180450 h 3180450"/>
                  <a:gd name="connsiteX6" fmla="*/ 573 w 1201078"/>
                  <a:gd name="connsiteY6" fmla="*/ 3180450 h 3180450"/>
                  <a:gd name="connsiteX7" fmla="*/ 573 w 1201078"/>
                  <a:gd name="connsiteY7" fmla="*/ 831342 h 3180450"/>
                  <a:gd name="connsiteX8" fmla="*/ 367858 w 1201078"/>
                  <a:gd name="connsiteY8" fmla="*/ 1566 h 3180450"/>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9271"/>
                  <a:gd name="connsiteY0" fmla="*/ 1508 h 3180392"/>
                  <a:gd name="connsiteX1" fmla="*/ 1237757 w 1249271"/>
                  <a:gd name="connsiteY1" fmla="*/ 520284 h 3180392"/>
                  <a:gd name="connsiteX2" fmla="*/ 755007 w 1249271"/>
                  <a:gd name="connsiteY2" fmla="*/ 1442879 h 3180392"/>
                  <a:gd name="connsiteX3" fmla="*/ 792662 w 1249271"/>
                  <a:gd name="connsiteY3" fmla="*/ 3180392 h 3180392"/>
                  <a:gd name="connsiteX4" fmla="*/ 792662 w 1249271"/>
                  <a:gd name="connsiteY4" fmla="*/ 3180392 h 3180392"/>
                  <a:gd name="connsiteX5" fmla="*/ 574 w 1249271"/>
                  <a:gd name="connsiteY5" fmla="*/ 3180392 h 3180392"/>
                  <a:gd name="connsiteX6" fmla="*/ 574 w 1249271"/>
                  <a:gd name="connsiteY6" fmla="*/ 3180392 h 3180392"/>
                  <a:gd name="connsiteX7" fmla="*/ 574 w 1249271"/>
                  <a:gd name="connsiteY7" fmla="*/ 831284 h 3180392"/>
                  <a:gd name="connsiteX8" fmla="*/ 367859 w 1249271"/>
                  <a:gd name="connsiteY8" fmla="*/ 1508 h 3180392"/>
                  <a:gd name="connsiteX0" fmla="*/ 367859 w 1240085"/>
                  <a:gd name="connsiteY0" fmla="*/ 1764 h 3180648"/>
                  <a:gd name="connsiteX1" fmla="*/ 1237757 w 1240085"/>
                  <a:gd name="connsiteY1" fmla="*/ 520540 h 3180648"/>
                  <a:gd name="connsiteX2" fmla="*/ 755007 w 1240085"/>
                  <a:gd name="connsiteY2" fmla="*/ 1443135 h 3180648"/>
                  <a:gd name="connsiteX3" fmla="*/ 792662 w 1240085"/>
                  <a:gd name="connsiteY3" fmla="*/ 3180648 h 3180648"/>
                  <a:gd name="connsiteX4" fmla="*/ 792662 w 1240085"/>
                  <a:gd name="connsiteY4" fmla="*/ 3180648 h 3180648"/>
                  <a:gd name="connsiteX5" fmla="*/ 574 w 1240085"/>
                  <a:gd name="connsiteY5" fmla="*/ 3180648 h 3180648"/>
                  <a:gd name="connsiteX6" fmla="*/ 574 w 1240085"/>
                  <a:gd name="connsiteY6" fmla="*/ 3180648 h 3180648"/>
                  <a:gd name="connsiteX7" fmla="*/ 574 w 1240085"/>
                  <a:gd name="connsiteY7" fmla="*/ 831540 h 3180648"/>
                  <a:gd name="connsiteX8" fmla="*/ 367859 w 1240085"/>
                  <a:gd name="connsiteY8" fmla="*/ 1764 h 3180648"/>
                  <a:gd name="connsiteX0" fmla="*/ 367859 w 1240086"/>
                  <a:gd name="connsiteY0" fmla="*/ 1764 h 3180648"/>
                  <a:gd name="connsiteX1" fmla="*/ 1237757 w 1240086"/>
                  <a:gd name="connsiteY1" fmla="*/ 520540 h 3180648"/>
                  <a:gd name="connsiteX2" fmla="*/ 755007 w 1240086"/>
                  <a:gd name="connsiteY2" fmla="*/ 1443135 h 3180648"/>
                  <a:gd name="connsiteX3" fmla="*/ 792662 w 1240086"/>
                  <a:gd name="connsiteY3" fmla="*/ 3180648 h 3180648"/>
                  <a:gd name="connsiteX4" fmla="*/ 792662 w 1240086"/>
                  <a:gd name="connsiteY4" fmla="*/ 3180648 h 3180648"/>
                  <a:gd name="connsiteX5" fmla="*/ 574 w 1240086"/>
                  <a:gd name="connsiteY5" fmla="*/ 3180648 h 3180648"/>
                  <a:gd name="connsiteX6" fmla="*/ 574 w 1240086"/>
                  <a:gd name="connsiteY6" fmla="*/ 3180648 h 3180648"/>
                  <a:gd name="connsiteX7" fmla="*/ 574 w 1240086"/>
                  <a:gd name="connsiteY7" fmla="*/ 831540 h 3180648"/>
                  <a:gd name="connsiteX8" fmla="*/ 367859 w 1240086"/>
                  <a:gd name="connsiteY8" fmla="*/ 1764 h 3180648"/>
                  <a:gd name="connsiteX0" fmla="*/ 373394 w 1239532"/>
                  <a:gd name="connsiteY0" fmla="*/ 1562 h 3209021"/>
                  <a:gd name="connsiteX1" fmla="*/ 1237184 w 1239532"/>
                  <a:gd name="connsiteY1" fmla="*/ 548913 h 3209021"/>
                  <a:gd name="connsiteX2" fmla="*/ 754434 w 1239532"/>
                  <a:gd name="connsiteY2" fmla="*/ 1471508 h 3209021"/>
                  <a:gd name="connsiteX3" fmla="*/ 792089 w 1239532"/>
                  <a:gd name="connsiteY3" fmla="*/ 3209021 h 3209021"/>
                  <a:gd name="connsiteX4" fmla="*/ 792089 w 1239532"/>
                  <a:gd name="connsiteY4" fmla="*/ 3209021 h 3209021"/>
                  <a:gd name="connsiteX5" fmla="*/ 1 w 1239532"/>
                  <a:gd name="connsiteY5" fmla="*/ 3209021 h 3209021"/>
                  <a:gd name="connsiteX6" fmla="*/ 1 w 1239532"/>
                  <a:gd name="connsiteY6" fmla="*/ 3209021 h 3209021"/>
                  <a:gd name="connsiteX7" fmla="*/ 1 w 1239532"/>
                  <a:gd name="connsiteY7" fmla="*/ 859913 h 3209021"/>
                  <a:gd name="connsiteX8" fmla="*/ 373394 w 1239532"/>
                  <a:gd name="connsiteY8" fmla="*/ 1562 h 3209021"/>
                  <a:gd name="connsiteX0" fmla="*/ 373393 w 1239758"/>
                  <a:gd name="connsiteY0" fmla="*/ 0 h 3207459"/>
                  <a:gd name="connsiteX1" fmla="*/ 1237183 w 1239758"/>
                  <a:gd name="connsiteY1" fmla="*/ 547351 h 3207459"/>
                  <a:gd name="connsiteX2" fmla="*/ 754433 w 1239758"/>
                  <a:gd name="connsiteY2" fmla="*/ 1469946 h 3207459"/>
                  <a:gd name="connsiteX3" fmla="*/ 792088 w 1239758"/>
                  <a:gd name="connsiteY3" fmla="*/ 3207459 h 3207459"/>
                  <a:gd name="connsiteX4" fmla="*/ 792088 w 1239758"/>
                  <a:gd name="connsiteY4" fmla="*/ 3207459 h 3207459"/>
                  <a:gd name="connsiteX5" fmla="*/ 0 w 1239758"/>
                  <a:gd name="connsiteY5" fmla="*/ 3207459 h 3207459"/>
                  <a:gd name="connsiteX6" fmla="*/ 0 w 1239758"/>
                  <a:gd name="connsiteY6" fmla="*/ 3207459 h 3207459"/>
                  <a:gd name="connsiteX7" fmla="*/ 0 w 1239758"/>
                  <a:gd name="connsiteY7" fmla="*/ 858351 h 3207459"/>
                  <a:gd name="connsiteX8" fmla="*/ 373393 w 1239758"/>
                  <a:gd name="connsiteY8" fmla="*/ 0 h 3207459"/>
                  <a:gd name="connsiteX0" fmla="*/ 380199 w 1246564"/>
                  <a:gd name="connsiteY0" fmla="*/ 0 h 3207459"/>
                  <a:gd name="connsiteX1" fmla="*/ 1243989 w 1246564"/>
                  <a:gd name="connsiteY1" fmla="*/ 547351 h 3207459"/>
                  <a:gd name="connsiteX2" fmla="*/ 761239 w 1246564"/>
                  <a:gd name="connsiteY2" fmla="*/ 1469946 h 3207459"/>
                  <a:gd name="connsiteX3" fmla="*/ 798894 w 1246564"/>
                  <a:gd name="connsiteY3" fmla="*/ 3207459 h 3207459"/>
                  <a:gd name="connsiteX4" fmla="*/ 798894 w 1246564"/>
                  <a:gd name="connsiteY4" fmla="*/ 3207459 h 3207459"/>
                  <a:gd name="connsiteX5" fmla="*/ 6806 w 1246564"/>
                  <a:gd name="connsiteY5" fmla="*/ 3207459 h 3207459"/>
                  <a:gd name="connsiteX6" fmla="*/ 6806 w 1246564"/>
                  <a:gd name="connsiteY6" fmla="*/ 3207459 h 3207459"/>
                  <a:gd name="connsiteX7" fmla="*/ 6806 w 1246564"/>
                  <a:gd name="connsiteY7" fmla="*/ 858351 h 3207459"/>
                  <a:gd name="connsiteX8" fmla="*/ 380199 w 1246564"/>
                  <a:gd name="connsiteY8" fmla="*/ 0 h 3207459"/>
                  <a:gd name="connsiteX0" fmla="*/ 380199 w 1246610"/>
                  <a:gd name="connsiteY0" fmla="*/ 233 h 3207692"/>
                  <a:gd name="connsiteX1" fmla="*/ 1243989 w 1246610"/>
                  <a:gd name="connsiteY1" fmla="*/ 547584 h 3207692"/>
                  <a:gd name="connsiteX2" fmla="*/ 761239 w 1246610"/>
                  <a:gd name="connsiteY2" fmla="*/ 1470179 h 3207692"/>
                  <a:gd name="connsiteX3" fmla="*/ 798894 w 1246610"/>
                  <a:gd name="connsiteY3" fmla="*/ 3207692 h 3207692"/>
                  <a:gd name="connsiteX4" fmla="*/ 798894 w 1246610"/>
                  <a:gd name="connsiteY4" fmla="*/ 3207692 h 3207692"/>
                  <a:gd name="connsiteX5" fmla="*/ 6806 w 1246610"/>
                  <a:gd name="connsiteY5" fmla="*/ 3207692 h 3207692"/>
                  <a:gd name="connsiteX6" fmla="*/ 6806 w 1246610"/>
                  <a:gd name="connsiteY6" fmla="*/ 3207692 h 3207692"/>
                  <a:gd name="connsiteX7" fmla="*/ 6806 w 1246610"/>
                  <a:gd name="connsiteY7" fmla="*/ 858584 h 3207692"/>
                  <a:gd name="connsiteX8" fmla="*/ 380199 w 1246610"/>
                  <a:gd name="connsiteY8" fmla="*/ 233 h 3207692"/>
                  <a:gd name="connsiteX0" fmla="*/ 380199 w 1301393"/>
                  <a:gd name="connsiteY0" fmla="*/ 233 h 3207692"/>
                  <a:gd name="connsiteX1" fmla="*/ 1298970 w 1301393"/>
                  <a:gd name="connsiteY1" fmla="*/ 547584 h 3207692"/>
                  <a:gd name="connsiteX2" fmla="*/ 761239 w 1301393"/>
                  <a:gd name="connsiteY2" fmla="*/ 1470179 h 3207692"/>
                  <a:gd name="connsiteX3" fmla="*/ 798894 w 1301393"/>
                  <a:gd name="connsiteY3" fmla="*/ 3207692 h 3207692"/>
                  <a:gd name="connsiteX4" fmla="*/ 798894 w 1301393"/>
                  <a:gd name="connsiteY4" fmla="*/ 3207692 h 3207692"/>
                  <a:gd name="connsiteX5" fmla="*/ 6806 w 1301393"/>
                  <a:gd name="connsiteY5" fmla="*/ 3207692 h 3207692"/>
                  <a:gd name="connsiteX6" fmla="*/ 6806 w 1301393"/>
                  <a:gd name="connsiteY6" fmla="*/ 3207692 h 3207692"/>
                  <a:gd name="connsiteX7" fmla="*/ 6806 w 1301393"/>
                  <a:gd name="connsiteY7" fmla="*/ 858584 h 3207692"/>
                  <a:gd name="connsiteX8" fmla="*/ 380199 w 1301393"/>
                  <a:gd name="connsiteY8" fmla="*/ 233 h 3207692"/>
                  <a:gd name="connsiteX0" fmla="*/ 380199 w 1301394"/>
                  <a:gd name="connsiteY0" fmla="*/ 233 h 3207692"/>
                  <a:gd name="connsiteX1" fmla="*/ 1298970 w 1301394"/>
                  <a:gd name="connsiteY1" fmla="*/ 547584 h 3207692"/>
                  <a:gd name="connsiteX2" fmla="*/ 761239 w 1301394"/>
                  <a:gd name="connsiteY2" fmla="*/ 1470179 h 3207692"/>
                  <a:gd name="connsiteX3" fmla="*/ 798894 w 1301394"/>
                  <a:gd name="connsiteY3" fmla="*/ 3207692 h 3207692"/>
                  <a:gd name="connsiteX4" fmla="*/ 798894 w 1301394"/>
                  <a:gd name="connsiteY4" fmla="*/ 3207692 h 3207692"/>
                  <a:gd name="connsiteX5" fmla="*/ 6806 w 1301394"/>
                  <a:gd name="connsiteY5" fmla="*/ 3207692 h 3207692"/>
                  <a:gd name="connsiteX6" fmla="*/ 6806 w 1301394"/>
                  <a:gd name="connsiteY6" fmla="*/ 3207692 h 3207692"/>
                  <a:gd name="connsiteX7" fmla="*/ 6806 w 1301394"/>
                  <a:gd name="connsiteY7" fmla="*/ 858584 h 3207692"/>
                  <a:gd name="connsiteX8" fmla="*/ 380199 w 1301394"/>
                  <a:gd name="connsiteY8" fmla="*/ 233 h 3207692"/>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380199 w 1318174"/>
                  <a:gd name="connsiteY0" fmla="*/ 211 h 3207670"/>
                  <a:gd name="connsiteX1" fmla="*/ 1298970 w 1318174"/>
                  <a:gd name="connsiteY1" fmla="*/ 547562 h 3207670"/>
                  <a:gd name="connsiteX2" fmla="*/ 761239 w 1318174"/>
                  <a:gd name="connsiteY2" fmla="*/ 1470157 h 3207670"/>
                  <a:gd name="connsiteX3" fmla="*/ 798894 w 1318174"/>
                  <a:gd name="connsiteY3" fmla="*/ 3207670 h 3207670"/>
                  <a:gd name="connsiteX4" fmla="*/ 798894 w 1318174"/>
                  <a:gd name="connsiteY4" fmla="*/ 3207670 h 3207670"/>
                  <a:gd name="connsiteX5" fmla="*/ 6806 w 1318174"/>
                  <a:gd name="connsiteY5" fmla="*/ 3207670 h 3207670"/>
                  <a:gd name="connsiteX6" fmla="*/ 6806 w 1318174"/>
                  <a:gd name="connsiteY6" fmla="*/ 3207670 h 3207670"/>
                  <a:gd name="connsiteX7" fmla="*/ 6806 w 1318174"/>
                  <a:gd name="connsiteY7" fmla="*/ 858562 h 3207670"/>
                  <a:gd name="connsiteX8" fmla="*/ 380199 w 1318174"/>
                  <a:gd name="connsiteY8" fmla="*/ 211 h 3207670"/>
                  <a:gd name="connsiteX0" fmla="*/ 658146 w 1319958"/>
                  <a:gd name="connsiteY0" fmla="*/ 211 h 3207670"/>
                  <a:gd name="connsiteX1" fmla="*/ 1292164 w 1319958"/>
                  <a:gd name="connsiteY1" fmla="*/ 547562 h 3207670"/>
                  <a:gd name="connsiteX2" fmla="*/ 754433 w 1319958"/>
                  <a:gd name="connsiteY2" fmla="*/ 1470157 h 3207670"/>
                  <a:gd name="connsiteX3" fmla="*/ 792088 w 1319958"/>
                  <a:gd name="connsiteY3" fmla="*/ 3207670 h 3207670"/>
                  <a:gd name="connsiteX4" fmla="*/ 792088 w 1319958"/>
                  <a:gd name="connsiteY4" fmla="*/ 3207670 h 3207670"/>
                  <a:gd name="connsiteX5" fmla="*/ 0 w 1319958"/>
                  <a:gd name="connsiteY5" fmla="*/ 3207670 h 3207670"/>
                  <a:gd name="connsiteX6" fmla="*/ 0 w 1319958"/>
                  <a:gd name="connsiteY6" fmla="*/ 3207670 h 3207670"/>
                  <a:gd name="connsiteX7" fmla="*/ 0 w 1319958"/>
                  <a:gd name="connsiteY7" fmla="*/ 858562 h 3207670"/>
                  <a:gd name="connsiteX8" fmla="*/ 658146 w 1319958"/>
                  <a:gd name="connsiteY8" fmla="*/ 211 h 3207670"/>
                  <a:gd name="connsiteX0" fmla="*/ 786963 w 1326878"/>
                  <a:gd name="connsiteY0" fmla="*/ 205 h 3212949"/>
                  <a:gd name="connsiteX1" fmla="*/ 1292164 w 1326878"/>
                  <a:gd name="connsiteY1" fmla="*/ 552841 h 3212949"/>
                  <a:gd name="connsiteX2" fmla="*/ 754433 w 1326878"/>
                  <a:gd name="connsiteY2" fmla="*/ 1475436 h 3212949"/>
                  <a:gd name="connsiteX3" fmla="*/ 792088 w 1326878"/>
                  <a:gd name="connsiteY3" fmla="*/ 3212949 h 3212949"/>
                  <a:gd name="connsiteX4" fmla="*/ 792088 w 1326878"/>
                  <a:gd name="connsiteY4" fmla="*/ 3212949 h 3212949"/>
                  <a:gd name="connsiteX5" fmla="*/ 0 w 1326878"/>
                  <a:gd name="connsiteY5" fmla="*/ 3212949 h 3212949"/>
                  <a:gd name="connsiteX6" fmla="*/ 0 w 1326878"/>
                  <a:gd name="connsiteY6" fmla="*/ 3212949 h 3212949"/>
                  <a:gd name="connsiteX7" fmla="*/ 0 w 1326878"/>
                  <a:gd name="connsiteY7" fmla="*/ 863841 h 3212949"/>
                  <a:gd name="connsiteX8" fmla="*/ 786963 w 1326878"/>
                  <a:gd name="connsiteY8" fmla="*/ 205 h 3212949"/>
                  <a:gd name="connsiteX0" fmla="*/ 786963 w 1279105"/>
                  <a:gd name="connsiteY0" fmla="*/ 234 h 3212978"/>
                  <a:gd name="connsiteX1" fmla="*/ 1240608 w 1279105"/>
                  <a:gd name="connsiteY1" fmla="*/ 522725 h 3212978"/>
                  <a:gd name="connsiteX2" fmla="*/ 754433 w 1279105"/>
                  <a:gd name="connsiteY2" fmla="*/ 1475465 h 3212978"/>
                  <a:gd name="connsiteX3" fmla="*/ 792088 w 1279105"/>
                  <a:gd name="connsiteY3" fmla="*/ 3212978 h 3212978"/>
                  <a:gd name="connsiteX4" fmla="*/ 792088 w 1279105"/>
                  <a:gd name="connsiteY4" fmla="*/ 3212978 h 3212978"/>
                  <a:gd name="connsiteX5" fmla="*/ 0 w 1279105"/>
                  <a:gd name="connsiteY5" fmla="*/ 3212978 h 3212978"/>
                  <a:gd name="connsiteX6" fmla="*/ 0 w 1279105"/>
                  <a:gd name="connsiteY6" fmla="*/ 3212978 h 3212978"/>
                  <a:gd name="connsiteX7" fmla="*/ 0 w 1279105"/>
                  <a:gd name="connsiteY7" fmla="*/ 863870 h 3212978"/>
                  <a:gd name="connsiteX8" fmla="*/ 786963 w 1279105"/>
                  <a:gd name="connsiteY8" fmla="*/ 234 h 3212978"/>
                  <a:gd name="connsiteX0" fmla="*/ 786963 w 1232192"/>
                  <a:gd name="connsiteY0" fmla="*/ 272 h 3213016"/>
                  <a:gd name="connsiteX1" fmla="*/ 1189052 w 1232192"/>
                  <a:gd name="connsiteY1" fmla="*/ 492618 h 3213016"/>
                  <a:gd name="connsiteX2" fmla="*/ 754433 w 1232192"/>
                  <a:gd name="connsiteY2" fmla="*/ 1475503 h 3213016"/>
                  <a:gd name="connsiteX3" fmla="*/ 792088 w 1232192"/>
                  <a:gd name="connsiteY3" fmla="*/ 3213016 h 3213016"/>
                  <a:gd name="connsiteX4" fmla="*/ 792088 w 1232192"/>
                  <a:gd name="connsiteY4" fmla="*/ 3213016 h 3213016"/>
                  <a:gd name="connsiteX5" fmla="*/ 0 w 1232192"/>
                  <a:gd name="connsiteY5" fmla="*/ 3213016 h 3213016"/>
                  <a:gd name="connsiteX6" fmla="*/ 0 w 1232192"/>
                  <a:gd name="connsiteY6" fmla="*/ 3213016 h 3213016"/>
                  <a:gd name="connsiteX7" fmla="*/ 0 w 1232192"/>
                  <a:gd name="connsiteY7" fmla="*/ 863908 h 3213016"/>
                  <a:gd name="connsiteX8" fmla="*/ 786963 w 1232192"/>
                  <a:gd name="connsiteY8" fmla="*/ 272 h 3213016"/>
                  <a:gd name="connsiteX0" fmla="*/ 883632 w 1244333"/>
                  <a:gd name="connsiteY0" fmla="*/ 288 h 3202984"/>
                  <a:gd name="connsiteX1" fmla="*/ 1189052 w 1244333"/>
                  <a:gd name="connsiteY1" fmla="*/ 482586 h 3202984"/>
                  <a:gd name="connsiteX2" fmla="*/ 754433 w 1244333"/>
                  <a:gd name="connsiteY2" fmla="*/ 1465471 h 3202984"/>
                  <a:gd name="connsiteX3" fmla="*/ 792088 w 1244333"/>
                  <a:gd name="connsiteY3" fmla="*/ 3202984 h 3202984"/>
                  <a:gd name="connsiteX4" fmla="*/ 792088 w 1244333"/>
                  <a:gd name="connsiteY4" fmla="*/ 3202984 h 3202984"/>
                  <a:gd name="connsiteX5" fmla="*/ 0 w 1244333"/>
                  <a:gd name="connsiteY5" fmla="*/ 3202984 h 3202984"/>
                  <a:gd name="connsiteX6" fmla="*/ 0 w 1244333"/>
                  <a:gd name="connsiteY6" fmla="*/ 3202984 h 3202984"/>
                  <a:gd name="connsiteX7" fmla="*/ 0 w 1244333"/>
                  <a:gd name="connsiteY7" fmla="*/ 853876 h 3202984"/>
                  <a:gd name="connsiteX8" fmla="*/ 883632 w 1244333"/>
                  <a:gd name="connsiteY8" fmla="*/ 288 h 320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333" h="3202984">
                    <a:moveTo>
                      <a:pt x="883632" y="288"/>
                    </a:moveTo>
                    <a:cubicBezTo>
                      <a:pt x="1159064" y="-7889"/>
                      <a:pt x="1341397" y="158219"/>
                      <a:pt x="1189052" y="482586"/>
                    </a:cubicBezTo>
                    <a:cubicBezTo>
                      <a:pt x="975620" y="911727"/>
                      <a:pt x="739017" y="984814"/>
                      <a:pt x="754433" y="1465471"/>
                    </a:cubicBezTo>
                    <a:cubicBezTo>
                      <a:pt x="763047" y="1992441"/>
                      <a:pt x="773014" y="2384949"/>
                      <a:pt x="792088" y="3202984"/>
                    </a:cubicBezTo>
                    <a:lnTo>
                      <a:pt x="792088" y="3202984"/>
                    </a:lnTo>
                    <a:lnTo>
                      <a:pt x="0" y="3202984"/>
                    </a:lnTo>
                    <a:lnTo>
                      <a:pt x="0" y="3202984"/>
                    </a:lnTo>
                    <a:lnTo>
                      <a:pt x="0" y="853876"/>
                    </a:lnTo>
                    <a:cubicBezTo>
                      <a:pt x="19874" y="235997"/>
                      <a:pt x="377849" y="5161"/>
                      <a:pt x="883632" y="2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19" name="Round Same Side Corner Rectangle 8">
                <a:extLst>
                  <a:ext uri="{FF2B5EF4-FFF2-40B4-BE49-F238E27FC236}">
                    <a16:creationId xmlns:a16="http://schemas.microsoft.com/office/drawing/2014/main" id="{5B8FDD20-971F-448A-9261-341BB1276222}"/>
                  </a:ext>
                </a:extLst>
              </p:cNvPr>
              <p:cNvSpPr/>
              <p:nvPr/>
            </p:nvSpPr>
            <p:spPr>
              <a:xfrm rot="10800000">
                <a:off x="4958576" y="2197645"/>
                <a:ext cx="1601768" cy="3212297"/>
              </a:xfrm>
              <a:custGeom>
                <a:avLst/>
                <a:gdLst>
                  <a:gd name="connsiteX0" fmla="*/ 306000 w 612000"/>
                  <a:gd name="connsiteY0" fmla="*/ 0 h 2817001"/>
                  <a:gd name="connsiteX1" fmla="*/ 306000 w 612000"/>
                  <a:gd name="connsiteY1" fmla="*/ 0 h 2817001"/>
                  <a:gd name="connsiteX2" fmla="*/ 612000 w 612000"/>
                  <a:gd name="connsiteY2" fmla="*/ 306000 h 2817001"/>
                  <a:gd name="connsiteX3" fmla="*/ 612000 w 612000"/>
                  <a:gd name="connsiteY3" fmla="*/ 2817001 h 2817001"/>
                  <a:gd name="connsiteX4" fmla="*/ 612000 w 612000"/>
                  <a:gd name="connsiteY4" fmla="*/ 2817001 h 2817001"/>
                  <a:gd name="connsiteX5" fmla="*/ 0 w 612000"/>
                  <a:gd name="connsiteY5" fmla="*/ 2817001 h 2817001"/>
                  <a:gd name="connsiteX6" fmla="*/ 0 w 612000"/>
                  <a:gd name="connsiteY6" fmla="*/ 2817001 h 2817001"/>
                  <a:gd name="connsiteX7" fmla="*/ 0 w 612000"/>
                  <a:gd name="connsiteY7" fmla="*/ 306000 h 2817001"/>
                  <a:gd name="connsiteX8" fmla="*/ 306000 w 612000"/>
                  <a:gd name="connsiteY8" fmla="*/ 0 h 2817001"/>
                  <a:gd name="connsiteX0" fmla="*/ 25563 w 1192801"/>
                  <a:gd name="connsiteY0" fmla="*/ 0 h 3231671"/>
                  <a:gd name="connsiteX1" fmla="*/ 886801 w 1192801"/>
                  <a:gd name="connsiteY1" fmla="*/ 414670 h 3231671"/>
                  <a:gd name="connsiteX2" fmla="*/ 1192801 w 1192801"/>
                  <a:gd name="connsiteY2" fmla="*/ 720670 h 3231671"/>
                  <a:gd name="connsiteX3" fmla="*/ 1192801 w 1192801"/>
                  <a:gd name="connsiteY3" fmla="*/ 3231671 h 3231671"/>
                  <a:gd name="connsiteX4" fmla="*/ 1192801 w 1192801"/>
                  <a:gd name="connsiteY4" fmla="*/ 3231671 h 3231671"/>
                  <a:gd name="connsiteX5" fmla="*/ 580801 w 1192801"/>
                  <a:gd name="connsiteY5" fmla="*/ 3231671 h 3231671"/>
                  <a:gd name="connsiteX6" fmla="*/ 580801 w 1192801"/>
                  <a:gd name="connsiteY6" fmla="*/ 3231671 h 3231671"/>
                  <a:gd name="connsiteX7" fmla="*/ 580801 w 1192801"/>
                  <a:gd name="connsiteY7" fmla="*/ 720670 h 3231671"/>
                  <a:gd name="connsiteX8" fmla="*/ 25563 w 1192801"/>
                  <a:gd name="connsiteY8" fmla="*/ 0 h 3231671"/>
                  <a:gd name="connsiteX0" fmla="*/ 25563 w 1192801"/>
                  <a:gd name="connsiteY0" fmla="*/ 0 h 3231671"/>
                  <a:gd name="connsiteX1" fmla="*/ 1192801 w 1192801"/>
                  <a:gd name="connsiteY1" fmla="*/ 720670 h 3231671"/>
                  <a:gd name="connsiteX2" fmla="*/ 1192801 w 1192801"/>
                  <a:gd name="connsiteY2" fmla="*/ 3231671 h 3231671"/>
                  <a:gd name="connsiteX3" fmla="*/ 1192801 w 1192801"/>
                  <a:gd name="connsiteY3" fmla="*/ 3231671 h 3231671"/>
                  <a:gd name="connsiteX4" fmla="*/ 580801 w 1192801"/>
                  <a:gd name="connsiteY4" fmla="*/ 3231671 h 3231671"/>
                  <a:gd name="connsiteX5" fmla="*/ 580801 w 1192801"/>
                  <a:gd name="connsiteY5" fmla="*/ 3231671 h 3231671"/>
                  <a:gd name="connsiteX6" fmla="*/ 580801 w 1192801"/>
                  <a:gd name="connsiteY6" fmla="*/ 720670 h 3231671"/>
                  <a:gd name="connsiteX7" fmla="*/ 25563 w 1192801"/>
                  <a:gd name="connsiteY7" fmla="*/ 0 h 3231671"/>
                  <a:gd name="connsiteX0" fmla="*/ 30147 w 1197385"/>
                  <a:gd name="connsiteY0" fmla="*/ 0 h 3231671"/>
                  <a:gd name="connsiteX1" fmla="*/ 1197385 w 1197385"/>
                  <a:gd name="connsiteY1" fmla="*/ 720670 h 3231671"/>
                  <a:gd name="connsiteX2" fmla="*/ 1197385 w 1197385"/>
                  <a:gd name="connsiteY2" fmla="*/ 3231671 h 3231671"/>
                  <a:gd name="connsiteX3" fmla="*/ 1197385 w 1197385"/>
                  <a:gd name="connsiteY3" fmla="*/ 3231671 h 3231671"/>
                  <a:gd name="connsiteX4" fmla="*/ 585385 w 1197385"/>
                  <a:gd name="connsiteY4" fmla="*/ 3231671 h 3231671"/>
                  <a:gd name="connsiteX5" fmla="*/ 585385 w 1197385"/>
                  <a:gd name="connsiteY5" fmla="*/ 3231671 h 3231671"/>
                  <a:gd name="connsiteX6" fmla="*/ 457794 w 1197385"/>
                  <a:gd name="connsiteY6" fmla="*/ 1018382 h 3231671"/>
                  <a:gd name="connsiteX7" fmla="*/ 30147 w 1197385"/>
                  <a:gd name="connsiteY7" fmla="*/ 0 h 3231671"/>
                  <a:gd name="connsiteX0" fmla="*/ 311465 w 1478703"/>
                  <a:gd name="connsiteY0" fmla="*/ 1443 h 3233114"/>
                  <a:gd name="connsiteX1" fmla="*/ 1478703 w 1478703"/>
                  <a:gd name="connsiteY1" fmla="*/ 722113 h 3233114"/>
                  <a:gd name="connsiteX2" fmla="*/ 1478703 w 1478703"/>
                  <a:gd name="connsiteY2" fmla="*/ 3233114 h 3233114"/>
                  <a:gd name="connsiteX3" fmla="*/ 1478703 w 1478703"/>
                  <a:gd name="connsiteY3" fmla="*/ 3233114 h 3233114"/>
                  <a:gd name="connsiteX4" fmla="*/ 866703 w 1478703"/>
                  <a:gd name="connsiteY4" fmla="*/ 3233114 h 3233114"/>
                  <a:gd name="connsiteX5" fmla="*/ 866703 w 1478703"/>
                  <a:gd name="connsiteY5" fmla="*/ 3233114 h 3233114"/>
                  <a:gd name="connsiteX6" fmla="*/ 739112 w 1478703"/>
                  <a:gd name="connsiteY6" fmla="*/ 1019825 h 3233114"/>
                  <a:gd name="connsiteX7" fmla="*/ 15213 w 1478703"/>
                  <a:gd name="connsiteY7" fmla="*/ 1379751 h 3233114"/>
                  <a:gd name="connsiteX8" fmla="*/ 311465 w 1478703"/>
                  <a:gd name="connsiteY8" fmla="*/ 1443 h 3233114"/>
                  <a:gd name="connsiteX0" fmla="*/ 188447 w 1355685"/>
                  <a:gd name="connsiteY0" fmla="*/ 1409 h 3233080"/>
                  <a:gd name="connsiteX1" fmla="*/ 1355685 w 1355685"/>
                  <a:gd name="connsiteY1" fmla="*/ 722079 h 3233080"/>
                  <a:gd name="connsiteX2" fmla="*/ 1355685 w 1355685"/>
                  <a:gd name="connsiteY2" fmla="*/ 3233080 h 3233080"/>
                  <a:gd name="connsiteX3" fmla="*/ 1355685 w 1355685"/>
                  <a:gd name="connsiteY3" fmla="*/ 3233080 h 3233080"/>
                  <a:gd name="connsiteX4" fmla="*/ 743685 w 1355685"/>
                  <a:gd name="connsiteY4" fmla="*/ 3233080 h 3233080"/>
                  <a:gd name="connsiteX5" fmla="*/ 743685 w 1355685"/>
                  <a:gd name="connsiteY5" fmla="*/ 3233080 h 3233080"/>
                  <a:gd name="connsiteX6" fmla="*/ 616094 w 1355685"/>
                  <a:gd name="connsiteY6" fmla="*/ 1019791 h 3233080"/>
                  <a:gd name="connsiteX7" fmla="*/ 30418 w 1355685"/>
                  <a:gd name="connsiteY7" fmla="*/ 1411615 h 3233080"/>
                  <a:gd name="connsiteX8" fmla="*/ 188447 w 1355685"/>
                  <a:gd name="connsiteY8" fmla="*/ 1409 h 3233080"/>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572369 w 1572369"/>
                  <a:gd name="connsiteY1" fmla="*/ 722664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05131 w 1572369"/>
                  <a:gd name="connsiteY0" fmla="*/ 1994 h 3233665"/>
                  <a:gd name="connsiteX1" fmla="*/ 1476676 w 1572369"/>
                  <a:gd name="connsiteY1" fmla="*/ 935315 h 3233665"/>
                  <a:gd name="connsiteX2" fmla="*/ 1572369 w 1572369"/>
                  <a:gd name="connsiteY2" fmla="*/ 3233665 h 3233665"/>
                  <a:gd name="connsiteX3" fmla="*/ 1572369 w 1572369"/>
                  <a:gd name="connsiteY3" fmla="*/ 3233665 h 3233665"/>
                  <a:gd name="connsiteX4" fmla="*/ 960369 w 1572369"/>
                  <a:gd name="connsiteY4" fmla="*/ 3233665 h 3233665"/>
                  <a:gd name="connsiteX5" fmla="*/ 960369 w 1572369"/>
                  <a:gd name="connsiteY5" fmla="*/ 3233665 h 3233665"/>
                  <a:gd name="connsiteX6" fmla="*/ 832778 w 1572369"/>
                  <a:gd name="connsiteY6" fmla="*/ 1020376 h 3233665"/>
                  <a:gd name="connsiteX7" fmla="*/ 247102 w 1572369"/>
                  <a:gd name="connsiteY7" fmla="*/ 1412200 h 3233665"/>
                  <a:gd name="connsiteX8" fmla="*/ 405131 w 1572369"/>
                  <a:gd name="connsiteY8" fmla="*/ 1994 h 3233665"/>
                  <a:gd name="connsiteX0" fmla="*/ 454087 w 1557530"/>
                  <a:gd name="connsiteY0" fmla="*/ 2221 h 3138199"/>
                  <a:gd name="connsiteX1" fmla="*/ 1461837 w 1557530"/>
                  <a:gd name="connsiteY1" fmla="*/ 839849 h 3138199"/>
                  <a:gd name="connsiteX2" fmla="*/ 1557530 w 1557530"/>
                  <a:gd name="connsiteY2" fmla="*/ 3138199 h 3138199"/>
                  <a:gd name="connsiteX3" fmla="*/ 1557530 w 1557530"/>
                  <a:gd name="connsiteY3" fmla="*/ 3138199 h 3138199"/>
                  <a:gd name="connsiteX4" fmla="*/ 945530 w 1557530"/>
                  <a:gd name="connsiteY4" fmla="*/ 3138199 h 3138199"/>
                  <a:gd name="connsiteX5" fmla="*/ 945530 w 1557530"/>
                  <a:gd name="connsiteY5" fmla="*/ 3138199 h 3138199"/>
                  <a:gd name="connsiteX6" fmla="*/ 817939 w 1557530"/>
                  <a:gd name="connsiteY6" fmla="*/ 924910 h 3138199"/>
                  <a:gd name="connsiteX7" fmla="*/ 232263 w 1557530"/>
                  <a:gd name="connsiteY7" fmla="*/ 1316734 h 3138199"/>
                  <a:gd name="connsiteX8" fmla="*/ 454087 w 1557530"/>
                  <a:gd name="connsiteY8" fmla="*/ 2221 h 3138199"/>
                  <a:gd name="connsiteX0" fmla="*/ 458217 w 1561660"/>
                  <a:gd name="connsiteY0" fmla="*/ 54 h 3136032"/>
                  <a:gd name="connsiteX1" fmla="*/ 1465967 w 1561660"/>
                  <a:gd name="connsiteY1" fmla="*/ 837682 h 3136032"/>
                  <a:gd name="connsiteX2" fmla="*/ 1561660 w 1561660"/>
                  <a:gd name="connsiteY2" fmla="*/ 3136032 h 3136032"/>
                  <a:gd name="connsiteX3" fmla="*/ 1561660 w 1561660"/>
                  <a:gd name="connsiteY3" fmla="*/ 3136032 h 3136032"/>
                  <a:gd name="connsiteX4" fmla="*/ 949660 w 1561660"/>
                  <a:gd name="connsiteY4" fmla="*/ 3136032 h 3136032"/>
                  <a:gd name="connsiteX5" fmla="*/ 949660 w 1561660"/>
                  <a:gd name="connsiteY5" fmla="*/ 3136032 h 3136032"/>
                  <a:gd name="connsiteX6" fmla="*/ 822069 w 1561660"/>
                  <a:gd name="connsiteY6" fmla="*/ 922743 h 3136032"/>
                  <a:gd name="connsiteX7" fmla="*/ 236393 w 1561660"/>
                  <a:gd name="connsiteY7" fmla="*/ 1314567 h 3136032"/>
                  <a:gd name="connsiteX8" fmla="*/ 458217 w 1561660"/>
                  <a:gd name="connsiteY8" fmla="*/ 54 h 3136032"/>
                  <a:gd name="connsiteX0" fmla="*/ 458217 w 1561660"/>
                  <a:gd name="connsiteY0" fmla="*/ 53790 h 3189768"/>
                  <a:gd name="connsiteX1" fmla="*/ 1465967 w 1561660"/>
                  <a:gd name="connsiteY1" fmla="*/ 891418 h 3189768"/>
                  <a:gd name="connsiteX2" fmla="*/ 1561660 w 1561660"/>
                  <a:gd name="connsiteY2" fmla="*/ 3189768 h 3189768"/>
                  <a:gd name="connsiteX3" fmla="*/ 1561660 w 1561660"/>
                  <a:gd name="connsiteY3" fmla="*/ 3189768 h 3189768"/>
                  <a:gd name="connsiteX4" fmla="*/ 949660 w 1561660"/>
                  <a:gd name="connsiteY4" fmla="*/ 3189768 h 3189768"/>
                  <a:gd name="connsiteX5" fmla="*/ 949660 w 1561660"/>
                  <a:gd name="connsiteY5" fmla="*/ 3189768 h 3189768"/>
                  <a:gd name="connsiteX6" fmla="*/ 822069 w 1561660"/>
                  <a:gd name="connsiteY6" fmla="*/ 976479 h 3189768"/>
                  <a:gd name="connsiteX7" fmla="*/ 236393 w 1561660"/>
                  <a:gd name="connsiteY7" fmla="*/ 1368303 h 3189768"/>
                  <a:gd name="connsiteX8" fmla="*/ 458217 w 1561660"/>
                  <a:gd name="connsiteY8" fmla="*/ 53790 h 3189768"/>
                  <a:gd name="connsiteX0" fmla="*/ 473561 w 1577004"/>
                  <a:gd name="connsiteY0" fmla="*/ 53790 h 3189768"/>
                  <a:gd name="connsiteX1" fmla="*/ 1481311 w 1577004"/>
                  <a:gd name="connsiteY1" fmla="*/ 891418 h 3189768"/>
                  <a:gd name="connsiteX2" fmla="*/ 1577004 w 1577004"/>
                  <a:gd name="connsiteY2" fmla="*/ 3189768 h 3189768"/>
                  <a:gd name="connsiteX3" fmla="*/ 1577004 w 1577004"/>
                  <a:gd name="connsiteY3" fmla="*/ 3189768 h 3189768"/>
                  <a:gd name="connsiteX4" fmla="*/ 965004 w 1577004"/>
                  <a:gd name="connsiteY4" fmla="*/ 3189768 h 3189768"/>
                  <a:gd name="connsiteX5" fmla="*/ 965004 w 1577004"/>
                  <a:gd name="connsiteY5" fmla="*/ 3189768 h 3189768"/>
                  <a:gd name="connsiteX6" fmla="*/ 837413 w 1577004"/>
                  <a:gd name="connsiteY6" fmla="*/ 976479 h 3189768"/>
                  <a:gd name="connsiteX7" fmla="*/ 251737 w 1577004"/>
                  <a:gd name="connsiteY7" fmla="*/ 1368303 h 3189768"/>
                  <a:gd name="connsiteX8" fmla="*/ 473561 w 1577004"/>
                  <a:gd name="connsiteY8" fmla="*/ 53790 h 3189768"/>
                  <a:gd name="connsiteX0" fmla="*/ 473561 w 1577004"/>
                  <a:gd name="connsiteY0" fmla="*/ 46232 h 3182210"/>
                  <a:gd name="connsiteX1" fmla="*/ 1481311 w 1577004"/>
                  <a:gd name="connsiteY1" fmla="*/ 883860 h 3182210"/>
                  <a:gd name="connsiteX2" fmla="*/ 1577004 w 1577004"/>
                  <a:gd name="connsiteY2" fmla="*/ 3182210 h 3182210"/>
                  <a:gd name="connsiteX3" fmla="*/ 1577004 w 1577004"/>
                  <a:gd name="connsiteY3" fmla="*/ 3182210 h 3182210"/>
                  <a:gd name="connsiteX4" fmla="*/ 965004 w 1577004"/>
                  <a:gd name="connsiteY4" fmla="*/ 3182210 h 3182210"/>
                  <a:gd name="connsiteX5" fmla="*/ 965004 w 1577004"/>
                  <a:gd name="connsiteY5" fmla="*/ 3182210 h 3182210"/>
                  <a:gd name="connsiteX6" fmla="*/ 837413 w 1577004"/>
                  <a:gd name="connsiteY6" fmla="*/ 968921 h 3182210"/>
                  <a:gd name="connsiteX7" fmla="*/ 251737 w 1577004"/>
                  <a:gd name="connsiteY7" fmla="*/ 1360745 h 3182210"/>
                  <a:gd name="connsiteX8" fmla="*/ 473561 w 1577004"/>
                  <a:gd name="connsiteY8" fmla="*/ 46232 h 3182210"/>
                  <a:gd name="connsiteX0" fmla="*/ 473561 w 1577004"/>
                  <a:gd name="connsiteY0" fmla="*/ 77283 h 3213261"/>
                  <a:gd name="connsiteX1" fmla="*/ 1336258 w 1577004"/>
                  <a:gd name="connsiteY1" fmla="*/ 232848 h 3213261"/>
                  <a:gd name="connsiteX2" fmla="*/ 1481311 w 1577004"/>
                  <a:gd name="connsiteY2" fmla="*/ 914911 h 3213261"/>
                  <a:gd name="connsiteX3" fmla="*/ 1577004 w 1577004"/>
                  <a:gd name="connsiteY3" fmla="*/ 3213261 h 3213261"/>
                  <a:gd name="connsiteX4" fmla="*/ 1577004 w 1577004"/>
                  <a:gd name="connsiteY4" fmla="*/ 3213261 h 3213261"/>
                  <a:gd name="connsiteX5" fmla="*/ 965004 w 1577004"/>
                  <a:gd name="connsiteY5" fmla="*/ 3213261 h 3213261"/>
                  <a:gd name="connsiteX6" fmla="*/ 965004 w 1577004"/>
                  <a:gd name="connsiteY6" fmla="*/ 3213261 h 3213261"/>
                  <a:gd name="connsiteX7" fmla="*/ 837413 w 1577004"/>
                  <a:gd name="connsiteY7" fmla="*/ 999972 h 3213261"/>
                  <a:gd name="connsiteX8" fmla="*/ 251737 w 1577004"/>
                  <a:gd name="connsiteY8" fmla="*/ 1391796 h 3213261"/>
                  <a:gd name="connsiteX9" fmla="*/ 473561 w 1577004"/>
                  <a:gd name="connsiteY9" fmla="*/ 77283 h 3213261"/>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368156 w 1577004"/>
                  <a:gd name="connsiteY2" fmla="*/ 294550 h 3211167"/>
                  <a:gd name="connsiteX3" fmla="*/ 1481311 w 1577004"/>
                  <a:gd name="connsiteY3" fmla="*/ 912817 h 3211167"/>
                  <a:gd name="connsiteX4" fmla="*/ 1577004 w 1577004"/>
                  <a:gd name="connsiteY4" fmla="*/ 3211167 h 3211167"/>
                  <a:gd name="connsiteX5" fmla="*/ 1577004 w 1577004"/>
                  <a:gd name="connsiteY5" fmla="*/ 3211167 h 3211167"/>
                  <a:gd name="connsiteX6" fmla="*/ 965004 w 1577004"/>
                  <a:gd name="connsiteY6" fmla="*/ 3211167 h 3211167"/>
                  <a:gd name="connsiteX7" fmla="*/ 965004 w 1577004"/>
                  <a:gd name="connsiteY7" fmla="*/ 3211167 h 3211167"/>
                  <a:gd name="connsiteX8" fmla="*/ 837413 w 1577004"/>
                  <a:gd name="connsiteY8" fmla="*/ 997878 h 3211167"/>
                  <a:gd name="connsiteX9" fmla="*/ 251737 w 1577004"/>
                  <a:gd name="connsiteY9" fmla="*/ 1389702 h 3211167"/>
                  <a:gd name="connsiteX10" fmla="*/ 473561 w 1577004"/>
                  <a:gd name="connsiteY10"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75189 h 3211167"/>
                  <a:gd name="connsiteX1" fmla="*/ 1336258 w 1577004"/>
                  <a:gd name="connsiteY1" fmla="*/ 241387 h 3211167"/>
                  <a:gd name="connsiteX2" fmla="*/ 1481311 w 1577004"/>
                  <a:gd name="connsiteY2" fmla="*/ 912817 h 3211167"/>
                  <a:gd name="connsiteX3" fmla="*/ 1577004 w 1577004"/>
                  <a:gd name="connsiteY3" fmla="*/ 3211167 h 3211167"/>
                  <a:gd name="connsiteX4" fmla="*/ 1577004 w 1577004"/>
                  <a:gd name="connsiteY4" fmla="*/ 3211167 h 3211167"/>
                  <a:gd name="connsiteX5" fmla="*/ 965004 w 1577004"/>
                  <a:gd name="connsiteY5" fmla="*/ 3211167 h 3211167"/>
                  <a:gd name="connsiteX6" fmla="*/ 965004 w 1577004"/>
                  <a:gd name="connsiteY6" fmla="*/ 3211167 h 3211167"/>
                  <a:gd name="connsiteX7" fmla="*/ 837413 w 1577004"/>
                  <a:gd name="connsiteY7" fmla="*/ 997878 h 3211167"/>
                  <a:gd name="connsiteX8" fmla="*/ 251737 w 1577004"/>
                  <a:gd name="connsiteY8" fmla="*/ 1389702 h 3211167"/>
                  <a:gd name="connsiteX9" fmla="*/ 473561 w 1577004"/>
                  <a:gd name="connsiteY9" fmla="*/ 75189 h 3211167"/>
                  <a:gd name="connsiteX0" fmla="*/ 473561 w 1577004"/>
                  <a:gd name="connsiteY0" fmla="*/ 10211 h 3146189"/>
                  <a:gd name="connsiteX1" fmla="*/ 1481311 w 1577004"/>
                  <a:gd name="connsiteY1" fmla="*/ 847839 h 3146189"/>
                  <a:gd name="connsiteX2" fmla="*/ 1577004 w 1577004"/>
                  <a:gd name="connsiteY2" fmla="*/ 3146189 h 3146189"/>
                  <a:gd name="connsiteX3" fmla="*/ 1577004 w 1577004"/>
                  <a:gd name="connsiteY3" fmla="*/ 3146189 h 3146189"/>
                  <a:gd name="connsiteX4" fmla="*/ 965004 w 1577004"/>
                  <a:gd name="connsiteY4" fmla="*/ 3146189 h 3146189"/>
                  <a:gd name="connsiteX5" fmla="*/ 965004 w 1577004"/>
                  <a:gd name="connsiteY5" fmla="*/ 3146189 h 3146189"/>
                  <a:gd name="connsiteX6" fmla="*/ 837413 w 1577004"/>
                  <a:gd name="connsiteY6" fmla="*/ 932900 h 3146189"/>
                  <a:gd name="connsiteX7" fmla="*/ 251737 w 1577004"/>
                  <a:gd name="connsiteY7" fmla="*/ 1324724 h 3146189"/>
                  <a:gd name="connsiteX8" fmla="*/ 473561 w 1577004"/>
                  <a:gd name="connsiteY8" fmla="*/ 10211 h 3146189"/>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37413 w 1577004"/>
                  <a:gd name="connsiteY6" fmla="*/ 1004433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77004 w 1577004"/>
                  <a:gd name="connsiteY2" fmla="*/ 3217722 h 3217722"/>
                  <a:gd name="connsiteX3" fmla="*/ 1577004 w 1577004"/>
                  <a:gd name="connsiteY3" fmla="*/ 3217722 h 3217722"/>
                  <a:gd name="connsiteX4" fmla="*/ 965004 w 1577004"/>
                  <a:gd name="connsiteY4" fmla="*/ 3217722 h 3217722"/>
                  <a:gd name="connsiteX5" fmla="*/ 965004 w 1577004"/>
                  <a:gd name="connsiteY5" fmla="*/ 3217722 h 3217722"/>
                  <a:gd name="connsiteX6" fmla="*/ 879944 w 1577004"/>
                  <a:gd name="connsiteY6" fmla="*/ 1068228 h 3217722"/>
                  <a:gd name="connsiteX7" fmla="*/ 251737 w 1577004"/>
                  <a:gd name="connsiteY7" fmla="*/ 1396257 h 3217722"/>
                  <a:gd name="connsiteX8" fmla="*/ 473561 w 1577004"/>
                  <a:gd name="connsiteY8" fmla="*/ 81744 h 3217722"/>
                  <a:gd name="connsiteX0" fmla="*/ 473561 w 1577004"/>
                  <a:gd name="connsiteY0" fmla="*/ 81744 h 3217722"/>
                  <a:gd name="connsiteX1" fmla="*/ 1481311 w 1577004"/>
                  <a:gd name="connsiteY1" fmla="*/ 919372 h 3217722"/>
                  <a:gd name="connsiteX2" fmla="*/ 1538277 w 1577004"/>
                  <a:gd name="connsiteY2" fmla="*/ 960324 h 3217722"/>
                  <a:gd name="connsiteX3" fmla="*/ 1577004 w 1577004"/>
                  <a:gd name="connsiteY3" fmla="*/ 3217722 h 3217722"/>
                  <a:gd name="connsiteX4" fmla="*/ 1577004 w 1577004"/>
                  <a:gd name="connsiteY4" fmla="*/ 3217722 h 3217722"/>
                  <a:gd name="connsiteX5" fmla="*/ 965004 w 1577004"/>
                  <a:gd name="connsiteY5" fmla="*/ 3217722 h 3217722"/>
                  <a:gd name="connsiteX6" fmla="*/ 965004 w 1577004"/>
                  <a:gd name="connsiteY6" fmla="*/ 3217722 h 3217722"/>
                  <a:gd name="connsiteX7" fmla="*/ 879944 w 1577004"/>
                  <a:gd name="connsiteY7" fmla="*/ 1068228 h 3217722"/>
                  <a:gd name="connsiteX8" fmla="*/ 251737 w 1577004"/>
                  <a:gd name="connsiteY8" fmla="*/ 1396257 h 3217722"/>
                  <a:gd name="connsiteX9" fmla="*/ 473561 w 1577004"/>
                  <a:gd name="connsiteY9" fmla="*/ 81744 h 3217722"/>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8256 h 3224234"/>
                  <a:gd name="connsiteX1" fmla="*/ 1481311 w 1577004"/>
                  <a:gd name="connsiteY1" fmla="*/ 904619 h 3224234"/>
                  <a:gd name="connsiteX2" fmla="*/ 1538277 w 1577004"/>
                  <a:gd name="connsiteY2" fmla="*/ 966836 h 3224234"/>
                  <a:gd name="connsiteX3" fmla="*/ 1577004 w 1577004"/>
                  <a:gd name="connsiteY3" fmla="*/ 3224234 h 3224234"/>
                  <a:gd name="connsiteX4" fmla="*/ 1577004 w 1577004"/>
                  <a:gd name="connsiteY4" fmla="*/ 3224234 h 3224234"/>
                  <a:gd name="connsiteX5" fmla="*/ 965004 w 1577004"/>
                  <a:gd name="connsiteY5" fmla="*/ 3224234 h 3224234"/>
                  <a:gd name="connsiteX6" fmla="*/ 965004 w 1577004"/>
                  <a:gd name="connsiteY6" fmla="*/ 3224234 h 3224234"/>
                  <a:gd name="connsiteX7" fmla="*/ 879944 w 1577004"/>
                  <a:gd name="connsiteY7" fmla="*/ 1074740 h 3224234"/>
                  <a:gd name="connsiteX8" fmla="*/ 251737 w 1577004"/>
                  <a:gd name="connsiteY8" fmla="*/ 1402769 h 3224234"/>
                  <a:gd name="connsiteX9" fmla="*/ 473561 w 1577004"/>
                  <a:gd name="connsiteY9" fmla="*/ 88256 h 3224234"/>
                  <a:gd name="connsiteX0" fmla="*/ 473561 w 1577004"/>
                  <a:gd name="connsiteY0" fmla="*/ 8062 h 3144040"/>
                  <a:gd name="connsiteX1" fmla="*/ 1538277 w 1577004"/>
                  <a:gd name="connsiteY1" fmla="*/ 886642 h 3144040"/>
                  <a:gd name="connsiteX2" fmla="*/ 1577004 w 1577004"/>
                  <a:gd name="connsiteY2" fmla="*/ 3144040 h 3144040"/>
                  <a:gd name="connsiteX3" fmla="*/ 1577004 w 1577004"/>
                  <a:gd name="connsiteY3" fmla="*/ 3144040 h 3144040"/>
                  <a:gd name="connsiteX4" fmla="*/ 965004 w 1577004"/>
                  <a:gd name="connsiteY4" fmla="*/ 3144040 h 3144040"/>
                  <a:gd name="connsiteX5" fmla="*/ 965004 w 1577004"/>
                  <a:gd name="connsiteY5" fmla="*/ 3144040 h 3144040"/>
                  <a:gd name="connsiteX6" fmla="*/ 879944 w 1577004"/>
                  <a:gd name="connsiteY6" fmla="*/ 994546 h 3144040"/>
                  <a:gd name="connsiteX7" fmla="*/ 251737 w 1577004"/>
                  <a:gd name="connsiteY7" fmla="*/ 1322575 h 3144040"/>
                  <a:gd name="connsiteX8" fmla="*/ 473561 w 1577004"/>
                  <a:gd name="connsiteY8" fmla="*/ 8062 h 3144040"/>
                  <a:gd name="connsiteX0" fmla="*/ 473561 w 1577004"/>
                  <a:gd name="connsiteY0" fmla="*/ 16144 h 3152122"/>
                  <a:gd name="connsiteX1" fmla="*/ 1538277 w 1577004"/>
                  <a:gd name="connsiteY1" fmla="*/ 894724 h 3152122"/>
                  <a:gd name="connsiteX2" fmla="*/ 1577004 w 1577004"/>
                  <a:gd name="connsiteY2" fmla="*/ 3152122 h 3152122"/>
                  <a:gd name="connsiteX3" fmla="*/ 1577004 w 1577004"/>
                  <a:gd name="connsiteY3" fmla="*/ 3152122 h 3152122"/>
                  <a:gd name="connsiteX4" fmla="*/ 965004 w 1577004"/>
                  <a:gd name="connsiteY4" fmla="*/ 3152122 h 3152122"/>
                  <a:gd name="connsiteX5" fmla="*/ 965004 w 1577004"/>
                  <a:gd name="connsiteY5" fmla="*/ 3152122 h 3152122"/>
                  <a:gd name="connsiteX6" fmla="*/ 879944 w 1577004"/>
                  <a:gd name="connsiteY6" fmla="*/ 1002628 h 3152122"/>
                  <a:gd name="connsiteX7" fmla="*/ 251737 w 1577004"/>
                  <a:gd name="connsiteY7" fmla="*/ 1330657 h 3152122"/>
                  <a:gd name="connsiteX8" fmla="*/ 473561 w 1577004"/>
                  <a:gd name="connsiteY8" fmla="*/ 16144 h 3152122"/>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73561 w 1577004"/>
                  <a:gd name="connsiteY0" fmla="*/ 30120 h 3166098"/>
                  <a:gd name="connsiteX1" fmla="*/ 1538277 w 1577004"/>
                  <a:gd name="connsiteY1" fmla="*/ 908700 h 3166098"/>
                  <a:gd name="connsiteX2" fmla="*/ 1577004 w 1577004"/>
                  <a:gd name="connsiteY2" fmla="*/ 3166098 h 3166098"/>
                  <a:gd name="connsiteX3" fmla="*/ 1577004 w 1577004"/>
                  <a:gd name="connsiteY3" fmla="*/ 3166098 h 3166098"/>
                  <a:gd name="connsiteX4" fmla="*/ 965004 w 1577004"/>
                  <a:gd name="connsiteY4" fmla="*/ 3166098 h 3166098"/>
                  <a:gd name="connsiteX5" fmla="*/ 965004 w 1577004"/>
                  <a:gd name="connsiteY5" fmla="*/ 3166098 h 3166098"/>
                  <a:gd name="connsiteX6" fmla="*/ 879944 w 1577004"/>
                  <a:gd name="connsiteY6" fmla="*/ 1016604 h 3166098"/>
                  <a:gd name="connsiteX7" fmla="*/ 251737 w 1577004"/>
                  <a:gd name="connsiteY7" fmla="*/ 1344633 h 3166098"/>
                  <a:gd name="connsiteX8" fmla="*/ 473561 w 1577004"/>
                  <a:gd name="connsiteY8" fmla="*/ 30120 h 3166098"/>
                  <a:gd name="connsiteX0" fmla="*/ 488521 w 1591964"/>
                  <a:gd name="connsiteY0" fmla="*/ 30120 h 3166098"/>
                  <a:gd name="connsiteX1" fmla="*/ 1553237 w 1591964"/>
                  <a:gd name="connsiteY1" fmla="*/ 908700 h 3166098"/>
                  <a:gd name="connsiteX2" fmla="*/ 1591964 w 1591964"/>
                  <a:gd name="connsiteY2" fmla="*/ 3166098 h 3166098"/>
                  <a:gd name="connsiteX3" fmla="*/ 1591964 w 1591964"/>
                  <a:gd name="connsiteY3" fmla="*/ 3166098 h 3166098"/>
                  <a:gd name="connsiteX4" fmla="*/ 979964 w 1591964"/>
                  <a:gd name="connsiteY4" fmla="*/ 3166098 h 3166098"/>
                  <a:gd name="connsiteX5" fmla="*/ 979964 w 1591964"/>
                  <a:gd name="connsiteY5" fmla="*/ 3166098 h 3166098"/>
                  <a:gd name="connsiteX6" fmla="*/ 894904 w 1591964"/>
                  <a:gd name="connsiteY6" fmla="*/ 1016604 h 3166098"/>
                  <a:gd name="connsiteX7" fmla="*/ 266697 w 1591964"/>
                  <a:gd name="connsiteY7" fmla="*/ 1344633 h 3166098"/>
                  <a:gd name="connsiteX8" fmla="*/ 488521 w 1591964"/>
                  <a:gd name="connsiteY8" fmla="*/ 30120 h 3166098"/>
                  <a:gd name="connsiteX0" fmla="*/ 488521 w 1591964"/>
                  <a:gd name="connsiteY0" fmla="*/ 9506 h 3145484"/>
                  <a:gd name="connsiteX1" fmla="*/ 1553237 w 1591964"/>
                  <a:gd name="connsiteY1" fmla="*/ 888086 h 3145484"/>
                  <a:gd name="connsiteX2" fmla="*/ 1591964 w 1591964"/>
                  <a:gd name="connsiteY2" fmla="*/ 3145484 h 3145484"/>
                  <a:gd name="connsiteX3" fmla="*/ 1591964 w 1591964"/>
                  <a:gd name="connsiteY3" fmla="*/ 3145484 h 3145484"/>
                  <a:gd name="connsiteX4" fmla="*/ 979964 w 1591964"/>
                  <a:gd name="connsiteY4" fmla="*/ 3145484 h 3145484"/>
                  <a:gd name="connsiteX5" fmla="*/ 979964 w 1591964"/>
                  <a:gd name="connsiteY5" fmla="*/ 3145484 h 3145484"/>
                  <a:gd name="connsiteX6" fmla="*/ 894904 w 1591964"/>
                  <a:gd name="connsiteY6" fmla="*/ 995990 h 3145484"/>
                  <a:gd name="connsiteX7" fmla="*/ 266697 w 1591964"/>
                  <a:gd name="connsiteY7" fmla="*/ 1324019 h 3145484"/>
                  <a:gd name="connsiteX8" fmla="*/ 488521 w 1591964"/>
                  <a:gd name="connsiteY8" fmla="*/ 9506 h 3145484"/>
                  <a:gd name="connsiteX0" fmla="*/ 496444 w 1599887"/>
                  <a:gd name="connsiteY0" fmla="*/ 9506 h 3145484"/>
                  <a:gd name="connsiteX1" fmla="*/ 1561160 w 1599887"/>
                  <a:gd name="connsiteY1" fmla="*/ 888086 h 3145484"/>
                  <a:gd name="connsiteX2" fmla="*/ 1599887 w 1599887"/>
                  <a:gd name="connsiteY2" fmla="*/ 3145484 h 3145484"/>
                  <a:gd name="connsiteX3" fmla="*/ 1599887 w 1599887"/>
                  <a:gd name="connsiteY3" fmla="*/ 3145484 h 3145484"/>
                  <a:gd name="connsiteX4" fmla="*/ 987887 w 1599887"/>
                  <a:gd name="connsiteY4" fmla="*/ 3145484 h 3145484"/>
                  <a:gd name="connsiteX5" fmla="*/ 987887 w 1599887"/>
                  <a:gd name="connsiteY5" fmla="*/ 3145484 h 3145484"/>
                  <a:gd name="connsiteX6" fmla="*/ 902827 w 1599887"/>
                  <a:gd name="connsiteY6" fmla="*/ 995990 h 3145484"/>
                  <a:gd name="connsiteX7" fmla="*/ 274620 w 1599887"/>
                  <a:gd name="connsiteY7" fmla="*/ 1324019 h 3145484"/>
                  <a:gd name="connsiteX8" fmla="*/ 496444 w 1599887"/>
                  <a:gd name="connsiteY8" fmla="*/ 9506 h 3145484"/>
                  <a:gd name="connsiteX0" fmla="*/ 503267 w 1597185"/>
                  <a:gd name="connsiteY0" fmla="*/ 5188 h 3203079"/>
                  <a:gd name="connsiteX1" fmla="*/ 1558458 w 1597185"/>
                  <a:gd name="connsiteY1" fmla="*/ 945681 h 3203079"/>
                  <a:gd name="connsiteX2" fmla="*/ 1597185 w 1597185"/>
                  <a:gd name="connsiteY2" fmla="*/ 3203079 h 3203079"/>
                  <a:gd name="connsiteX3" fmla="*/ 1597185 w 1597185"/>
                  <a:gd name="connsiteY3" fmla="*/ 3203079 h 3203079"/>
                  <a:gd name="connsiteX4" fmla="*/ 985185 w 1597185"/>
                  <a:gd name="connsiteY4" fmla="*/ 3203079 h 3203079"/>
                  <a:gd name="connsiteX5" fmla="*/ 985185 w 1597185"/>
                  <a:gd name="connsiteY5" fmla="*/ 3203079 h 3203079"/>
                  <a:gd name="connsiteX6" fmla="*/ 900125 w 1597185"/>
                  <a:gd name="connsiteY6" fmla="*/ 1053585 h 3203079"/>
                  <a:gd name="connsiteX7" fmla="*/ 271918 w 1597185"/>
                  <a:gd name="connsiteY7" fmla="*/ 1381614 h 3203079"/>
                  <a:gd name="connsiteX8" fmla="*/ 503267 w 1597185"/>
                  <a:gd name="connsiteY8" fmla="*/ 5188 h 3203079"/>
                  <a:gd name="connsiteX0" fmla="*/ 503267 w 1597185"/>
                  <a:gd name="connsiteY0" fmla="*/ 5413 h 3203304"/>
                  <a:gd name="connsiteX1" fmla="*/ 1558458 w 1597185"/>
                  <a:gd name="connsiteY1" fmla="*/ 945906 h 3203304"/>
                  <a:gd name="connsiteX2" fmla="*/ 1597185 w 1597185"/>
                  <a:gd name="connsiteY2" fmla="*/ 3203304 h 3203304"/>
                  <a:gd name="connsiteX3" fmla="*/ 1597185 w 1597185"/>
                  <a:gd name="connsiteY3" fmla="*/ 3203304 h 3203304"/>
                  <a:gd name="connsiteX4" fmla="*/ 985185 w 1597185"/>
                  <a:gd name="connsiteY4" fmla="*/ 3203304 h 3203304"/>
                  <a:gd name="connsiteX5" fmla="*/ 985185 w 1597185"/>
                  <a:gd name="connsiteY5" fmla="*/ 3203304 h 3203304"/>
                  <a:gd name="connsiteX6" fmla="*/ 900125 w 1597185"/>
                  <a:gd name="connsiteY6" fmla="*/ 1053810 h 3203304"/>
                  <a:gd name="connsiteX7" fmla="*/ 271918 w 1597185"/>
                  <a:gd name="connsiteY7" fmla="*/ 1381839 h 3203304"/>
                  <a:gd name="connsiteX8" fmla="*/ 503267 w 1597185"/>
                  <a:gd name="connsiteY8" fmla="*/ 5413 h 3203304"/>
                  <a:gd name="connsiteX0" fmla="*/ 644333 w 1552513"/>
                  <a:gd name="connsiteY0" fmla="*/ 4742 h 3216920"/>
                  <a:gd name="connsiteX1" fmla="*/ 1513786 w 1552513"/>
                  <a:gd name="connsiteY1" fmla="*/ 959522 h 3216920"/>
                  <a:gd name="connsiteX2" fmla="*/ 1552513 w 1552513"/>
                  <a:gd name="connsiteY2" fmla="*/ 3216920 h 3216920"/>
                  <a:gd name="connsiteX3" fmla="*/ 1552513 w 1552513"/>
                  <a:gd name="connsiteY3" fmla="*/ 3216920 h 3216920"/>
                  <a:gd name="connsiteX4" fmla="*/ 940513 w 1552513"/>
                  <a:gd name="connsiteY4" fmla="*/ 3216920 h 3216920"/>
                  <a:gd name="connsiteX5" fmla="*/ 940513 w 1552513"/>
                  <a:gd name="connsiteY5" fmla="*/ 3216920 h 3216920"/>
                  <a:gd name="connsiteX6" fmla="*/ 855453 w 1552513"/>
                  <a:gd name="connsiteY6" fmla="*/ 1067426 h 3216920"/>
                  <a:gd name="connsiteX7" fmla="*/ 227246 w 1552513"/>
                  <a:gd name="connsiteY7" fmla="*/ 1395455 h 3216920"/>
                  <a:gd name="connsiteX8" fmla="*/ 644333 w 1552513"/>
                  <a:gd name="connsiteY8" fmla="*/ 4742 h 3216920"/>
                  <a:gd name="connsiteX0" fmla="*/ 693588 w 1601768"/>
                  <a:gd name="connsiteY0" fmla="*/ 4742 h 3216920"/>
                  <a:gd name="connsiteX1" fmla="*/ 1563041 w 1601768"/>
                  <a:gd name="connsiteY1" fmla="*/ 959522 h 3216920"/>
                  <a:gd name="connsiteX2" fmla="*/ 1601768 w 1601768"/>
                  <a:gd name="connsiteY2" fmla="*/ 3216920 h 3216920"/>
                  <a:gd name="connsiteX3" fmla="*/ 1601768 w 1601768"/>
                  <a:gd name="connsiteY3" fmla="*/ 3216920 h 3216920"/>
                  <a:gd name="connsiteX4" fmla="*/ 989768 w 1601768"/>
                  <a:gd name="connsiteY4" fmla="*/ 3216920 h 3216920"/>
                  <a:gd name="connsiteX5" fmla="*/ 989768 w 1601768"/>
                  <a:gd name="connsiteY5" fmla="*/ 3216920 h 3216920"/>
                  <a:gd name="connsiteX6" fmla="*/ 904708 w 1601768"/>
                  <a:gd name="connsiteY6" fmla="*/ 1067426 h 3216920"/>
                  <a:gd name="connsiteX7" fmla="*/ 276501 w 1601768"/>
                  <a:gd name="connsiteY7" fmla="*/ 1395455 h 3216920"/>
                  <a:gd name="connsiteX8" fmla="*/ 693588 w 1601768"/>
                  <a:gd name="connsiteY8" fmla="*/ 4742 h 3216920"/>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80 h 3212258"/>
                  <a:gd name="connsiteX1" fmla="*/ 1563041 w 1601768"/>
                  <a:gd name="connsiteY1" fmla="*/ 954860 h 3212258"/>
                  <a:gd name="connsiteX2" fmla="*/ 1601768 w 1601768"/>
                  <a:gd name="connsiteY2" fmla="*/ 3212258 h 3212258"/>
                  <a:gd name="connsiteX3" fmla="*/ 1601768 w 1601768"/>
                  <a:gd name="connsiteY3" fmla="*/ 3212258 h 3212258"/>
                  <a:gd name="connsiteX4" fmla="*/ 989768 w 1601768"/>
                  <a:gd name="connsiteY4" fmla="*/ 3212258 h 3212258"/>
                  <a:gd name="connsiteX5" fmla="*/ 989768 w 1601768"/>
                  <a:gd name="connsiteY5" fmla="*/ 3212258 h 3212258"/>
                  <a:gd name="connsiteX6" fmla="*/ 904708 w 1601768"/>
                  <a:gd name="connsiteY6" fmla="*/ 1062764 h 3212258"/>
                  <a:gd name="connsiteX7" fmla="*/ 276501 w 1601768"/>
                  <a:gd name="connsiteY7" fmla="*/ 1390793 h 3212258"/>
                  <a:gd name="connsiteX8" fmla="*/ 693588 w 1601768"/>
                  <a:gd name="connsiteY8" fmla="*/ 80 h 3212258"/>
                  <a:gd name="connsiteX0" fmla="*/ 693588 w 1601768"/>
                  <a:gd name="connsiteY0" fmla="*/ 119 h 3212297"/>
                  <a:gd name="connsiteX1" fmla="*/ 1563041 w 1601768"/>
                  <a:gd name="connsiteY1" fmla="*/ 954899 h 3212297"/>
                  <a:gd name="connsiteX2" fmla="*/ 1601768 w 1601768"/>
                  <a:gd name="connsiteY2" fmla="*/ 3212297 h 3212297"/>
                  <a:gd name="connsiteX3" fmla="*/ 1601768 w 1601768"/>
                  <a:gd name="connsiteY3" fmla="*/ 3212297 h 3212297"/>
                  <a:gd name="connsiteX4" fmla="*/ 989768 w 1601768"/>
                  <a:gd name="connsiteY4" fmla="*/ 3212297 h 3212297"/>
                  <a:gd name="connsiteX5" fmla="*/ 989768 w 1601768"/>
                  <a:gd name="connsiteY5" fmla="*/ 3212297 h 3212297"/>
                  <a:gd name="connsiteX6" fmla="*/ 904708 w 1601768"/>
                  <a:gd name="connsiteY6" fmla="*/ 1062803 h 3212297"/>
                  <a:gd name="connsiteX7" fmla="*/ 276501 w 1601768"/>
                  <a:gd name="connsiteY7" fmla="*/ 1390832 h 3212297"/>
                  <a:gd name="connsiteX8" fmla="*/ 693588 w 1601768"/>
                  <a:gd name="connsiteY8" fmla="*/ 119 h 32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68" h="3212297">
                    <a:moveTo>
                      <a:pt x="693588" y="119"/>
                    </a:moveTo>
                    <a:cubicBezTo>
                      <a:pt x="979449" y="3664"/>
                      <a:pt x="1431633" y="-71482"/>
                      <a:pt x="1563041" y="954899"/>
                    </a:cubicBezTo>
                    <a:lnTo>
                      <a:pt x="1601768" y="3212297"/>
                    </a:lnTo>
                    <a:lnTo>
                      <a:pt x="1601768" y="3212297"/>
                    </a:lnTo>
                    <a:lnTo>
                      <a:pt x="989768" y="3212297"/>
                    </a:lnTo>
                    <a:lnTo>
                      <a:pt x="989768" y="3212297"/>
                    </a:lnTo>
                    <a:cubicBezTo>
                      <a:pt x="961415" y="2495799"/>
                      <a:pt x="964958" y="1779301"/>
                      <a:pt x="904708" y="1062803"/>
                    </a:cubicBezTo>
                    <a:cubicBezTo>
                      <a:pt x="781622" y="431278"/>
                      <a:pt x="46520" y="738644"/>
                      <a:pt x="276501" y="1390832"/>
                    </a:cubicBezTo>
                    <a:cubicBezTo>
                      <a:pt x="-283870" y="827698"/>
                      <a:pt x="84955" y="-9337"/>
                      <a:pt x="693588" y="1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
          <p:nvSpPr>
            <p:cNvPr id="15" name="Frame 1">
              <a:extLst>
                <a:ext uri="{FF2B5EF4-FFF2-40B4-BE49-F238E27FC236}">
                  <a16:creationId xmlns:a16="http://schemas.microsoft.com/office/drawing/2014/main" id="{2572D0B9-91BB-46BE-BE73-83A5DE078817}"/>
                </a:ext>
              </a:extLst>
            </p:cNvPr>
            <p:cNvSpPr/>
            <p:nvPr/>
          </p:nvSpPr>
          <p:spPr>
            <a:xfrm>
              <a:off x="3459679" y="2564932"/>
              <a:ext cx="981073" cy="1325555"/>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solidFill>
                  <a:schemeClr val="tx1"/>
                </a:solidFill>
              </a:endParaRPr>
            </a:p>
          </p:txBody>
        </p:sp>
        <p:sp>
          <p:nvSpPr>
            <p:cNvPr id="16" name="Oval 21">
              <a:extLst>
                <a:ext uri="{FF2B5EF4-FFF2-40B4-BE49-F238E27FC236}">
                  <a16:creationId xmlns:a16="http://schemas.microsoft.com/office/drawing/2014/main" id="{07837B4D-D1A1-4F44-83EB-6DF617E78E27}"/>
                </a:ext>
              </a:extLst>
            </p:cNvPr>
            <p:cNvSpPr/>
            <p:nvPr/>
          </p:nvSpPr>
          <p:spPr>
            <a:xfrm rot="14306008">
              <a:off x="5552875" y="2870125"/>
              <a:ext cx="1064408" cy="877308"/>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spTree>
    <p:extLst>
      <p:ext uri="{BB962C8B-B14F-4D97-AF65-F5344CB8AC3E}">
        <p14:creationId xmlns:p14="http://schemas.microsoft.com/office/powerpoint/2010/main" val="2293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7AA5A8F-DF07-4A36-B08F-4F43F80851FB}" type="datetime1">
              <a:rPr lang="en-IN" smtClean="0"/>
              <a:t>14-03-2022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2534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40392A-6969-4F14-87A9-2EF3D4DEDE75}" type="datetime1">
              <a:rPr lang="en-IN" smtClean="0"/>
              <a:t>14-03-2022</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3238448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987AFC2-C6C8-45A4-A9EB-F0A80946E880}" type="datetime1">
              <a:rPr lang="en-IN" smtClean="0"/>
              <a:t>14-03-2022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392512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D0A9EE71-34AF-428C-8DE3-FA643F3E539C}" type="datetime1">
              <a:rPr lang="en-IN" smtClean="0"/>
              <a:t>14-03-2022</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2822380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1809992D-ABA5-49D2-859B-2E6723F6B2A0}" type="datetime1">
              <a:rPr lang="en-IN" smtClean="0"/>
              <a:t>14-03-2022</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403178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F3220-189D-40F8-8C4C-6C3C3D5771B1}" type="datetime1">
              <a:rPr lang="en-IN" smtClean="0"/>
              <a:t>14-03-2022</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375000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056662-C7C2-42D9-B681-110162E34BB6}" type="datetime1">
              <a:rPr lang="en-IN" smtClean="0"/>
              <a:t>14-03-2022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3439504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6E3251-8FE9-4E50-ABCD-8A7E27487124}" type="datetime1">
              <a:rPr lang="en-IN" smtClean="0"/>
              <a:t>14-03-2022</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DC54E49F-8710-4CF6-89D7-00CBD794692F}" type="slidenum">
              <a:rPr lang="en-IN" smtClean="0"/>
              <a:t>‹#›</a:t>
            </a:fld>
            <a:endParaRPr lang="en-IN" dirty="0"/>
          </a:p>
        </p:txBody>
      </p:sp>
    </p:spTree>
    <p:extLst>
      <p:ext uri="{BB962C8B-B14F-4D97-AF65-F5344CB8AC3E}">
        <p14:creationId xmlns:p14="http://schemas.microsoft.com/office/powerpoint/2010/main" val="791186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C8314-DEE7-46A0-829F-CF80D5E24455}" type="datetime1">
              <a:rPr lang="en-IN" smtClean="0"/>
              <a:t>14-03-2022</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4E49F-8710-4CF6-89D7-00CBD794692F}" type="slidenum">
              <a:rPr lang="en-IN" smtClean="0"/>
              <a:t>‹#›</a:t>
            </a:fld>
            <a:endParaRPr lang="en-IN" dirty="0"/>
          </a:p>
        </p:txBody>
      </p:sp>
    </p:spTree>
    <p:extLst>
      <p:ext uri="{BB962C8B-B14F-4D97-AF65-F5344CB8AC3E}">
        <p14:creationId xmlns:p14="http://schemas.microsoft.com/office/powerpoint/2010/main" val="126492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6.jpg"/><Relationship Id="rId11" Type="http://schemas.openxmlformats.org/officeDocument/2006/relationships/image" Target="../media/image41.jpe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14.png"/><Relationship Id="rId12" Type="http://schemas.openxmlformats.org/officeDocument/2006/relationships/image" Target="../media/image52.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1.png"/><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image" Target="../media/image49.png"/><Relationship Id="rId14" Type="http://schemas.openxmlformats.org/officeDocument/2006/relationships/image" Target="../media/image54.jpe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3.pn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13.jpeg"/><Relationship Id="rId17" Type="http://schemas.openxmlformats.org/officeDocument/2006/relationships/image" Target="../media/image67.png"/><Relationship Id="rId2" Type="http://schemas.openxmlformats.org/officeDocument/2006/relationships/image" Target="../media/image55.png"/><Relationship Id="rId16"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14.png"/><Relationship Id="rId5" Type="http://schemas.openxmlformats.org/officeDocument/2006/relationships/image" Target="../media/image58.jpeg"/><Relationship Id="rId15" Type="http://schemas.openxmlformats.org/officeDocument/2006/relationships/image" Target="../media/image65.png"/><Relationship Id="rId10" Type="http://schemas.openxmlformats.org/officeDocument/2006/relationships/chart" Target="../charts/chart4.xml"/><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gif"/><Relationship Id="rId5" Type="http://schemas.openxmlformats.org/officeDocument/2006/relationships/image" Target="../media/image71.jpeg"/><Relationship Id="rId4" Type="http://schemas.openxmlformats.org/officeDocument/2006/relationships/image" Target="../media/image70.pn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76.png"/><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7.jpeg"/><Relationship Id="rId3" Type="http://schemas.openxmlformats.org/officeDocument/2006/relationships/image" Target="../media/image43.jpeg"/><Relationship Id="rId7" Type="http://schemas.openxmlformats.org/officeDocument/2006/relationships/image" Target="../media/image82.jpeg"/><Relationship Id="rId12" Type="http://schemas.openxmlformats.org/officeDocument/2006/relationships/image" Target="../media/image86.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34.jpeg"/><Relationship Id="rId5" Type="http://schemas.openxmlformats.org/officeDocument/2006/relationships/image" Target="../media/image80.jpeg"/><Relationship Id="rId15" Type="http://schemas.openxmlformats.org/officeDocument/2006/relationships/image" Target="../media/image13.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96.jpe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2.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3.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13" Type="http://schemas.openxmlformats.org/officeDocument/2006/relationships/diagramColors" Target="../diagrams/colors2.xml"/><Relationship Id="rId18" Type="http://schemas.openxmlformats.org/officeDocument/2006/relationships/diagramColors" Target="../diagrams/colors3.xml"/><Relationship Id="rId26" Type="http://schemas.openxmlformats.org/officeDocument/2006/relationships/diagramLayout" Target="../diagrams/layout5.xml"/><Relationship Id="rId3" Type="http://schemas.openxmlformats.org/officeDocument/2006/relationships/image" Target="../media/image14.png"/><Relationship Id="rId21" Type="http://schemas.openxmlformats.org/officeDocument/2006/relationships/diagramLayout" Target="../diagrams/layout4.xml"/><Relationship Id="rId34" Type="http://schemas.microsoft.com/office/2007/relationships/diagramDrawing" Target="../diagrams/drawing6.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5" Type="http://schemas.openxmlformats.org/officeDocument/2006/relationships/diagramData" Target="../diagrams/data5.xml"/><Relationship Id="rId33" Type="http://schemas.openxmlformats.org/officeDocument/2006/relationships/diagramColors" Target="../diagrams/colors6.xml"/><Relationship Id="rId2" Type="http://schemas.openxmlformats.org/officeDocument/2006/relationships/notesSlide" Target="../notesSlides/notesSlide2.xml"/><Relationship Id="rId16" Type="http://schemas.openxmlformats.org/officeDocument/2006/relationships/diagramLayout" Target="../diagrams/layout3.xml"/><Relationship Id="rId20" Type="http://schemas.openxmlformats.org/officeDocument/2006/relationships/diagramData" Target="../diagrams/data4.xml"/><Relationship Id="rId29" Type="http://schemas.microsoft.com/office/2007/relationships/diagramDrawing" Target="../diagrams/drawing5.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microsoft.com/office/2007/relationships/diagramDrawing" Target="../diagrams/drawing4.xml"/><Relationship Id="rId32" Type="http://schemas.openxmlformats.org/officeDocument/2006/relationships/diagramQuickStyle" Target="../diagrams/quickStyle6.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Colors" Target="../diagrams/colors4.xml"/><Relationship Id="rId28" Type="http://schemas.openxmlformats.org/officeDocument/2006/relationships/diagramColors" Target="../diagrams/colors5.xml"/><Relationship Id="rId10" Type="http://schemas.openxmlformats.org/officeDocument/2006/relationships/diagramData" Target="../diagrams/data2.xml"/><Relationship Id="rId19" Type="http://schemas.microsoft.com/office/2007/relationships/diagramDrawing" Target="../diagrams/drawing3.xml"/><Relationship Id="rId31" Type="http://schemas.openxmlformats.org/officeDocument/2006/relationships/diagramLayout" Target="../diagrams/layout6.xml"/><Relationship Id="rId4" Type="http://schemas.openxmlformats.org/officeDocument/2006/relationships/image" Target="../media/image13.jpe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QuickStyle" Target="../diagrams/quickStyle4.xml"/><Relationship Id="rId27" Type="http://schemas.openxmlformats.org/officeDocument/2006/relationships/diagramQuickStyle" Target="../diagrams/quickStyle5.xml"/><Relationship Id="rId30" Type="http://schemas.openxmlformats.org/officeDocument/2006/relationships/diagramData" Target="../diagrams/data6.xml"/><Relationship Id="rId35" Type="http://schemas.openxmlformats.org/officeDocument/2006/relationships/image" Target="../media/image25.png"/><Relationship Id="rId8"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13" name="Google Shape;237;p16">
            <a:extLst>
              <a:ext uri="{FF2B5EF4-FFF2-40B4-BE49-F238E27FC236}">
                <a16:creationId xmlns:a16="http://schemas.microsoft.com/office/drawing/2014/main" id="{70FE42C1-13BD-435D-A0E4-7EED5B067B8C}"/>
              </a:ext>
            </a:extLst>
          </p:cNvPr>
          <p:cNvSpPr txBox="1">
            <a:spLocks noGrp="1"/>
          </p:cNvSpPr>
          <p:nvPr>
            <p:ph type="body" idx="1"/>
          </p:nvPr>
        </p:nvSpPr>
        <p:spPr>
          <a:xfrm>
            <a:off x="959230" y="1685288"/>
            <a:ext cx="10013358" cy="4566441"/>
          </a:xfrm>
          <a:prstGeom prst="rect">
            <a:avLst/>
          </a:prstGeom>
        </p:spPr>
        <p:txBody>
          <a:bodyPr spcFirstLastPara="1" wrap="square" lIns="121900" tIns="121900" rIns="121900" bIns="121900" anchor="ctr" anchorCtr="0">
            <a:noAutofit/>
          </a:bodyPr>
          <a:lstStyle/>
          <a:p>
            <a:pPr algn="just">
              <a:spcAft>
                <a:spcPts val="800"/>
              </a:spcAft>
              <a:buFont typeface="Wingdings" panose="05000000000000000000" pitchFamily="2" charset="2"/>
              <a:buChar char="Ø"/>
            </a:pPr>
            <a:r>
              <a:rPr lang="en-US" sz="1867" dirty="0">
                <a:solidFill>
                  <a:schemeClr val="accent1">
                    <a:lumMod val="75000"/>
                  </a:schemeClr>
                </a:solidFill>
                <a:latin typeface="Arial Black" panose="020B0A04020102020204" pitchFamily="34" charset="0"/>
              </a:rPr>
              <a:t>The evolution of modern sugar industry in India took the route of refining gur first rather than producing sugar directly from sugarcane. </a:t>
            </a:r>
          </a:p>
          <a:p>
            <a:pPr algn="just">
              <a:spcAft>
                <a:spcPts val="800"/>
              </a:spcAft>
              <a:buFont typeface="Wingdings" panose="05000000000000000000" pitchFamily="2" charset="2"/>
              <a:buChar char="Ø"/>
            </a:pPr>
            <a:r>
              <a:rPr lang="en-US" sz="1867" dirty="0">
                <a:solidFill>
                  <a:srgbClr val="002060"/>
                </a:solidFill>
                <a:latin typeface="Arial Black" panose="020B0A04020102020204" pitchFamily="34" charset="0"/>
              </a:rPr>
              <a:t>Aska Sugar Factory, Odisha, established in 1824, is considered to be Asia’s first sugar factory. It was initially started as jaggery unit, later by 1856 the factory was redesigned and rebuilt after obtaining sugar technology from Germany.</a:t>
            </a:r>
          </a:p>
          <a:p>
            <a:pPr algn="just">
              <a:spcAft>
                <a:spcPts val="800"/>
              </a:spcAft>
              <a:buFont typeface="Wingdings" panose="05000000000000000000" pitchFamily="2" charset="2"/>
              <a:buChar char="Ø"/>
            </a:pPr>
            <a:r>
              <a:rPr lang="en-US" sz="1867" b="1" dirty="0">
                <a:solidFill>
                  <a:schemeClr val="accent1">
                    <a:lumMod val="75000"/>
                  </a:schemeClr>
                </a:solidFill>
                <a:latin typeface="Arial Black" panose="020B0A04020102020204" pitchFamily="34" charset="0"/>
                <a:ea typeface="Cambria" pitchFamily="18" charset="0"/>
              </a:rPr>
              <a:t>The first vaccum pan process sugar plant is said to be set up at Saran in Mar Howrah in Bihar in 1904.</a:t>
            </a:r>
          </a:p>
          <a:p>
            <a:pPr algn="just">
              <a:spcAft>
                <a:spcPts val="800"/>
              </a:spcAft>
              <a:buFont typeface="Wingdings" panose="05000000000000000000" pitchFamily="2" charset="2"/>
              <a:buChar char="Ø"/>
            </a:pPr>
            <a:r>
              <a:rPr lang="en-US" sz="1867" b="1" dirty="0">
                <a:solidFill>
                  <a:srgbClr val="002060"/>
                </a:solidFill>
                <a:latin typeface="Arial Black" panose="020B0A04020102020204" pitchFamily="34" charset="0"/>
                <a:ea typeface="Cambria" pitchFamily="18" charset="0"/>
              </a:rPr>
              <a:t>Till 1930 India’s 29 sugar mills, with an average crushing capacity of 300 TCD, were producing a paltry 1 lakh tons sugar/annum, meeting the needs largely through imports and today country is structured surplus with sugar production of over 30 MMT even after syrup and B Heavy molasses diversion.</a:t>
            </a:r>
          </a:p>
        </p:txBody>
      </p:sp>
      <p:pic>
        <p:nvPicPr>
          <p:cNvPr id="14" name="Picture 13">
            <a:extLst>
              <a:ext uri="{FF2B5EF4-FFF2-40B4-BE49-F238E27FC236}">
                <a16:creationId xmlns:a16="http://schemas.microsoft.com/office/drawing/2014/main" id="{9A17D71C-D408-49EF-B955-E94642848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1251" y="19252"/>
            <a:ext cx="991125" cy="992157"/>
          </a:xfrm>
          <a:prstGeom prst="ellipse">
            <a:avLst/>
          </a:prstGeom>
        </p:spPr>
      </p:pic>
      <p:sp>
        <p:nvSpPr>
          <p:cNvPr id="15" name="Title 1">
            <a:extLst>
              <a:ext uri="{FF2B5EF4-FFF2-40B4-BE49-F238E27FC236}">
                <a16:creationId xmlns:a16="http://schemas.microsoft.com/office/drawing/2014/main" id="{0D43E773-5A9E-4222-95F4-B31924F877B3}"/>
              </a:ext>
            </a:extLst>
          </p:cNvPr>
          <p:cNvSpPr txBox="1">
            <a:spLocks/>
          </p:cNvSpPr>
          <p:nvPr/>
        </p:nvSpPr>
        <p:spPr>
          <a:xfrm>
            <a:off x="2354033" y="282467"/>
            <a:ext cx="7483934" cy="99216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pPr marL="0" marR="0" lvl="0" indent="0" algn="ctr" defTabSz="1219170" rtl="0" eaLnBrk="1" fontAlgn="auto" latinLnBrk="0" hangingPunct="1">
              <a:lnSpc>
                <a:spcPct val="100000"/>
              </a:lnSpc>
              <a:spcBef>
                <a:spcPts val="0"/>
              </a:spcBef>
              <a:spcAft>
                <a:spcPts val="0"/>
              </a:spcAft>
              <a:buClr>
                <a:srgbClr val="FFFFFF"/>
              </a:buClr>
              <a:buSzPts val="2000"/>
              <a:buFont typeface="Roboto Condensed"/>
              <a:buNone/>
              <a:tabLst/>
              <a:defRPr/>
            </a:pPr>
            <a:r>
              <a:rPr kumimoji="0" lang="en-IN" sz="3200" b="1" i="0" u="none" strike="noStrike" kern="0" cap="none" spc="0" normalizeH="0" baseline="0" noProof="0" dirty="0">
                <a:ln>
                  <a:noFill/>
                </a:ln>
                <a:solidFill>
                  <a:srgbClr val="002060"/>
                </a:solidFill>
                <a:effectLst/>
                <a:uLnTx/>
                <a:uFillTx/>
                <a:latin typeface="Cooper Black" panose="0208090404030B020404" pitchFamily="18" charset="0"/>
                <a:ea typeface="Roboto Condensed"/>
                <a:cs typeface="Arial" panose="020B0604020202020204" pitchFamily="34" charset="0"/>
                <a:sym typeface="Roboto Condensed"/>
              </a:rPr>
              <a:t>JOURNEY OF </a:t>
            </a:r>
            <a:br>
              <a:rPr kumimoji="0" lang="en-IN" sz="3200" b="1" i="0" u="none" strike="noStrike" kern="0" cap="none" spc="0" normalizeH="0" baseline="0" noProof="0" dirty="0">
                <a:ln>
                  <a:noFill/>
                </a:ln>
                <a:solidFill>
                  <a:srgbClr val="002060"/>
                </a:solidFill>
                <a:effectLst/>
                <a:uLnTx/>
                <a:uFillTx/>
                <a:latin typeface="Cooper Black" panose="0208090404030B020404" pitchFamily="18" charset="0"/>
                <a:ea typeface="Roboto Condensed"/>
                <a:cs typeface="Arial" panose="020B0604020202020204" pitchFamily="34" charset="0"/>
                <a:sym typeface="Roboto Condensed"/>
              </a:rPr>
            </a:br>
            <a:r>
              <a:rPr kumimoji="0" lang="en-IN" sz="3200" b="1" i="0" u="none" strike="noStrike" kern="0" cap="none" spc="0" normalizeH="0" baseline="0" noProof="0" dirty="0">
                <a:ln>
                  <a:noFill/>
                </a:ln>
                <a:solidFill>
                  <a:srgbClr val="002060"/>
                </a:solidFill>
                <a:effectLst/>
                <a:uLnTx/>
                <a:uFillTx/>
                <a:latin typeface="Cooper Black" panose="0208090404030B020404" pitchFamily="18" charset="0"/>
                <a:ea typeface="Roboto Condensed"/>
                <a:cs typeface="Arial" panose="020B0604020202020204" pitchFamily="34" charset="0"/>
                <a:sym typeface="Roboto Condensed"/>
              </a:rPr>
              <a:t>INDIAN SUGAR INDUSTRY</a:t>
            </a:r>
          </a:p>
        </p:txBody>
      </p:sp>
      <p:pic>
        <p:nvPicPr>
          <p:cNvPr id="16" name="Picture 15">
            <a:extLst>
              <a:ext uri="{FF2B5EF4-FFF2-40B4-BE49-F238E27FC236}">
                <a16:creationId xmlns:a16="http://schemas.microsoft.com/office/drawing/2014/main" id="{97A0AC86-1ABF-45B8-8C4A-B79ADADD88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32" t="23649" r="21061" b="29304"/>
          <a:stretch/>
        </p:blipFill>
        <p:spPr>
          <a:xfrm>
            <a:off x="8468" y="-28876"/>
            <a:ext cx="1860090" cy="1100295"/>
          </a:xfrm>
          <a:prstGeom prst="rect">
            <a:avLst/>
          </a:prstGeom>
        </p:spPr>
      </p:pic>
      <p:sp>
        <p:nvSpPr>
          <p:cNvPr id="2" name="Slide Number Placeholder 1"/>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1" i="0" u="none" strike="noStrike" kern="0" cap="none" spc="0" normalizeH="0" baseline="0" noProof="0" smtClean="0">
                <a:ln>
                  <a:noFill/>
                </a:ln>
                <a:solidFill>
                  <a:srgbClr val="FFFFFF"/>
                </a:solidFill>
                <a:effectLst/>
                <a:uLnTx/>
                <a:uFillTx/>
                <a:latin typeface="Roboto Condensed"/>
                <a:ea typeface="Roboto Condensed"/>
                <a:sym typeface="Roboto Condensed"/>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 sz="1600" b="1" i="0" u="none" strike="noStrike" kern="0" cap="none" spc="0" normalizeH="0" baseline="0" noProof="0">
              <a:ln>
                <a:noFill/>
              </a:ln>
              <a:solidFill>
                <a:srgbClr val="FFFFFF"/>
              </a:solidFill>
              <a:effectLst/>
              <a:uLnTx/>
              <a:uFillTx/>
              <a:latin typeface="Roboto Condensed"/>
              <a:ea typeface="Roboto Condensed"/>
              <a:sym typeface="Roboto Condensed"/>
            </a:endParaRPr>
          </a:p>
        </p:txBody>
      </p:sp>
    </p:spTree>
    <p:extLst>
      <p:ext uri="{BB962C8B-B14F-4D97-AF65-F5344CB8AC3E}">
        <p14:creationId xmlns:p14="http://schemas.microsoft.com/office/powerpoint/2010/main" val="402542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881482" y="1667440"/>
            <a:ext cx="4064202" cy="3759235"/>
            <a:chOff x="3805180" y="1654352"/>
            <a:chExt cx="4064202" cy="3759235"/>
          </a:xfrm>
        </p:grpSpPr>
        <p:pic>
          <p:nvPicPr>
            <p:cNvPr id="51" name="Picture 2" descr="How can I make my own weighing scale? | Let's Talk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8766" t="3069" r="8082" b="4485"/>
            <a:stretch/>
          </p:blipFill>
          <p:spPr bwMode="auto">
            <a:xfrm>
              <a:off x="3805180" y="1654352"/>
              <a:ext cx="4064202" cy="375923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3910608" y="3416123"/>
              <a:ext cx="1085095" cy="33855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228600"/>
              <a:r>
                <a:rPr lang="en-US" sz="1600" dirty="0">
                  <a:solidFill>
                    <a:srgbClr val="FF9F00"/>
                  </a:solidFill>
                  <a:latin typeface="Arial Black" panose="020B0A04020102020204" pitchFamily="34" charset="0"/>
                </a:rPr>
                <a:t>SUGAR</a:t>
              </a:r>
            </a:p>
          </p:txBody>
        </p:sp>
        <p:sp>
          <p:nvSpPr>
            <p:cNvPr id="53" name="TextBox 52"/>
            <p:cNvSpPr txBox="1"/>
            <p:nvPr/>
          </p:nvSpPr>
          <p:spPr>
            <a:xfrm>
              <a:off x="6438975" y="4138472"/>
              <a:ext cx="1358134" cy="33855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228600"/>
              <a:r>
                <a:rPr lang="en-US" sz="1600" dirty="0">
                  <a:solidFill>
                    <a:srgbClr val="0182C3"/>
                  </a:solidFill>
                  <a:latin typeface="Arial Black" panose="020B0A04020102020204" pitchFamily="34" charset="0"/>
                </a:rPr>
                <a:t>ETHANOL</a:t>
              </a:r>
            </a:p>
          </p:txBody>
        </p:sp>
      </p:grpSp>
      <p:sp>
        <p:nvSpPr>
          <p:cNvPr id="6" name="TextBox 5"/>
          <p:cNvSpPr txBox="1"/>
          <p:nvPr/>
        </p:nvSpPr>
        <p:spPr>
          <a:xfrm>
            <a:off x="711483" y="57769"/>
            <a:ext cx="10587257" cy="954107"/>
          </a:xfrm>
          <a:prstGeom prst="rect">
            <a:avLst/>
          </a:prstGeom>
          <a:noFill/>
        </p:spPr>
        <p:txBody>
          <a:bodyPr wrap="square" rtlCol="0">
            <a:spAutoFit/>
          </a:bodyPr>
          <a:lstStyle/>
          <a:p>
            <a:pPr algn="ctr" defTabSz="228600"/>
            <a:r>
              <a:rPr lang="en-US" sz="2800" dirty="0">
                <a:solidFill>
                  <a:srgbClr val="002060"/>
                </a:solidFill>
                <a:latin typeface="Cooper Black" panose="0208090404030B020404" pitchFamily="18" charset="0"/>
              </a:rPr>
              <a:t>BALANCING SUGAR STOCKS THROUGH </a:t>
            </a:r>
          </a:p>
          <a:p>
            <a:pPr algn="ctr" defTabSz="228600"/>
            <a:r>
              <a:rPr lang="en-US" sz="2800" dirty="0">
                <a:solidFill>
                  <a:srgbClr val="002060"/>
                </a:solidFill>
                <a:latin typeface="Cooper Black" panose="0208090404030B020404" pitchFamily="18" charset="0"/>
              </a:rPr>
              <a:t>SCARIFYING SUGAR &amp; MAKING ETHANOL</a:t>
            </a:r>
            <a:endParaRPr lang="en-US" sz="3200" dirty="0">
              <a:solidFill>
                <a:srgbClr val="002060"/>
              </a:solidFill>
              <a:latin typeface="Cooper Black" panose="0208090404030B020404" pitchFamily="18" charset="0"/>
            </a:endParaRPr>
          </a:p>
        </p:txBody>
      </p:sp>
      <p:sp>
        <p:nvSpPr>
          <p:cNvPr id="8" name="TextBox 7"/>
          <p:cNvSpPr txBox="1"/>
          <p:nvPr/>
        </p:nvSpPr>
        <p:spPr>
          <a:xfrm>
            <a:off x="995724" y="2461298"/>
            <a:ext cx="1764468" cy="707886"/>
          </a:xfrm>
          <a:prstGeom prst="rect">
            <a:avLst/>
          </a:prstGeom>
          <a:noFill/>
        </p:spPr>
        <p:txBody>
          <a:bodyPr wrap="square" rtlCol="0" anchor="ctr">
            <a:spAutoFit/>
          </a:bodyPr>
          <a:lstStyle/>
          <a:p>
            <a:pPr algn="r" defTabSz="228600"/>
            <a:r>
              <a:rPr lang="en-US" sz="2000" dirty="0">
                <a:solidFill>
                  <a:srgbClr val="0182C3"/>
                </a:solidFill>
                <a:latin typeface="Arial Black" panose="020B0A04020102020204" pitchFamily="34" charset="0"/>
              </a:rPr>
              <a:t>Relative economics</a:t>
            </a:r>
          </a:p>
        </p:txBody>
      </p:sp>
      <p:sp>
        <p:nvSpPr>
          <p:cNvPr id="9" name="TextBox 8"/>
          <p:cNvSpPr txBox="1"/>
          <p:nvPr/>
        </p:nvSpPr>
        <p:spPr>
          <a:xfrm>
            <a:off x="33313" y="4603507"/>
            <a:ext cx="3198597" cy="707886"/>
          </a:xfrm>
          <a:prstGeom prst="rect">
            <a:avLst/>
          </a:prstGeom>
          <a:noFill/>
        </p:spPr>
        <p:txBody>
          <a:bodyPr wrap="square" rtlCol="0" anchor="ctr">
            <a:spAutoFit/>
          </a:bodyPr>
          <a:lstStyle/>
          <a:p>
            <a:pPr algn="r" defTabSz="228600"/>
            <a:r>
              <a:rPr lang="en-US" sz="2000" dirty="0">
                <a:solidFill>
                  <a:srgbClr val="FF9F00"/>
                </a:solidFill>
                <a:latin typeface="Arial Black" panose="020B0A04020102020204" pitchFamily="34" charset="0"/>
              </a:rPr>
              <a:t>Capacity for ethanol production</a:t>
            </a:r>
          </a:p>
        </p:txBody>
      </p:sp>
      <p:sp>
        <p:nvSpPr>
          <p:cNvPr id="10" name="TextBox 9"/>
          <p:cNvSpPr txBox="1"/>
          <p:nvPr/>
        </p:nvSpPr>
        <p:spPr>
          <a:xfrm>
            <a:off x="9156215" y="2287805"/>
            <a:ext cx="2576983" cy="707886"/>
          </a:xfrm>
          <a:prstGeom prst="rect">
            <a:avLst/>
          </a:prstGeom>
          <a:noFill/>
        </p:spPr>
        <p:txBody>
          <a:bodyPr wrap="square" rtlCol="0" anchor="ctr">
            <a:spAutoFit/>
          </a:bodyPr>
          <a:lstStyle/>
          <a:p>
            <a:pPr defTabSz="228600"/>
            <a:r>
              <a:rPr lang="en-US" sz="2000" dirty="0">
                <a:solidFill>
                  <a:srgbClr val="00A698"/>
                </a:solidFill>
                <a:latin typeface="Arial Black" panose="020B0A04020102020204" pitchFamily="34" charset="0"/>
              </a:rPr>
              <a:t>Gasoline consumption</a:t>
            </a:r>
          </a:p>
        </p:txBody>
      </p:sp>
      <p:sp>
        <p:nvSpPr>
          <p:cNvPr id="11" name="TextBox 10"/>
          <p:cNvSpPr txBox="1"/>
          <p:nvPr/>
        </p:nvSpPr>
        <p:spPr>
          <a:xfrm>
            <a:off x="9156215" y="4851858"/>
            <a:ext cx="2860151" cy="707886"/>
          </a:xfrm>
          <a:prstGeom prst="rect">
            <a:avLst/>
          </a:prstGeom>
          <a:noFill/>
        </p:spPr>
        <p:txBody>
          <a:bodyPr wrap="square" rtlCol="0">
            <a:spAutoFit/>
          </a:bodyPr>
          <a:lstStyle/>
          <a:p>
            <a:pPr defTabSz="228600"/>
            <a:r>
              <a:rPr lang="en-US" sz="2000" dirty="0">
                <a:solidFill>
                  <a:srgbClr val="EE2201"/>
                </a:solidFill>
                <a:latin typeface="Arial Black" panose="020B0A04020102020204" pitchFamily="34" charset="0"/>
              </a:rPr>
              <a:t>Financial issues related to imports</a:t>
            </a:r>
          </a:p>
        </p:txBody>
      </p:sp>
      <p:grpSp>
        <p:nvGrpSpPr>
          <p:cNvPr id="15" name="Group 14"/>
          <p:cNvGrpSpPr/>
          <p:nvPr/>
        </p:nvGrpSpPr>
        <p:grpSpPr>
          <a:xfrm>
            <a:off x="1292356" y="990647"/>
            <a:ext cx="2733081" cy="1503054"/>
            <a:chOff x="1913660" y="1367109"/>
            <a:chExt cx="2733081" cy="1503054"/>
          </a:xfrm>
        </p:grpSpPr>
        <p:sp>
          <p:nvSpPr>
            <p:cNvPr id="33" name="Freeform 13"/>
            <p:cNvSpPr>
              <a:spLocks/>
            </p:cNvSpPr>
            <p:nvPr/>
          </p:nvSpPr>
          <p:spPr bwMode="auto">
            <a:xfrm>
              <a:off x="2183785" y="1444219"/>
              <a:ext cx="2462956" cy="1425944"/>
            </a:xfrm>
            <a:custGeom>
              <a:avLst/>
              <a:gdLst>
                <a:gd name="T0" fmla="*/ 1289 w 1293"/>
                <a:gd name="T1" fmla="*/ 308 h 828"/>
                <a:gd name="T2" fmla="*/ 1217 w 1293"/>
                <a:gd name="T3" fmla="*/ 264 h 828"/>
                <a:gd name="T4" fmla="*/ 1158 w 1293"/>
                <a:gd name="T5" fmla="*/ 322 h 828"/>
                <a:gd name="T6" fmla="*/ 962 w 1293"/>
                <a:gd name="T7" fmla="*/ 126 h 828"/>
                <a:gd name="T8" fmla="*/ 804 w 1293"/>
                <a:gd name="T9" fmla="*/ 17 h 828"/>
                <a:gd name="T10" fmla="*/ 293 w 1293"/>
                <a:gd name="T11" fmla="*/ 13 h 828"/>
                <a:gd name="T12" fmla="*/ 0 w 1293"/>
                <a:gd name="T13" fmla="*/ 34 h 828"/>
                <a:gd name="T14" fmla="*/ 237 w 1293"/>
                <a:gd name="T15" fmla="*/ 152 h 828"/>
                <a:gd name="T16" fmla="*/ 486 w 1293"/>
                <a:gd name="T17" fmla="*/ 400 h 828"/>
                <a:gd name="T18" fmla="*/ 786 w 1293"/>
                <a:gd name="T19" fmla="*/ 700 h 828"/>
                <a:gd name="T20" fmla="*/ 736 w 1293"/>
                <a:gd name="T21" fmla="*/ 750 h 828"/>
                <a:gd name="T22" fmla="*/ 756 w 1293"/>
                <a:gd name="T23" fmla="*/ 821 h 828"/>
                <a:gd name="T24" fmla="*/ 1212 w 1293"/>
                <a:gd name="T25" fmla="*/ 828 h 828"/>
                <a:gd name="T26" fmla="*/ 1292 w 1293"/>
                <a:gd name="T27" fmla="*/ 749 h 828"/>
                <a:gd name="T28" fmla="*/ 1289 w 1293"/>
                <a:gd name="T29" fmla="*/ 30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3" h="828">
                  <a:moveTo>
                    <a:pt x="1289" y="308"/>
                  </a:moveTo>
                  <a:cubicBezTo>
                    <a:pt x="1293" y="244"/>
                    <a:pt x="1247" y="234"/>
                    <a:pt x="1217" y="264"/>
                  </a:cubicBezTo>
                  <a:cubicBezTo>
                    <a:pt x="1187" y="294"/>
                    <a:pt x="1158" y="322"/>
                    <a:pt x="1158" y="322"/>
                  </a:cubicBezTo>
                  <a:cubicBezTo>
                    <a:pt x="1158" y="322"/>
                    <a:pt x="1023" y="187"/>
                    <a:pt x="962" y="126"/>
                  </a:cubicBezTo>
                  <a:cubicBezTo>
                    <a:pt x="901" y="65"/>
                    <a:pt x="855" y="17"/>
                    <a:pt x="804" y="17"/>
                  </a:cubicBezTo>
                  <a:cubicBezTo>
                    <a:pt x="752" y="17"/>
                    <a:pt x="548" y="18"/>
                    <a:pt x="293" y="13"/>
                  </a:cubicBezTo>
                  <a:cubicBezTo>
                    <a:pt x="121" y="11"/>
                    <a:pt x="40" y="8"/>
                    <a:pt x="0" y="34"/>
                  </a:cubicBezTo>
                  <a:cubicBezTo>
                    <a:pt x="56" y="0"/>
                    <a:pt x="161" y="71"/>
                    <a:pt x="237" y="152"/>
                  </a:cubicBezTo>
                  <a:cubicBezTo>
                    <a:pt x="298" y="216"/>
                    <a:pt x="486" y="400"/>
                    <a:pt x="486" y="400"/>
                  </a:cubicBezTo>
                  <a:cubicBezTo>
                    <a:pt x="786" y="700"/>
                    <a:pt x="786" y="700"/>
                    <a:pt x="786" y="700"/>
                  </a:cubicBezTo>
                  <a:cubicBezTo>
                    <a:pt x="786" y="700"/>
                    <a:pt x="760" y="726"/>
                    <a:pt x="736" y="750"/>
                  </a:cubicBezTo>
                  <a:cubicBezTo>
                    <a:pt x="712" y="774"/>
                    <a:pt x="702" y="821"/>
                    <a:pt x="756" y="821"/>
                  </a:cubicBezTo>
                  <a:cubicBezTo>
                    <a:pt x="810" y="821"/>
                    <a:pt x="1143" y="828"/>
                    <a:pt x="1212" y="828"/>
                  </a:cubicBezTo>
                  <a:cubicBezTo>
                    <a:pt x="1282" y="828"/>
                    <a:pt x="1292" y="800"/>
                    <a:pt x="1292" y="749"/>
                  </a:cubicBezTo>
                  <a:cubicBezTo>
                    <a:pt x="1292" y="697"/>
                    <a:pt x="1285" y="372"/>
                    <a:pt x="1289" y="308"/>
                  </a:cubicBezTo>
                  <a:close/>
                </a:path>
              </a:pathLst>
            </a:custGeom>
            <a:solidFill>
              <a:srgbClr val="018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28600"/>
              <a:endParaRPr lang="en-US" sz="900" dirty="0">
                <a:solidFill>
                  <a:prstClr val="black"/>
                </a:solidFill>
                <a:latin typeface="Calibri" panose="020F0502020204030204"/>
              </a:endParaRPr>
            </a:p>
          </p:txBody>
        </p:sp>
        <p:sp>
          <p:nvSpPr>
            <p:cNvPr id="44" name="Freeform 9"/>
            <p:cNvSpPr>
              <a:spLocks/>
            </p:cNvSpPr>
            <p:nvPr/>
          </p:nvSpPr>
          <p:spPr bwMode="auto">
            <a:xfrm flipH="1">
              <a:off x="1913660" y="1367109"/>
              <a:ext cx="837405" cy="447593"/>
            </a:xfrm>
            <a:custGeom>
              <a:avLst/>
              <a:gdLst>
                <a:gd name="T0" fmla="*/ 311 w 440"/>
                <a:gd name="T1" fmla="*/ 85 h 264"/>
                <a:gd name="T2" fmla="*/ 0 w 440"/>
                <a:gd name="T3" fmla="*/ 264 h 264"/>
                <a:gd name="T4" fmla="*/ 440 w 440"/>
                <a:gd name="T5" fmla="*/ 264 h 264"/>
                <a:gd name="T6" fmla="*/ 311 w 440"/>
                <a:gd name="T7" fmla="*/ 85 h 264"/>
              </a:gdLst>
              <a:ahLst/>
              <a:cxnLst>
                <a:cxn ang="0">
                  <a:pos x="T0" y="T1"/>
                </a:cxn>
                <a:cxn ang="0">
                  <a:pos x="T2" y="T3"/>
                </a:cxn>
                <a:cxn ang="0">
                  <a:pos x="T4" y="T5"/>
                </a:cxn>
                <a:cxn ang="0">
                  <a:pos x="T6" y="T7"/>
                </a:cxn>
              </a:cxnLst>
              <a:rect l="0" t="0" r="r" b="b"/>
              <a:pathLst>
                <a:path w="440" h="264">
                  <a:moveTo>
                    <a:pt x="311" y="85"/>
                  </a:moveTo>
                  <a:cubicBezTo>
                    <a:pt x="194" y="0"/>
                    <a:pt x="0" y="264"/>
                    <a:pt x="0" y="264"/>
                  </a:cubicBezTo>
                  <a:cubicBezTo>
                    <a:pt x="440" y="264"/>
                    <a:pt x="440" y="264"/>
                    <a:pt x="440" y="264"/>
                  </a:cubicBezTo>
                  <a:cubicBezTo>
                    <a:pt x="424" y="219"/>
                    <a:pt x="367" y="134"/>
                    <a:pt x="311" y="85"/>
                  </a:cubicBezTo>
                  <a:close/>
                </a:path>
              </a:pathLst>
            </a:custGeom>
            <a:solidFill>
              <a:srgbClr val="C2C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28600"/>
              <a:endParaRPr lang="en-US" sz="900" dirty="0">
                <a:solidFill>
                  <a:prstClr val="black"/>
                </a:solidFill>
                <a:latin typeface="Calibri" panose="020F0502020204030204"/>
              </a:endParaRPr>
            </a:p>
          </p:txBody>
        </p:sp>
        <p:sp>
          <p:nvSpPr>
            <p:cNvPr id="47" name="TextBox 46"/>
            <p:cNvSpPr txBox="1"/>
            <p:nvPr/>
          </p:nvSpPr>
          <p:spPr>
            <a:xfrm>
              <a:off x="3607217" y="1951471"/>
              <a:ext cx="924695" cy="749933"/>
            </a:xfrm>
            <a:prstGeom prst="rect">
              <a:avLst/>
            </a:prstGeom>
            <a:noFill/>
          </p:spPr>
          <p:txBody>
            <a:bodyPr wrap="square" rtlCol="0">
              <a:spAutoFit/>
            </a:bodyPr>
            <a:lstStyle/>
            <a:p>
              <a:pPr defTabSz="228600"/>
              <a:r>
                <a:rPr lang="en-US" sz="4000" dirty="0">
                  <a:solidFill>
                    <a:prstClr val="white"/>
                  </a:solidFill>
                  <a:latin typeface="Ubuntu bold" panose="020B0804030602030204" pitchFamily="34" charset="0"/>
                </a:rPr>
                <a:t>01</a:t>
              </a:r>
            </a:p>
          </p:txBody>
        </p:sp>
      </p:grpSp>
      <p:grpSp>
        <p:nvGrpSpPr>
          <p:cNvPr id="16" name="Group 15"/>
          <p:cNvGrpSpPr/>
          <p:nvPr/>
        </p:nvGrpSpPr>
        <p:grpSpPr>
          <a:xfrm>
            <a:off x="7527258" y="1173186"/>
            <a:ext cx="2730231" cy="1500152"/>
            <a:chOff x="7439023" y="1380230"/>
            <a:chExt cx="2730231" cy="1500152"/>
          </a:xfrm>
        </p:grpSpPr>
        <p:sp>
          <p:nvSpPr>
            <p:cNvPr id="21" name="Freeform 5"/>
            <p:cNvSpPr>
              <a:spLocks/>
            </p:cNvSpPr>
            <p:nvPr/>
          </p:nvSpPr>
          <p:spPr bwMode="auto">
            <a:xfrm>
              <a:off x="7439023" y="1454438"/>
              <a:ext cx="2462956" cy="1425944"/>
            </a:xfrm>
            <a:custGeom>
              <a:avLst/>
              <a:gdLst>
                <a:gd name="T0" fmla="*/ 1000 w 1292"/>
                <a:gd name="T1" fmla="*/ 14 h 828"/>
                <a:gd name="T2" fmla="*/ 489 w 1292"/>
                <a:gd name="T3" fmla="*/ 18 h 828"/>
                <a:gd name="T4" fmla="*/ 331 w 1292"/>
                <a:gd name="T5" fmla="*/ 126 h 828"/>
                <a:gd name="T6" fmla="*/ 135 w 1292"/>
                <a:gd name="T7" fmla="*/ 322 h 828"/>
                <a:gd name="T8" fmla="*/ 76 w 1292"/>
                <a:gd name="T9" fmla="*/ 264 h 828"/>
                <a:gd name="T10" fmla="*/ 4 w 1292"/>
                <a:gd name="T11" fmla="*/ 308 h 828"/>
                <a:gd name="T12" fmla="*/ 1 w 1292"/>
                <a:gd name="T13" fmla="*/ 748 h 828"/>
                <a:gd name="T14" fmla="*/ 81 w 1292"/>
                <a:gd name="T15" fmla="*/ 828 h 828"/>
                <a:gd name="T16" fmla="*/ 536 w 1292"/>
                <a:gd name="T17" fmla="*/ 821 h 828"/>
                <a:gd name="T18" fmla="*/ 556 w 1292"/>
                <a:gd name="T19" fmla="*/ 750 h 828"/>
                <a:gd name="T20" fmla="*/ 507 w 1292"/>
                <a:gd name="T21" fmla="*/ 700 h 828"/>
                <a:gd name="T22" fmla="*/ 806 w 1292"/>
                <a:gd name="T23" fmla="*/ 400 h 828"/>
                <a:gd name="T24" fmla="*/ 1055 w 1292"/>
                <a:gd name="T25" fmla="*/ 152 h 828"/>
                <a:gd name="T26" fmla="*/ 1292 w 1292"/>
                <a:gd name="T27" fmla="*/ 34 h 828"/>
                <a:gd name="T28" fmla="*/ 1000 w 1292"/>
                <a:gd name="T29" fmla="*/ 14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2" h="828">
                  <a:moveTo>
                    <a:pt x="1000" y="14"/>
                  </a:moveTo>
                  <a:cubicBezTo>
                    <a:pt x="744" y="18"/>
                    <a:pt x="540" y="18"/>
                    <a:pt x="489" y="18"/>
                  </a:cubicBezTo>
                  <a:cubicBezTo>
                    <a:pt x="438" y="18"/>
                    <a:pt x="392" y="65"/>
                    <a:pt x="331" y="126"/>
                  </a:cubicBezTo>
                  <a:cubicBezTo>
                    <a:pt x="269" y="187"/>
                    <a:pt x="135" y="322"/>
                    <a:pt x="135" y="322"/>
                  </a:cubicBezTo>
                  <a:cubicBezTo>
                    <a:pt x="135" y="322"/>
                    <a:pt x="106" y="294"/>
                    <a:pt x="76" y="264"/>
                  </a:cubicBezTo>
                  <a:cubicBezTo>
                    <a:pt x="46" y="234"/>
                    <a:pt x="0" y="244"/>
                    <a:pt x="4" y="308"/>
                  </a:cubicBezTo>
                  <a:cubicBezTo>
                    <a:pt x="8" y="372"/>
                    <a:pt x="1" y="697"/>
                    <a:pt x="1" y="748"/>
                  </a:cubicBezTo>
                  <a:cubicBezTo>
                    <a:pt x="1" y="800"/>
                    <a:pt x="11" y="828"/>
                    <a:pt x="81" y="828"/>
                  </a:cubicBezTo>
                  <a:cubicBezTo>
                    <a:pt x="150" y="828"/>
                    <a:pt x="482" y="821"/>
                    <a:pt x="536" y="821"/>
                  </a:cubicBezTo>
                  <a:cubicBezTo>
                    <a:pt x="590" y="821"/>
                    <a:pt x="580" y="774"/>
                    <a:pt x="556" y="750"/>
                  </a:cubicBezTo>
                  <a:cubicBezTo>
                    <a:pt x="532" y="726"/>
                    <a:pt x="507" y="700"/>
                    <a:pt x="507" y="700"/>
                  </a:cubicBezTo>
                  <a:cubicBezTo>
                    <a:pt x="806" y="400"/>
                    <a:pt x="806" y="400"/>
                    <a:pt x="806" y="400"/>
                  </a:cubicBezTo>
                  <a:cubicBezTo>
                    <a:pt x="806" y="400"/>
                    <a:pt x="994" y="216"/>
                    <a:pt x="1055" y="152"/>
                  </a:cubicBezTo>
                  <a:cubicBezTo>
                    <a:pt x="1132" y="72"/>
                    <a:pt x="1236" y="0"/>
                    <a:pt x="1292" y="34"/>
                  </a:cubicBezTo>
                  <a:cubicBezTo>
                    <a:pt x="1252" y="8"/>
                    <a:pt x="1172" y="11"/>
                    <a:pt x="1000" y="14"/>
                  </a:cubicBezTo>
                  <a:close/>
                </a:path>
              </a:pathLst>
            </a:custGeom>
            <a:solidFill>
              <a:srgbClr val="00A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28600"/>
              <a:endParaRPr lang="en-US" sz="900" dirty="0">
                <a:solidFill>
                  <a:prstClr val="black"/>
                </a:solidFill>
                <a:latin typeface="Calibri" panose="020F0502020204030204"/>
              </a:endParaRPr>
            </a:p>
          </p:txBody>
        </p:sp>
        <p:sp>
          <p:nvSpPr>
            <p:cNvPr id="26" name="Freeform 9"/>
            <p:cNvSpPr>
              <a:spLocks/>
            </p:cNvSpPr>
            <p:nvPr/>
          </p:nvSpPr>
          <p:spPr bwMode="auto">
            <a:xfrm>
              <a:off x="9331849" y="1380230"/>
              <a:ext cx="837405" cy="447593"/>
            </a:xfrm>
            <a:custGeom>
              <a:avLst/>
              <a:gdLst>
                <a:gd name="T0" fmla="*/ 311 w 440"/>
                <a:gd name="T1" fmla="*/ 85 h 264"/>
                <a:gd name="T2" fmla="*/ 0 w 440"/>
                <a:gd name="T3" fmla="*/ 264 h 264"/>
                <a:gd name="T4" fmla="*/ 440 w 440"/>
                <a:gd name="T5" fmla="*/ 264 h 264"/>
                <a:gd name="T6" fmla="*/ 311 w 440"/>
                <a:gd name="T7" fmla="*/ 85 h 264"/>
              </a:gdLst>
              <a:ahLst/>
              <a:cxnLst>
                <a:cxn ang="0">
                  <a:pos x="T0" y="T1"/>
                </a:cxn>
                <a:cxn ang="0">
                  <a:pos x="T2" y="T3"/>
                </a:cxn>
                <a:cxn ang="0">
                  <a:pos x="T4" y="T5"/>
                </a:cxn>
                <a:cxn ang="0">
                  <a:pos x="T6" y="T7"/>
                </a:cxn>
              </a:cxnLst>
              <a:rect l="0" t="0" r="r" b="b"/>
              <a:pathLst>
                <a:path w="440" h="264">
                  <a:moveTo>
                    <a:pt x="311" y="85"/>
                  </a:moveTo>
                  <a:cubicBezTo>
                    <a:pt x="194" y="0"/>
                    <a:pt x="0" y="264"/>
                    <a:pt x="0" y="264"/>
                  </a:cubicBezTo>
                  <a:cubicBezTo>
                    <a:pt x="440" y="264"/>
                    <a:pt x="440" y="264"/>
                    <a:pt x="440" y="264"/>
                  </a:cubicBezTo>
                  <a:cubicBezTo>
                    <a:pt x="424" y="219"/>
                    <a:pt x="367" y="134"/>
                    <a:pt x="311" y="85"/>
                  </a:cubicBezTo>
                  <a:close/>
                </a:path>
              </a:pathLst>
            </a:custGeom>
            <a:solidFill>
              <a:srgbClr val="C2C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28600"/>
              <a:endParaRPr lang="en-US" sz="900" dirty="0">
                <a:solidFill>
                  <a:prstClr val="black"/>
                </a:solidFill>
                <a:latin typeface="Calibri" panose="020F0502020204030204"/>
              </a:endParaRPr>
            </a:p>
          </p:txBody>
        </p:sp>
        <p:sp>
          <p:nvSpPr>
            <p:cNvPr id="48" name="TextBox 47"/>
            <p:cNvSpPr txBox="1"/>
            <p:nvPr/>
          </p:nvSpPr>
          <p:spPr>
            <a:xfrm>
              <a:off x="7693681" y="1938960"/>
              <a:ext cx="924695" cy="749933"/>
            </a:xfrm>
            <a:prstGeom prst="rect">
              <a:avLst/>
            </a:prstGeom>
            <a:noFill/>
          </p:spPr>
          <p:txBody>
            <a:bodyPr wrap="square" rtlCol="0">
              <a:spAutoFit/>
            </a:bodyPr>
            <a:lstStyle/>
            <a:p>
              <a:pPr defTabSz="228600"/>
              <a:r>
                <a:rPr lang="en-US" sz="4000" dirty="0">
                  <a:solidFill>
                    <a:prstClr val="white"/>
                  </a:solidFill>
                  <a:latin typeface="Ubuntu bold" panose="020B0804030602030204" pitchFamily="34" charset="0"/>
                </a:rPr>
                <a:t>02</a:t>
              </a:r>
            </a:p>
          </p:txBody>
        </p:sp>
      </p:grpSp>
      <p:grpSp>
        <p:nvGrpSpPr>
          <p:cNvPr id="4" name="Group 3"/>
          <p:cNvGrpSpPr/>
          <p:nvPr/>
        </p:nvGrpSpPr>
        <p:grpSpPr>
          <a:xfrm>
            <a:off x="1877958" y="5015653"/>
            <a:ext cx="2726432" cy="1499220"/>
            <a:chOff x="1920310" y="4669285"/>
            <a:chExt cx="2726432" cy="1499220"/>
          </a:xfrm>
        </p:grpSpPr>
        <p:sp>
          <p:nvSpPr>
            <p:cNvPr id="38" name="Freeform 17"/>
            <p:cNvSpPr>
              <a:spLocks/>
            </p:cNvSpPr>
            <p:nvPr/>
          </p:nvSpPr>
          <p:spPr bwMode="auto">
            <a:xfrm>
              <a:off x="2183785" y="4669285"/>
              <a:ext cx="2462956" cy="1425944"/>
            </a:xfrm>
            <a:custGeom>
              <a:avLst/>
              <a:gdLst>
                <a:gd name="T0" fmla="*/ 1291 w 1292"/>
                <a:gd name="T1" fmla="*/ 80 h 828"/>
                <a:gd name="T2" fmla="*/ 1211 w 1292"/>
                <a:gd name="T3" fmla="*/ 0 h 828"/>
                <a:gd name="T4" fmla="*/ 756 w 1292"/>
                <a:gd name="T5" fmla="*/ 7 h 828"/>
                <a:gd name="T6" fmla="*/ 736 w 1292"/>
                <a:gd name="T7" fmla="*/ 78 h 828"/>
                <a:gd name="T8" fmla="*/ 785 w 1292"/>
                <a:gd name="T9" fmla="*/ 128 h 828"/>
                <a:gd name="T10" fmla="*/ 486 w 1292"/>
                <a:gd name="T11" fmla="*/ 428 h 828"/>
                <a:gd name="T12" fmla="*/ 237 w 1292"/>
                <a:gd name="T13" fmla="*/ 676 h 828"/>
                <a:gd name="T14" fmla="*/ 0 w 1292"/>
                <a:gd name="T15" fmla="*/ 794 h 828"/>
                <a:gd name="T16" fmla="*/ 292 w 1292"/>
                <a:gd name="T17" fmla="*/ 814 h 828"/>
                <a:gd name="T18" fmla="*/ 803 w 1292"/>
                <a:gd name="T19" fmla="*/ 810 h 828"/>
                <a:gd name="T20" fmla="*/ 961 w 1292"/>
                <a:gd name="T21" fmla="*/ 702 h 828"/>
                <a:gd name="T22" fmla="*/ 1157 w 1292"/>
                <a:gd name="T23" fmla="*/ 506 h 828"/>
                <a:gd name="T24" fmla="*/ 1216 w 1292"/>
                <a:gd name="T25" fmla="*/ 564 h 828"/>
                <a:gd name="T26" fmla="*/ 1288 w 1292"/>
                <a:gd name="T27" fmla="*/ 520 h 828"/>
                <a:gd name="T28" fmla="*/ 1291 w 1292"/>
                <a:gd name="T29" fmla="*/ 8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2" h="828">
                  <a:moveTo>
                    <a:pt x="1291" y="80"/>
                  </a:moveTo>
                  <a:cubicBezTo>
                    <a:pt x="1291" y="28"/>
                    <a:pt x="1281" y="0"/>
                    <a:pt x="1211" y="0"/>
                  </a:cubicBezTo>
                  <a:cubicBezTo>
                    <a:pt x="1142" y="0"/>
                    <a:pt x="810" y="7"/>
                    <a:pt x="756" y="7"/>
                  </a:cubicBezTo>
                  <a:cubicBezTo>
                    <a:pt x="702" y="7"/>
                    <a:pt x="712" y="54"/>
                    <a:pt x="736" y="78"/>
                  </a:cubicBezTo>
                  <a:cubicBezTo>
                    <a:pt x="760" y="102"/>
                    <a:pt x="785" y="128"/>
                    <a:pt x="785" y="128"/>
                  </a:cubicBezTo>
                  <a:cubicBezTo>
                    <a:pt x="486" y="428"/>
                    <a:pt x="486" y="428"/>
                    <a:pt x="486" y="428"/>
                  </a:cubicBezTo>
                  <a:cubicBezTo>
                    <a:pt x="486" y="428"/>
                    <a:pt x="298" y="612"/>
                    <a:pt x="237" y="676"/>
                  </a:cubicBezTo>
                  <a:cubicBezTo>
                    <a:pt x="160" y="756"/>
                    <a:pt x="56" y="828"/>
                    <a:pt x="0" y="794"/>
                  </a:cubicBezTo>
                  <a:cubicBezTo>
                    <a:pt x="40" y="820"/>
                    <a:pt x="120" y="817"/>
                    <a:pt x="292" y="814"/>
                  </a:cubicBezTo>
                  <a:cubicBezTo>
                    <a:pt x="548" y="810"/>
                    <a:pt x="752" y="810"/>
                    <a:pt x="803" y="810"/>
                  </a:cubicBezTo>
                  <a:cubicBezTo>
                    <a:pt x="854" y="810"/>
                    <a:pt x="900" y="763"/>
                    <a:pt x="961" y="702"/>
                  </a:cubicBezTo>
                  <a:cubicBezTo>
                    <a:pt x="1023" y="641"/>
                    <a:pt x="1157" y="506"/>
                    <a:pt x="1157" y="506"/>
                  </a:cubicBezTo>
                  <a:cubicBezTo>
                    <a:pt x="1157" y="506"/>
                    <a:pt x="1186" y="534"/>
                    <a:pt x="1216" y="564"/>
                  </a:cubicBezTo>
                  <a:cubicBezTo>
                    <a:pt x="1246" y="594"/>
                    <a:pt x="1292" y="584"/>
                    <a:pt x="1288" y="520"/>
                  </a:cubicBezTo>
                  <a:cubicBezTo>
                    <a:pt x="1284" y="456"/>
                    <a:pt x="1291" y="131"/>
                    <a:pt x="1291" y="80"/>
                  </a:cubicBezTo>
                  <a:close/>
                </a:path>
              </a:pathLst>
            </a:custGeom>
            <a:solidFill>
              <a:srgbClr val="FF9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28600"/>
              <a:endParaRPr lang="en-US" sz="900" dirty="0">
                <a:solidFill>
                  <a:prstClr val="black"/>
                </a:solidFill>
                <a:latin typeface="Calibri" panose="020F0502020204030204"/>
              </a:endParaRPr>
            </a:p>
          </p:txBody>
        </p:sp>
        <p:sp>
          <p:nvSpPr>
            <p:cNvPr id="45" name="Freeform 9"/>
            <p:cNvSpPr>
              <a:spLocks/>
            </p:cNvSpPr>
            <p:nvPr/>
          </p:nvSpPr>
          <p:spPr bwMode="auto">
            <a:xfrm flipH="1" flipV="1">
              <a:off x="1920310" y="5720912"/>
              <a:ext cx="837405" cy="447593"/>
            </a:xfrm>
            <a:custGeom>
              <a:avLst/>
              <a:gdLst>
                <a:gd name="T0" fmla="*/ 311 w 440"/>
                <a:gd name="T1" fmla="*/ 85 h 264"/>
                <a:gd name="T2" fmla="*/ 0 w 440"/>
                <a:gd name="T3" fmla="*/ 264 h 264"/>
                <a:gd name="T4" fmla="*/ 440 w 440"/>
                <a:gd name="T5" fmla="*/ 264 h 264"/>
                <a:gd name="T6" fmla="*/ 311 w 440"/>
                <a:gd name="T7" fmla="*/ 85 h 264"/>
              </a:gdLst>
              <a:ahLst/>
              <a:cxnLst>
                <a:cxn ang="0">
                  <a:pos x="T0" y="T1"/>
                </a:cxn>
                <a:cxn ang="0">
                  <a:pos x="T2" y="T3"/>
                </a:cxn>
                <a:cxn ang="0">
                  <a:pos x="T4" y="T5"/>
                </a:cxn>
                <a:cxn ang="0">
                  <a:pos x="T6" y="T7"/>
                </a:cxn>
              </a:cxnLst>
              <a:rect l="0" t="0" r="r" b="b"/>
              <a:pathLst>
                <a:path w="440" h="264">
                  <a:moveTo>
                    <a:pt x="311" y="85"/>
                  </a:moveTo>
                  <a:cubicBezTo>
                    <a:pt x="194" y="0"/>
                    <a:pt x="0" y="264"/>
                    <a:pt x="0" y="264"/>
                  </a:cubicBezTo>
                  <a:cubicBezTo>
                    <a:pt x="440" y="264"/>
                    <a:pt x="440" y="264"/>
                    <a:pt x="440" y="264"/>
                  </a:cubicBezTo>
                  <a:cubicBezTo>
                    <a:pt x="424" y="219"/>
                    <a:pt x="367" y="134"/>
                    <a:pt x="311" y="85"/>
                  </a:cubicBezTo>
                  <a:close/>
                </a:path>
              </a:pathLst>
            </a:custGeom>
            <a:solidFill>
              <a:srgbClr val="C2C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28600"/>
              <a:endParaRPr lang="en-US" sz="900" dirty="0">
                <a:solidFill>
                  <a:prstClr val="black"/>
                </a:solidFill>
                <a:latin typeface="Calibri" panose="020F0502020204030204"/>
              </a:endParaRPr>
            </a:p>
          </p:txBody>
        </p:sp>
        <p:sp>
          <p:nvSpPr>
            <p:cNvPr id="49" name="TextBox 48"/>
            <p:cNvSpPr txBox="1"/>
            <p:nvPr/>
          </p:nvSpPr>
          <p:spPr>
            <a:xfrm>
              <a:off x="3722047" y="4707712"/>
              <a:ext cx="924695" cy="749933"/>
            </a:xfrm>
            <a:prstGeom prst="rect">
              <a:avLst/>
            </a:prstGeom>
            <a:noFill/>
          </p:spPr>
          <p:txBody>
            <a:bodyPr wrap="square" rtlCol="0">
              <a:spAutoFit/>
            </a:bodyPr>
            <a:lstStyle/>
            <a:p>
              <a:pPr defTabSz="228600"/>
              <a:r>
                <a:rPr lang="en-US" sz="4000" dirty="0">
                  <a:solidFill>
                    <a:prstClr val="white"/>
                  </a:solidFill>
                  <a:latin typeface="Ubuntu bold" panose="020B0804030602030204" pitchFamily="34" charset="0"/>
                </a:rPr>
                <a:t>03</a:t>
              </a:r>
            </a:p>
          </p:txBody>
        </p:sp>
      </p:grpSp>
      <p:grpSp>
        <p:nvGrpSpPr>
          <p:cNvPr id="3" name="Group 2"/>
          <p:cNvGrpSpPr/>
          <p:nvPr/>
        </p:nvGrpSpPr>
        <p:grpSpPr>
          <a:xfrm>
            <a:off x="7781916" y="5205801"/>
            <a:ext cx="2728931" cy="1499348"/>
            <a:chOff x="7479973" y="4783227"/>
            <a:chExt cx="2728931" cy="1499348"/>
          </a:xfrm>
        </p:grpSpPr>
        <p:sp>
          <p:nvSpPr>
            <p:cNvPr id="43" name="Freeform 21"/>
            <p:cNvSpPr>
              <a:spLocks/>
            </p:cNvSpPr>
            <p:nvPr/>
          </p:nvSpPr>
          <p:spPr bwMode="auto">
            <a:xfrm>
              <a:off x="7479973" y="4783227"/>
              <a:ext cx="2462956" cy="1425944"/>
            </a:xfrm>
            <a:custGeom>
              <a:avLst/>
              <a:gdLst>
                <a:gd name="T0" fmla="*/ 1055 w 1292"/>
                <a:gd name="T1" fmla="*/ 676 h 828"/>
                <a:gd name="T2" fmla="*/ 806 w 1292"/>
                <a:gd name="T3" fmla="*/ 428 h 828"/>
                <a:gd name="T4" fmla="*/ 507 w 1292"/>
                <a:gd name="T5" fmla="*/ 128 h 828"/>
                <a:gd name="T6" fmla="*/ 556 w 1292"/>
                <a:gd name="T7" fmla="*/ 78 h 828"/>
                <a:gd name="T8" fmla="*/ 536 w 1292"/>
                <a:gd name="T9" fmla="*/ 7 h 828"/>
                <a:gd name="T10" fmla="*/ 81 w 1292"/>
                <a:gd name="T11" fmla="*/ 0 h 828"/>
                <a:gd name="T12" fmla="*/ 1 w 1292"/>
                <a:gd name="T13" fmla="*/ 80 h 828"/>
                <a:gd name="T14" fmla="*/ 4 w 1292"/>
                <a:gd name="T15" fmla="*/ 520 h 828"/>
                <a:gd name="T16" fmla="*/ 76 w 1292"/>
                <a:gd name="T17" fmla="*/ 564 h 828"/>
                <a:gd name="T18" fmla="*/ 135 w 1292"/>
                <a:gd name="T19" fmla="*/ 506 h 828"/>
                <a:gd name="T20" fmla="*/ 331 w 1292"/>
                <a:gd name="T21" fmla="*/ 702 h 828"/>
                <a:gd name="T22" fmla="*/ 489 w 1292"/>
                <a:gd name="T23" fmla="*/ 810 h 828"/>
                <a:gd name="T24" fmla="*/ 1000 w 1292"/>
                <a:gd name="T25" fmla="*/ 814 h 828"/>
                <a:gd name="T26" fmla="*/ 1292 w 1292"/>
                <a:gd name="T27" fmla="*/ 794 h 828"/>
                <a:gd name="T28" fmla="*/ 1055 w 1292"/>
                <a:gd name="T29" fmla="*/ 676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2" h="828">
                  <a:moveTo>
                    <a:pt x="1055" y="676"/>
                  </a:moveTo>
                  <a:cubicBezTo>
                    <a:pt x="994" y="612"/>
                    <a:pt x="806" y="428"/>
                    <a:pt x="806" y="428"/>
                  </a:cubicBezTo>
                  <a:cubicBezTo>
                    <a:pt x="507" y="128"/>
                    <a:pt x="507" y="128"/>
                    <a:pt x="507" y="128"/>
                  </a:cubicBezTo>
                  <a:cubicBezTo>
                    <a:pt x="507" y="128"/>
                    <a:pt x="532" y="102"/>
                    <a:pt x="556" y="78"/>
                  </a:cubicBezTo>
                  <a:cubicBezTo>
                    <a:pt x="580" y="54"/>
                    <a:pt x="590" y="7"/>
                    <a:pt x="536" y="7"/>
                  </a:cubicBezTo>
                  <a:cubicBezTo>
                    <a:pt x="482" y="7"/>
                    <a:pt x="150" y="0"/>
                    <a:pt x="81" y="0"/>
                  </a:cubicBezTo>
                  <a:cubicBezTo>
                    <a:pt x="11" y="0"/>
                    <a:pt x="1" y="28"/>
                    <a:pt x="1" y="80"/>
                  </a:cubicBezTo>
                  <a:cubicBezTo>
                    <a:pt x="1" y="131"/>
                    <a:pt x="8" y="456"/>
                    <a:pt x="4" y="520"/>
                  </a:cubicBezTo>
                  <a:cubicBezTo>
                    <a:pt x="0" y="584"/>
                    <a:pt x="46" y="594"/>
                    <a:pt x="76" y="564"/>
                  </a:cubicBezTo>
                  <a:cubicBezTo>
                    <a:pt x="106" y="534"/>
                    <a:pt x="135" y="506"/>
                    <a:pt x="135" y="506"/>
                  </a:cubicBezTo>
                  <a:cubicBezTo>
                    <a:pt x="135" y="506"/>
                    <a:pt x="269" y="641"/>
                    <a:pt x="331" y="702"/>
                  </a:cubicBezTo>
                  <a:cubicBezTo>
                    <a:pt x="392" y="763"/>
                    <a:pt x="438" y="810"/>
                    <a:pt x="489" y="810"/>
                  </a:cubicBezTo>
                  <a:cubicBezTo>
                    <a:pt x="540" y="810"/>
                    <a:pt x="744" y="810"/>
                    <a:pt x="1000" y="814"/>
                  </a:cubicBezTo>
                  <a:cubicBezTo>
                    <a:pt x="1172" y="817"/>
                    <a:pt x="1252" y="820"/>
                    <a:pt x="1292" y="794"/>
                  </a:cubicBezTo>
                  <a:cubicBezTo>
                    <a:pt x="1236" y="828"/>
                    <a:pt x="1132" y="756"/>
                    <a:pt x="1055" y="676"/>
                  </a:cubicBezTo>
                  <a:close/>
                </a:path>
              </a:pathLst>
            </a:custGeom>
            <a:solidFill>
              <a:srgbClr val="EE22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28600"/>
              <a:endParaRPr lang="en-US" sz="900" dirty="0">
                <a:solidFill>
                  <a:prstClr val="black"/>
                </a:solidFill>
                <a:latin typeface="Calibri" panose="020F0502020204030204"/>
              </a:endParaRPr>
            </a:p>
          </p:txBody>
        </p:sp>
        <p:sp>
          <p:nvSpPr>
            <p:cNvPr id="46" name="Freeform 9"/>
            <p:cNvSpPr>
              <a:spLocks/>
            </p:cNvSpPr>
            <p:nvPr/>
          </p:nvSpPr>
          <p:spPr bwMode="auto">
            <a:xfrm flipV="1">
              <a:off x="9371499" y="5834982"/>
              <a:ext cx="837405" cy="447593"/>
            </a:xfrm>
            <a:custGeom>
              <a:avLst/>
              <a:gdLst>
                <a:gd name="T0" fmla="*/ 311 w 440"/>
                <a:gd name="T1" fmla="*/ 85 h 264"/>
                <a:gd name="T2" fmla="*/ 0 w 440"/>
                <a:gd name="T3" fmla="*/ 264 h 264"/>
                <a:gd name="T4" fmla="*/ 440 w 440"/>
                <a:gd name="T5" fmla="*/ 264 h 264"/>
                <a:gd name="T6" fmla="*/ 311 w 440"/>
                <a:gd name="T7" fmla="*/ 85 h 264"/>
              </a:gdLst>
              <a:ahLst/>
              <a:cxnLst>
                <a:cxn ang="0">
                  <a:pos x="T0" y="T1"/>
                </a:cxn>
                <a:cxn ang="0">
                  <a:pos x="T2" y="T3"/>
                </a:cxn>
                <a:cxn ang="0">
                  <a:pos x="T4" y="T5"/>
                </a:cxn>
                <a:cxn ang="0">
                  <a:pos x="T6" y="T7"/>
                </a:cxn>
              </a:cxnLst>
              <a:rect l="0" t="0" r="r" b="b"/>
              <a:pathLst>
                <a:path w="440" h="264">
                  <a:moveTo>
                    <a:pt x="311" y="85"/>
                  </a:moveTo>
                  <a:cubicBezTo>
                    <a:pt x="194" y="0"/>
                    <a:pt x="0" y="264"/>
                    <a:pt x="0" y="264"/>
                  </a:cubicBezTo>
                  <a:cubicBezTo>
                    <a:pt x="440" y="264"/>
                    <a:pt x="440" y="264"/>
                    <a:pt x="440" y="264"/>
                  </a:cubicBezTo>
                  <a:cubicBezTo>
                    <a:pt x="424" y="219"/>
                    <a:pt x="367" y="134"/>
                    <a:pt x="311" y="85"/>
                  </a:cubicBezTo>
                  <a:close/>
                </a:path>
              </a:pathLst>
            </a:custGeom>
            <a:solidFill>
              <a:srgbClr val="C2C5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pPr defTabSz="228600"/>
              <a:endParaRPr lang="en-US" sz="900" dirty="0">
                <a:solidFill>
                  <a:prstClr val="black"/>
                </a:solidFill>
                <a:latin typeface="Calibri" panose="020F0502020204030204"/>
              </a:endParaRPr>
            </a:p>
          </p:txBody>
        </p:sp>
        <p:sp>
          <p:nvSpPr>
            <p:cNvPr id="50" name="TextBox 49"/>
            <p:cNvSpPr txBox="1"/>
            <p:nvPr/>
          </p:nvSpPr>
          <p:spPr>
            <a:xfrm>
              <a:off x="7571468" y="4826441"/>
              <a:ext cx="924695" cy="749933"/>
            </a:xfrm>
            <a:prstGeom prst="rect">
              <a:avLst/>
            </a:prstGeom>
            <a:noFill/>
          </p:spPr>
          <p:txBody>
            <a:bodyPr wrap="square" rtlCol="0">
              <a:spAutoFit/>
            </a:bodyPr>
            <a:lstStyle/>
            <a:p>
              <a:pPr defTabSz="228600"/>
              <a:r>
                <a:rPr lang="en-US" sz="4000" dirty="0">
                  <a:solidFill>
                    <a:prstClr val="white"/>
                  </a:solidFill>
                  <a:latin typeface="Ubuntu bold" panose="020B0804030602030204" pitchFamily="34" charset="0"/>
                </a:rPr>
                <a:t>04</a:t>
              </a:r>
            </a:p>
          </p:txBody>
        </p:sp>
      </p:grpSp>
      <p:grpSp>
        <p:nvGrpSpPr>
          <p:cNvPr id="40" name="Group 39"/>
          <p:cNvGrpSpPr/>
          <p:nvPr/>
        </p:nvGrpSpPr>
        <p:grpSpPr>
          <a:xfrm>
            <a:off x="55416" y="6725321"/>
            <a:ext cx="895141" cy="95735"/>
            <a:chOff x="3190056" y="12630456"/>
            <a:chExt cx="1495489" cy="173736"/>
          </a:xfrm>
        </p:grpSpPr>
        <p:sp>
          <p:nvSpPr>
            <p:cNvPr id="42" name="Rectangle 41"/>
            <p:cNvSpPr/>
            <p:nvPr/>
          </p:nvSpPr>
          <p:spPr>
            <a:xfrm>
              <a:off x="3190056" y="12630456"/>
              <a:ext cx="173736" cy="173736"/>
            </a:xfrm>
            <a:prstGeom prst="rect">
              <a:avLst/>
            </a:prstGeom>
            <a:solidFill>
              <a:srgbClr val="01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dirty="0">
                <a:solidFill>
                  <a:prstClr val="white"/>
                </a:solidFill>
                <a:latin typeface="Calibri" panose="020F0502020204030204"/>
              </a:endParaRPr>
            </a:p>
          </p:txBody>
        </p:sp>
        <p:sp>
          <p:nvSpPr>
            <p:cNvPr id="59" name="Rectangle 58"/>
            <p:cNvSpPr/>
            <p:nvPr/>
          </p:nvSpPr>
          <p:spPr>
            <a:xfrm>
              <a:off x="3512064" y="12630456"/>
              <a:ext cx="173736" cy="173736"/>
            </a:xfrm>
            <a:prstGeom prst="rect">
              <a:avLst/>
            </a:prstGeom>
            <a:solidFill>
              <a:srgbClr val="00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dirty="0">
                <a:solidFill>
                  <a:prstClr val="white"/>
                </a:solidFill>
                <a:latin typeface="Calibri" panose="020F0502020204030204"/>
              </a:endParaRPr>
            </a:p>
          </p:txBody>
        </p:sp>
        <p:sp>
          <p:nvSpPr>
            <p:cNvPr id="60" name="Rectangle 59"/>
            <p:cNvSpPr/>
            <p:nvPr/>
          </p:nvSpPr>
          <p:spPr>
            <a:xfrm>
              <a:off x="3850011" y="12630456"/>
              <a:ext cx="173736" cy="173736"/>
            </a:xfrm>
            <a:prstGeom prst="rect">
              <a:avLst/>
            </a:prstGeom>
            <a:solidFill>
              <a:srgbClr val="8FC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dirty="0">
                <a:solidFill>
                  <a:prstClr val="white"/>
                </a:solidFill>
                <a:latin typeface="Calibri" panose="020F0502020204030204"/>
              </a:endParaRPr>
            </a:p>
          </p:txBody>
        </p:sp>
        <p:sp>
          <p:nvSpPr>
            <p:cNvPr id="61" name="Rectangle 60"/>
            <p:cNvSpPr/>
            <p:nvPr/>
          </p:nvSpPr>
          <p:spPr>
            <a:xfrm>
              <a:off x="4199262" y="12630456"/>
              <a:ext cx="173736" cy="173736"/>
            </a:xfrm>
            <a:prstGeom prst="rect">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dirty="0">
                <a:solidFill>
                  <a:prstClr val="white"/>
                </a:solidFill>
                <a:latin typeface="Calibri" panose="020F0502020204030204"/>
              </a:endParaRPr>
            </a:p>
          </p:txBody>
        </p:sp>
        <p:sp>
          <p:nvSpPr>
            <p:cNvPr id="63" name="Rectangle 62"/>
            <p:cNvSpPr/>
            <p:nvPr/>
          </p:nvSpPr>
          <p:spPr>
            <a:xfrm>
              <a:off x="4511809" y="12630456"/>
              <a:ext cx="173736" cy="173736"/>
            </a:xfrm>
            <a:prstGeom prst="rect">
              <a:avLst/>
            </a:prstGeom>
            <a:solidFill>
              <a:srgbClr val="EE2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dirty="0">
                <a:solidFill>
                  <a:prstClr val="white"/>
                </a:solidFill>
                <a:latin typeface="Calibri" panose="020F0502020204030204"/>
              </a:endParaRPr>
            </a:p>
          </p:txBody>
        </p:sp>
      </p:grpSp>
      <p:pic>
        <p:nvPicPr>
          <p:cNvPr id="36" name="Picture 35" descr="H:\NSI_Logo_English.png">
            <a:extLst>
              <a:ext uri="{FF2B5EF4-FFF2-40B4-BE49-F238E27FC236}">
                <a16:creationId xmlns:a16="http://schemas.microsoft.com/office/drawing/2014/main" id="{10B77E5C-B3EF-4160-AC41-CB753D57C5CA}"/>
              </a:ext>
            </a:extLst>
          </p:cNvPr>
          <p:cNvPicPr/>
          <p:nvPr/>
        </p:nvPicPr>
        <p:blipFill>
          <a:blip r:embed="rId3" cstate="print"/>
          <a:srcRect/>
          <a:stretch>
            <a:fillRect/>
          </a:stretch>
        </p:blipFill>
        <p:spPr bwMode="auto">
          <a:xfrm>
            <a:off x="10972800" y="6240"/>
            <a:ext cx="1194572" cy="1185249"/>
          </a:xfrm>
          <a:prstGeom prst="ellipse">
            <a:avLst/>
          </a:prstGeom>
          <a:noFill/>
          <a:ln w="9525">
            <a:noFill/>
            <a:miter lim="800000"/>
            <a:headEnd/>
            <a:tailEnd/>
          </a:ln>
        </p:spPr>
      </p:pic>
      <p:pic>
        <p:nvPicPr>
          <p:cNvPr id="35" name="Picture 34">
            <a:extLst>
              <a:ext uri="{FF2B5EF4-FFF2-40B4-BE49-F238E27FC236}">
                <a16:creationId xmlns:a16="http://schemas.microsoft.com/office/drawing/2014/main" id="{16E40BCA-3829-405A-A103-466F33FAF4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sp>
        <p:nvSpPr>
          <p:cNvPr id="2" name="Slide Number Placeholder 1"/>
          <p:cNvSpPr>
            <a:spLocks noGrp="1"/>
          </p:cNvSpPr>
          <p:nvPr>
            <p:ph type="sldNum" sz="quarter" idx="12"/>
          </p:nvPr>
        </p:nvSpPr>
        <p:spPr/>
        <p:txBody>
          <a:bodyPr/>
          <a:lstStyle/>
          <a:p>
            <a:fld id="{DC54E49F-8710-4CF6-89D7-00CBD794692F}" type="slidenum">
              <a:rPr lang="en-IN" smtClean="0"/>
              <a:t>10</a:t>
            </a:fld>
            <a:endParaRPr lang="en-IN" dirty="0"/>
          </a:p>
        </p:txBody>
      </p:sp>
    </p:spTree>
    <p:extLst>
      <p:ext uri="{BB962C8B-B14F-4D97-AF65-F5344CB8AC3E}">
        <p14:creationId xmlns:p14="http://schemas.microsoft.com/office/powerpoint/2010/main" val="995381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CSR LoGiCaneâ¢ Low GI Sugar">
            <a:extLst>
              <a:ext uri="{FF2B5EF4-FFF2-40B4-BE49-F238E27FC236}">
                <a16:creationId xmlns:a16="http://schemas.microsoft.com/office/drawing/2014/main" id="{8ABB66E1-D4AD-4AE3-B7F5-89CE2467157B}"/>
              </a:ext>
            </a:extLst>
          </p:cNvPr>
          <p:cNvPicPr/>
          <p:nvPr/>
        </p:nvPicPr>
        <p:blipFill>
          <a:blip r:embed="rId3"/>
          <a:srcRect/>
          <a:stretch>
            <a:fillRect/>
          </a:stretch>
        </p:blipFill>
        <p:spPr bwMode="auto">
          <a:xfrm>
            <a:off x="10553222" y="3757985"/>
            <a:ext cx="1198880" cy="2637794"/>
          </a:xfrm>
          <a:prstGeom prst="rect">
            <a:avLst/>
          </a:prstGeom>
          <a:noFill/>
          <a:ln w="9525">
            <a:noFill/>
            <a:miter lim="800000"/>
            <a:headEnd/>
            <a:tailEnd/>
          </a:ln>
          <a:effectLst>
            <a:softEdge rad="127000"/>
          </a:effectLst>
        </p:spPr>
      </p:pic>
      <p:sp>
        <p:nvSpPr>
          <p:cNvPr id="40" name="Rectangle 13" descr="Fortified sugar Mumia">
            <a:extLst>
              <a:ext uri="{FF2B5EF4-FFF2-40B4-BE49-F238E27FC236}">
                <a16:creationId xmlns:a16="http://schemas.microsoft.com/office/drawing/2014/main" id="{74A3EF17-6D68-4D20-BD5B-23E5459DA4BD}"/>
              </a:ext>
            </a:extLst>
          </p:cNvPr>
          <p:cNvSpPr>
            <a:spLocks noChangeArrowheads="1"/>
          </p:cNvSpPr>
          <p:nvPr/>
        </p:nvSpPr>
        <p:spPr bwMode="auto">
          <a:xfrm>
            <a:off x="9070770" y="4693609"/>
            <a:ext cx="1542549" cy="2180548"/>
          </a:xfrm>
          <a:prstGeom prst="rect">
            <a:avLst/>
          </a:prstGeom>
          <a:blipFill dpi="0" rotWithShape="1">
            <a:blip r:embed="rId4"/>
            <a:srcRect/>
            <a:stretch>
              <a:fillRect/>
            </a:stretch>
          </a:blipFill>
          <a:ln w="9525">
            <a:solidFill>
              <a:srgbClr val="000000"/>
            </a:solidFill>
            <a:miter lim="800000"/>
            <a:headEnd/>
            <a:tailEnd/>
          </a:ln>
          <a:effectLst>
            <a:softEdge rad="635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8F8347AF-A0AC-47D9-A027-1632182E38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3352" y="5337468"/>
            <a:ext cx="1482434" cy="1037380"/>
          </a:xfrm>
          <a:prstGeom prst="rect">
            <a:avLst/>
          </a:prstGeom>
          <a:effectLst>
            <a:softEdge rad="31750"/>
          </a:effectLst>
        </p:spPr>
      </p:pic>
      <p:grpSp>
        <p:nvGrpSpPr>
          <p:cNvPr id="3" name="Group 2">
            <a:extLst>
              <a:ext uri="{FF2B5EF4-FFF2-40B4-BE49-F238E27FC236}">
                <a16:creationId xmlns:a16="http://schemas.microsoft.com/office/drawing/2014/main" id="{F3D19344-E707-42AC-9614-3A58E1B5A870}"/>
              </a:ext>
            </a:extLst>
          </p:cNvPr>
          <p:cNvGrpSpPr/>
          <p:nvPr/>
        </p:nvGrpSpPr>
        <p:grpSpPr>
          <a:xfrm>
            <a:off x="454106" y="1552932"/>
            <a:ext cx="10361647" cy="4152161"/>
            <a:chOff x="467544" y="1347614"/>
            <a:chExt cx="8208912" cy="3289508"/>
          </a:xfrm>
        </p:grpSpPr>
        <p:sp>
          <p:nvSpPr>
            <p:cNvPr id="4" name="Rectangle 3">
              <a:extLst>
                <a:ext uri="{FF2B5EF4-FFF2-40B4-BE49-F238E27FC236}">
                  <a16:creationId xmlns:a16="http://schemas.microsoft.com/office/drawing/2014/main" id="{B79A3855-E69D-47E2-8DB8-BDBD7A73107F}"/>
                </a:ext>
              </a:extLst>
            </p:cNvPr>
            <p:cNvSpPr/>
            <p:nvPr/>
          </p:nvSpPr>
          <p:spPr>
            <a:xfrm>
              <a:off x="467544" y="1347614"/>
              <a:ext cx="4032448" cy="1584176"/>
            </a:xfrm>
            <a:custGeom>
              <a:avLst/>
              <a:gdLst/>
              <a:ahLst/>
              <a:cxnLst/>
              <a:rect l="l" t="t" r="r" b="b"/>
              <a:pathLst>
                <a:path w="4032448" h="1584176">
                  <a:moveTo>
                    <a:pt x="0" y="0"/>
                  </a:moveTo>
                  <a:lnTo>
                    <a:pt x="4032448" y="0"/>
                  </a:lnTo>
                  <a:lnTo>
                    <a:pt x="4032448" y="719832"/>
                  </a:lnTo>
                  <a:lnTo>
                    <a:pt x="3168104" y="1584176"/>
                  </a:lnTo>
                  <a:lnTo>
                    <a:pt x="0" y="1584176"/>
                  </a:lnTo>
                  <a:close/>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5" name="Rectangle 3">
              <a:extLst>
                <a:ext uri="{FF2B5EF4-FFF2-40B4-BE49-F238E27FC236}">
                  <a16:creationId xmlns:a16="http://schemas.microsoft.com/office/drawing/2014/main" id="{F6E84038-9087-4873-88CD-22B1598E99CB}"/>
                </a:ext>
              </a:extLst>
            </p:cNvPr>
            <p:cNvSpPr/>
            <p:nvPr/>
          </p:nvSpPr>
          <p:spPr>
            <a:xfrm flipH="1">
              <a:off x="4644008" y="1347614"/>
              <a:ext cx="4032448" cy="1584176"/>
            </a:xfrm>
            <a:custGeom>
              <a:avLst/>
              <a:gdLst/>
              <a:ahLst/>
              <a:cxnLst/>
              <a:rect l="l" t="t" r="r" b="b"/>
              <a:pathLst>
                <a:path w="4032448" h="1584176">
                  <a:moveTo>
                    <a:pt x="0" y="0"/>
                  </a:moveTo>
                  <a:lnTo>
                    <a:pt x="4032448" y="0"/>
                  </a:lnTo>
                  <a:lnTo>
                    <a:pt x="4032448" y="719832"/>
                  </a:lnTo>
                  <a:lnTo>
                    <a:pt x="3168104" y="1584176"/>
                  </a:lnTo>
                  <a:lnTo>
                    <a:pt x="0" y="1584176"/>
                  </a:lnTo>
                  <a:close/>
                </a:path>
              </a:pathLst>
            </a:cu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6" name="Rectangle 3">
              <a:extLst>
                <a:ext uri="{FF2B5EF4-FFF2-40B4-BE49-F238E27FC236}">
                  <a16:creationId xmlns:a16="http://schemas.microsoft.com/office/drawing/2014/main" id="{56A3D809-432A-4ACC-806F-F36540600357}"/>
                </a:ext>
              </a:extLst>
            </p:cNvPr>
            <p:cNvSpPr/>
            <p:nvPr/>
          </p:nvSpPr>
          <p:spPr>
            <a:xfrm flipV="1">
              <a:off x="467544" y="3052946"/>
              <a:ext cx="4032448" cy="1584176"/>
            </a:xfrm>
            <a:custGeom>
              <a:avLst/>
              <a:gdLst/>
              <a:ahLst/>
              <a:cxnLst/>
              <a:rect l="l" t="t" r="r" b="b"/>
              <a:pathLst>
                <a:path w="4032448" h="1584176">
                  <a:moveTo>
                    <a:pt x="0" y="0"/>
                  </a:moveTo>
                  <a:lnTo>
                    <a:pt x="4032448" y="0"/>
                  </a:lnTo>
                  <a:lnTo>
                    <a:pt x="4032448" y="719832"/>
                  </a:lnTo>
                  <a:lnTo>
                    <a:pt x="3168104" y="1584176"/>
                  </a:lnTo>
                  <a:lnTo>
                    <a:pt x="0" y="1584176"/>
                  </a:lnTo>
                  <a:close/>
                </a:path>
              </a:pathLst>
            </a:custGeom>
            <a:solidFill>
              <a:schemeClr val="accent4"/>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endParaRPr>
            </a:p>
          </p:txBody>
        </p:sp>
        <p:sp>
          <p:nvSpPr>
            <p:cNvPr id="7" name="Rectangle 3">
              <a:extLst>
                <a:ext uri="{FF2B5EF4-FFF2-40B4-BE49-F238E27FC236}">
                  <a16:creationId xmlns:a16="http://schemas.microsoft.com/office/drawing/2014/main" id="{09A20BD4-7F22-4882-B049-8C2BA4041012}"/>
                </a:ext>
              </a:extLst>
            </p:cNvPr>
            <p:cNvSpPr/>
            <p:nvPr/>
          </p:nvSpPr>
          <p:spPr>
            <a:xfrm flipH="1" flipV="1">
              <a:off x="4635624" y="3052946"/>
              <a:ext cx="4032448" cy="1584176"/>
            </a:xfrm>
            <a:custGeom>
              <a:avLst/>
              <a:gdLst/>
              <a:ahLst/>
              <a:cxnLst/>
              <a:rect l="l" t="t" r="r" b="b"/>
              <a:pathLst>
                <a:path w="4032448" h="1584176">
                  <a:moveTo>
                    <a:pt x="0" y="0"/>
                  </a:moveTo>
                  <a:lnTo>
                    <a:pt x="4032448" y="0"/>
                  </a:lnTo>
                  <a:lnTo>
                    <a:pt x="4032448" y="719832"/>
                  </a:lnTo>
                  <a:lnTo>
                    <a:pt x="3168104" y="1584176"/>
                  </a:lnTo>
                  <a:lnTo>
                    <a:pt x="0" y="1584176"/>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466E76E0-B5FC-4A9B-8E79-CB19D6623E81}"/>
                </a:ext>
              </a:extLst>
            </p:cNvPr>
            <p:cNvSpPr/>
            <p:nvPr/>
          </p:nvSpPr>
          <p:spPr>
            <a:xfrm rot="2700000">
              <a:off x="3990029" y="2417307"/>
              <a:ext cx="1157246" cy="1157246"/>
            </a:xfrm>
            <a:prstGeom prst="rect">
              <a:avLst/>
            </a:prstGeom>
            <a:blipFill dpi="0" rotWithShape="1">
              <a:blip r:embed="rId6"/>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9" name="Right Triangle 8">
              <a:extLst>
                <a:ext uri="{FF2B5EF4-FFF2-40B4-BE49-F238E27FC236}">
                  <a16:creationId xmlns:a16="http://schemas.microsoft.com/office/drawing/2014/main" id="{9DEBD402-A365-436E-949C-7BED5B25CFEC}"/>
                </a:ext>
              </a:extLst>
            </p:cNvPr>
            <p:cNvSpPr/>
            <p:nvPr/>
          </p:nvSpPr>
          <p:spPr>
            <a:xfrm rot="10800000">
              <a:off x="4932040" y="2349847"/>
              <a:ext cx="288032" cy="288032"/>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0" name="Right Triangle 9">
              <a:extLst>
                <a:ext uri="{FF2B5EF4-FFF2-40B4-BE49-F238E27FC236}">
                  <a16:creationId xmlns:a16="http://schemas.microsoft.com/office/drawing/2014/main" id="{F3221612-829B-4666-A332-89C7D6D31EC0}"/>
                </a:ext>
              </a:extLst>
            </p:cNvPr>
            <p:cNvSpPr/>
            <p:nvPr/>
          </p:nvSpPr>
          <p:spPr>
            <a:xfrm rot="16200000">
              <a:off x="4932040" y="3348598"/>
              <a:ext cx="288032" cy="28803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1" name="Right Triangle 10">
              <a:extLst>
                <a:ext uri="{FF2B5EF4-FFF2-40B4-BE49-F238E27FC236}">
                  <a16:creationId xmlns:a16="http://schemas.microsoft.com/office/drawing/2014/main" id="{A1C083E4-3C14-47F7-AD76-9FAFB1B058FE}"/>
                </a:ext>
              </a:extLst>
            </p:cNvPr>
            <p:cNvSpPr/>
            <p:nvPr/>
          </p:nvSpPr>
          <p:spPr>
            <a:xfrm>
              <a:off x="3946788" y="3369919"/>
              <a:ext cx="288032" cy="288032"/>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2" name="Right Triangle 11">
              <a:extLst>
                <a:ext uri="{FF2B5EF4-FFF2-40B4-BE49-F238E27FC236}">
                  <a16:creationId xmlns:a16="http://schemas.microsoft.com/office/drawing/2014/main" id="{4392E8B0-257E-447C-8343-9B7323C5EC6D}"/>
                </a:ext>
              </a:extLst>
            </p:cNvPr>
            <p:cNvSpPr/>
            <p:nvPr/>
          </p:nvSpPr>
          <p:spPr>
            <a:xfrm rot="5400000">
              <a:off x="3939168" y="2340540"/>
              <a:ext cx="288032" cy="28803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15" name="TextBox 14">
            <a:extLst>
              <a:ext uri="{FF2B5EF4-FFF2-40B4-BE49-F238E27FC236}">
                <a16:creationId xmlns:a16="http://schemas.microsoft.com/office/drawing/2014/main" id="{7D5C1536-EAFF-4C22-9933-01A80F6ABA97}"/>
              </a:ext>
            </a:extLst>
          </p:cNvPr>
          <p:cNvSpPr txBox="1"/>
          <p:nvPr/>
        </p:nvSpPr>
        <p:spPr>
          <a:xfrm>
            <a:off x="1457112" y="2100693"/>
            <a:ext cx="3312368" cy="923330"/>
          </a:xfrm>
          <a:prstGeom prst="rect">
            <a:avLst/>
          </a:prstGeom>
          <a:noFill/>
          <a:ln w="3175">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5B9BD5"/>
                </a:solidFill>
                <a:effectLst/>
                <a:uLnTx/>
                <a:uFillTx/>
                <a:latin typeface="Arial Black" panose="020B0A04020102020204" pitchFamily="34" charset="0"/>
                <a:ea typeface="맑은 고딕" panose="020B0503020000020004" pitchFamily="34" charset="-127"/>
                <a:cs typeface="Arial" pitchFamily="34" charset="0"/>
              </a:rPr>
              <a:t>Safety and Quality control at every step of processing</a:t>
            </a:r>
            <a:endParaRPr kumimoji="0" lang="ko-KR" altLang="en-US" sz="1800" b="1" i="0" u="none" strike="noStrike" kern="1200" cap="none" spc="0" normalizeH="0" baseline="0" noProof="0" dirty="0">
              <a:ln>
                <a:noFill/>
              </a:ln>
              <a:solidFill>
                <a:srgbClr val="5B9BD5"/>
              </a:solidFill>
              <a:effectLst/>
              <a:uLnTx/>
              <a:uFillTx/>
              <a:latin typeface="Arial Black" panose="020B0A04020102020204" pitchFamily="34" charset="0"/>
              <a:ea typeface="맑은 고딕" panose="020B0503020000020004" pitchFamily="34" charset="-127"/>
              <a:cs typeface="Arial" pitchFamily="34" charset="0"/>
            </a:endParaRPr>
          </a:p>
        </p:txBody>
      </p:sp>
      <p:sp>
        <p:nvSpPr>
          <p:cNvPr id="18" name="TextBox 17">
            <a:extLst>
              <a:ext uri="{FF2B5EF4-FFF2-40B4-BE49-F238E27FC236}">
                <a16:creationId xmlns:a16="http://schemas.microsoft.com/office/drawing/2014/main" id="{9B386DC2-542E-415F-995F-76ED10610D66}"/>
              </a:ext>
            </a:extLst>
          </p:cNvPr>
          <p:cNvSpPr txBox="1"/>
          <p:nvPr/>
        </p:nvSpPr>
        <p:spPr>
          <a:xfrm>
            <a:off x="1362192" y="4176760"/>
            <a:ext cx="3312368" cy="646331"/>
          </a:xfrm>
          <a:prstGeom prst="rect">
            <a:avLst/>
          </a:prstGeom>
          <a:noFill/>
          <a:ln w="3175">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Black" panose="020B0A04020102020204" pitchFamily="34" charset="0"/>
                <a:ea typeface="맑은 고딕" panose="020B0503020000020004" pitchFamily="34" charset="-127"/>
                <a:cs typeface="Arial" pitchFamily="34" charset="0"/>
              </a:rPr>
              <a:t>Concerns towards environmental issues</a:t>
            </a:r>
            <a:endParaRPr kumimoji="0" lang="ko-KR" altLang="en-US" sz="1800" b="1" i="0" u="none" strike="noStrike" kern="1200" cap="none" spc="0" normalizeH="0" baseline="0" noProof="0" dirty="0">
              <a:ln>
                <a:noFill/>
              </a:ln>
              <a:solidFill>
                <a:prstClr val="white"/>
              </a:solidFill>
              <a:effectLst/>
              <a:uLnTx/>
              <a:uFillTx/>
              <a:latin typeface="Arial Black" panose="020B0A04020102020204" pitchFamily="34" charset="0"/>
              <a:ea typeface="맑은 고딕" panose="020B0503020000020004" pitchFamily="34" charset="-127"/>
              <a:cs typeface="Arial" pitchFamily="34" charset="0"/>
            </a:endParaRPr>
          </a:p>
        </p:txBody>
      </p:sp>
      <p:sp>
        <p:nvSpPr>
          <p:cNvPr id="21" name="TextBox 20">
            <a:extLst>
              <a:ext uri="{FF2B5EF4-FFF2-40B4-BE49-F238E27FC236}">
                <a16:creationId xmlns:a16="http://schemas.microsoft.com/office/drawing/2014/main" id="{2B81E7AA-D498-4FDE-8A92-2698CB17128D}"/>
              </a:ext>
            </a:extLst>
          </p:cNvPr>
          <p:cNvSpPr txBox="1"/>
          <p:nvPr/>
        </p:nvSpPr>
        <p:spPr>
          <a:xfrm>
            <a:off x="6730255" y="2664864"/>
            <a:ext cx="3312368" cy="646331"/>
          </a:xfrm>
          <a:prstGeom prst="rect">
            <a:avLst/>
          </a:prstGeom>
          <a:noFill/>
          <a:ln w="3175">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Arial Black" panose="020B0A04020102020204" pitchFamily="34" charset="0"/>
                <a:ea typeface="맑은 고딕" panose="020B0503020000020004" pitchFamily="34" charset="-127"/>
                <a:cs typeface="Arial" pitchFamily="34" charset="0"/>
              </a:rPr>
              <a:t>Improved traceability of the products</a:t>
            </a:r>
            <a:endParaRPr kumimoji="0" lang="ko-KR" altLang="en-US" sz="1800" b="1" i="0" u="none" strike="noStrike" kern="1200" cap="none" spc="0" normalizeH="0" baseline="0" noProof="0" dirty="0">
              <a:ln>
                <a:noFill/>
              </a:ln>
              <a:solidFill>
                <a:prstClr val="white"/>
              </a:solidFill>
              <a:effectLst/>
              <a:uLnTx/>
              <a:uFillTx/>
              <a:latin typeface="Arial Black" panose="020B0A04020102020204" pitchFamily="34" charset="0"/>
              <a:ea typeface="맑은 고딕" panose="020B0503020000020004" pitchFamily="34" charset="-127"/>
              <a:cs typeface="Arial" pitchFamily="34" charset="0"/>
            </a:endParaRPr>
          </a:p>
        </p:txBody>
      </p:sp>
      <p:sp>
        <p:nvSpPr>
          <p:cNvPr id="24" name="TextBox 23">
            <a:extLst>
              <a:ext uri="{FF2B5EF4-FFF2-40B4-BE49-F238E27FC236}">
                <a16:creationId xmlns:a16="http://schemas.microsoft.com/office/drawing/2014/main" id="{1DD63E02-3314-4BBB-AED7-C1986FEA6A43}"/>
              </a:ext>
            </a:extLst>
          </p:cNvPr>
          <p:cNvSpPr txBox="1"/>
          <p:nvPr/>
        </p:nvSpPr>
        <p:spPr>
          <a:xfrm>
            <a:off x="6343135" y="3812152"/>
            <a:ext cx="4281108" cy="1200329"/>
          </a:xfrm>
          <a:prstGeom prst="rect">
            <a:avLst/>
          </a:prstGeom>
          <a:noFill/>
          <a:ln w="3175">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rgbClr val="A5A5A5"/>
                </a:solidFill>
                <a:effectLst/>
                <a:uLnTx/>
                <a:uFillTx/>
                <a:latin typeface="Arial Black" panose="020B0A04020102020204" pitchFamily="34" charset="0"/>
                <a:ea typeface="맑은 고딕" panose="020B0503020000020004" pitchFamily="34" charset="-127"/>
                <a:cs typeface="Arial" pitchFamily="34" charset="0"/>
              </a:rPr>
              <a:t> Shifting from being bulk producer of single product to production of multi-facet specialty products of high value</a:t>
            </a:r>
            <a:endParaRPr kumimoji="0" lang="ko-KR" altLang="en-US" sz="1800" b="1" i="0" u="none" strike="noStrike" kern="1200" cap="none" spc="0" normalizeH="0" baseline="0" noProof="0" dirty="0">
              <a:ln>
                <a:noFill/>
              </a:ln>
              <a:solidFill>
                <a:srgbClr val="A5A5A5"/>
              </a:solidFill>
              <a:effectLst/>
              <a:uLnTx/>
              <a:uFillTx/>
              <a:latin typeface="Arial Black" panose="020B0A04020102020204" pitchFamily="34" charset="0"/>
              <a:ea typeface="맑은 고딕" panose="020B0503020000020004" pitchFamily="34" charset="-127"/>
              <a:cs typeface="Arial" pitchFamily="34" charset="0"/>
            </a:endParaRPr>
          </a:p>
        </p:txBody>
      </p:sp>
      <p:sp>
        <p:nvSpPr>
          <p:cNvPr id="25" name="TextBox 24">
            <a:extLst>
              <a:ext uri="{FF2B5EF4-FFF2-40B4-BE49-F238E27FC236}">
                <a16:creationId xmlns:a16="http://schemas.microsoft.com/office/drawing/2014/main" id="{441199DD-59A3-487B-951A-94B0905D058D}"/>
              </a:ext>
            </a:extLst>
          </p:cNvPr>
          <p:cNvSpPr txBox="1"/>
          <p:nvPr/>
        </p:nvSpPr>
        <p:spPr>
          <a:xfrm>
            <a:off x="4836141" y="2935151"/>
            <a:ext cx="1597576" cy="707886"/>
          </a:xfrm>
          <a:prstGeom prst="rect">
            <a:avLst/>
          </a:prstGeom>
          <a:noFill/>
          <a:ln w="3175">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Arial Black" panose="020B0A04020102020204" pitchFamily="34" charset="0"/>
                <a:ea typeface="맑은 고딕" panose="020B0503020000020004" pitchFamily="34" charset="-127"/>
                <a:cs typeface="Arial" pitchFamily="34" charset="0"/>
              </a:rPr>
              <a:t>Sugar Industry</a:t>
            </a:r>
            <a:endParaRPr kumimoji="0" lang="ko-KR" altLang="en-US" sz="2000" b="1" i="0" u="none" strike="noStrike" kern="1200" cap="none" spc="0" normalizeH="0" baseline="0" noProof="0" dirty="0">
              <a:ln>
                <a:noFill/>
              </a:ln>
              <a:solidFill>
                <a:prstClr val="black"/>
              </a:solidFill>
              <a:effectLst/>
              <a:uLnTx/>
              <a:uFillTx/>
              <a:latin typeface="Arial Black" panose="020B0A04020102020204" pitchFamily="34" charset="0"/>
              <a:ea typeface="맑은 고딕" panose="020B0503020000020004" pitchFamily="34" charset="-127"/>
              <a:cs typeface="Arial" pitchFamily="34" charset="0"/>
            </a:endParaRP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2767" y="68498"/>
            <a:ext cx="1189234" cy="1190475"/>
          </a:xfrm>
          <a:prstGeom prst="ellipse">
            <a:avLst/>
          </a:prstGeom>
        </p:spPr>
      </p:pic>
      <p:pic>
        <p:nvPicPr>
          <p:cNvPr id="2050" name="Picture 2" descr="quality control">
            <a:extLst>
              <a:ext uri="{FF2B5EF4-FFF2-40B4-BE49-F238E27FC236}">
                <a16:creationId xmlns:a16="http://schemas.microsoft.com/office/drawing/2014/main" id="{F305E6F9-6C95-4877-B134-8DCB3D5BEF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145" y="1172946"/>
            <a:ext cx="3039202" cy="125375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054" name="Picture 6" descr="Image result for traceability of product">
            <a:extLst>
              <a:ext uri="{FF2B5EF4-FFF2-40B4-BE49-F238E27FC236}">
                <a16:creationId xmlns:a16="http://schemas.microsoft.com/office/drawing/2014/main" id="{8FEE94AE-2B55-4242-BC4F-3D7124FB346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9731" y="422691"/>
            <a:ext cx="3676650" cy="24511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056" name="Picture 8" descr="Image result for environment issues">
            <a:extLst>
              <a:ext uri="{FF2B5EF4-FFF2-40B4-BE49-F238E27FC236}">
                <a16:creationId xmlns:a16="http://schemas.microsoft.com/office/drawing/2014/main" id="{5A941E99-2E67-4E9C-8F49-A0610FCA26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97" y="4705285"/>
            <a:ext cx="2510093" cy="183089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6" name="Picture 2" descr="Image result for jaggery">
            <a:extLst>
              <a:ext uri="{FF2B5EF4-FFF2-40B4-BE49-F238E27FC236}">
                <a16:creationId xmlns:a16="http://schemas.microsoft.com/office/drawing/2014/main" id="{441B8306-0C0A-4C0E-AECD-83743DF41A6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30330" y="4919088"/>
            <a:ext cx="2065781" cy="1099634"/>
          </a:xfrm>
          <a:prstGeom prst="ellipse">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D89696D5-9DE7-4A3A-B529-2772FD442C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11019" y="5508330"/>
            <a:ext cx="1676143" cy="1222174"/>
          </a:xfrm>
          <a:prstGeom prst="rect">
            <a:avLst/>
          </a:prstGeom>
          <a:effectLst>
            <a:softEdge rad="127000"/>
          </a:effectLst>
        </p:spPr>
      </p:pic>
      <p:pic>
        <p:nvPicPr>
          <p:cNvPr id="39" name="Picture 6" descr="Image result for liquid sugar">
            <a:extLst>
              <a:ext uri="{FF2B5EF4-FFF2-40B4-BE49-F238E27FC236}">
                <a16:creationId xmlns:a16="http://schemas.microsoft.com/office/drawing/2014/main" id="{655F5BCA-A724-4861-920A-0C8A19D5466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12908" y="4874541"/>
            <a:ext cx="1270437" cy="196323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360730D3-BD53-4DFD-95A1-3FF780B1B71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sp>
        <p:nvSpPr>
          <p:cNvPr id="28" name="TextBox 27">
            <a:extLst>
              <a:ext uri="{FF2B5EF4-FFF2-40B4-BE49-F238E27FC236}">
                <a16:creationId xmlns:a16="http://schemas.microsoft.com/office/drawing/2014/main" id="{D6B19359-FB05-4FDB-A320-FC727113EB01}"/>
              </a:ext>
            </a:extLst>
          </p:cNvPr>
          <p:cNvSpPr txBox="1"/>
          <p:nvPr/>
        </p:nvSpPr>
        <p:spPr>
          <a:xfrm>
            <a:off x="711483" y="134769"/>
            <a:ext cx="10587257" cy="523220"/>
          </a:xfrm>
          <a:prstGeom prst="rect">
            <a:avLst/>
          </a:prstGeom>
          <a:noFill/>
        </p:spPr>
        <p:txBody>
          <a:bodyPr wrap="square" rtlCol="0">
            <a:spAutoFit/>
          </a:bodyPr>
          <a:lstStyle/>
          <a:p>
            <a:pPr algn="ctr" defTabSz="228600"/>
            <a:r>
              <a:rPr lang="en-US" sz="2800" dirty="0">
                <a:solidFill>
                  <a:srgbClr val="002060"/>
                </a:solidFill>
                <a:latin typeface="Cooper Black" panose="0208090404030B020404" pitchFamily="18" charset="0"/>
              </a:rPr>
              <a:t>FUTURE CONSIDERATIONS…..</a:t>
            </a:r>
            <a:endParaRPr lang="en-US" sz="3200" dirty="0">
              <a:solidFill>
                <a:srgbClr val="002060"/>
              </a:solidFill>
              <a:latin typeface="Cooper Black" panose="0208090404030B020404" pitchFamily="18" charset="0"/>
            </a:endParaRPr>
          </a:p>
        </p:txBody>
      </p:sp>
    </p:spTree>
    <p:extLst>
      <p:ext uri="{BB962C8B-B14F-4D97-AF65-F5344CB8AC3E}">
        <p14:creationId xmlns:p14="http://schemas.microsoft.com/office/powerpoint/2010/main" val="139669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72"/>
            <a:ext cx="12192000" cy="1320800"/>
          </a:xfrm>
        </p:spPr>
        <p:txBody>
          <a:bodyPr>
            <a:normAutofit/>
          </a:bodyPr>
          <a:lstStyle/>
          <a:p>
            <a:pPr algn="ctr"/>
            <a:r>
              <a:rPr lang="en-IN" sz="3200" b="1" dirty="0">
                <a:solidFill>
                  <a:srgbClr val="002060"/>
                </a:solidFill>
                <a:latin typeface="Cooper Black" panose="0208090404030B020404" pitchFamily="18" charset="0"/>
                <a:cs typeface="Arial" panose="020B0604020202020204" pitchFamily="34" charset="0"/>
              </a:rPr>
              <a:t>SECTORS FOR</a:t>
            </a:r>
            <a:br>
              <a:rPr lang="en-IN" sz="3200" b="1" dirty="0">
                <a:solidFill>
                  <a:srgbClr val="002060"/>
                </a:solidFill>
                <a:latin typeface="Cooper Black" panose="0208090404030B020404" pitchFamily="18" charset="0"/>
                <a:cs typeface="Arial" panose="020B0604020202020204" pitchFamily="34" charset="0"/>
              </a:rPr>
            </a:br>
            <a:r>
              <a:rPr lang="en-IN" sz="3200" b="1" dirty="0">
                <a:solidFill>
                  <a:srgbClr val="002060"/>
                </a:solidFill>
                <a:latin typeface="Cooper Black" panose="0208090404030B020404" pitchFamily="18" charset="0"/>
                <a:cs typeface="Arial" panose="020B0604020202020204" pitchFamily="34" charset="0"/>
              </a:rPr>
              <a:t> SUGAR CONSUMPTION</a:t>
            </a:r>
          </a:p>
        </p:txBody>
      </p:sp>
      <p:graphicFrame>
        <p:nvGraphicFramePr>
          <p:cNvPr id="4" name="Table 3"/>
          <p:cNvGraphicFramePr>
            <a:graphicFrameLocks noGrp="1"/>
          </p:cNvGraphicFramePr>
          <p:nvPr>
            <p:extLst>
              <p:ext uri="{D42A27DB-BD31-4B8C-83A1-F6EECF244321}">
                <p14:modId xmlns:p14="http://schemas.microsoft.com/office/powerpoint/2010/main" val="2162428080"/>
              </p:ext>
            </p:extLst>
          </p:nvPr>
        </p:nvGraphicFramePr>
        <p:xfrm>
          <a:off x="288430" y="1918043"/>
          <a:ext cx="11615335" cy="2490094"/>
        </p:xfrm>
        <a:graphic>
          <a:graphicData uri="http://schemas.openxmlformats.org/drawingml/2006/table">
            <a:tbl>
              <a:tblPr firstRow="1" firstCol="1" bandRow="1">
                <a:tableStyleId>{5940675A-B579-460E-94D1-54222C63F5DA}</a:tableStyleId>
              </a:tblPr>
              <a:tblGrid>
                <a:gridCol w="3921508">
                  <a:extLst>
                    <a:ext uri="{9D8B030D-6E8A-4147-A177-3AD203B41FA5}">
                      <a16:colId xmlns:a16="http://schemas.microsoft.com/office/drawing/2014/main" val="3588527061"/>
                    </a:ext>
                  </a:extLst>
                </a:gridCol>
                <a:gridCol w="3533421">
                  <a:extLst>
                    <a:ext uri="{9D8B030D-6E8A-4147-A177-3AD203B41FA5}">
                      <a16:colId xmlns:a16="http://schemas.microsoft.com/office/drawing/2014/main" val="2351058816"/>
                    </a:ext>
                  </a:extLst>
                </a:gridCol>
                <a:gridCol w="4160406">
                  <a:extLst>
                    <a:ext uri="{9D8B030D-6E8A-4147-A177-3AD203B41FA5}">
                      <a16:colId xmlns:a16="http://schemas.microsoft.com/office/drawing/2014/main" val="3436195450"/>
                    </a:ext>
                  </a:extLst>
                </a:gridCol>
              </a:tblGrid>
              <a:tr h="0">
                <a:tc>
                  <a:txBody>
                    <a:bodyPr/>
                    <a:lstStyle/>
                    <a:p>
                      <a:pPr algn="ctr">
                        <a:lnSpc>
                          <a:spcPct val="115000"/>
                        </a:lnSpc>
                        <a:spcAft>
                          <a:spcPts val="0"/>
                        </a:spcAft>
                      </a:pPr>
                      <a:r>
                        <a:rPr lang="en-US" sz="1400" b="1" i="0" dirty="0">
                          <a:solidFill>
                            <a:srgbClr val="FF0000"/>
                          </a:solidFill>
                          <a:effectLst/>
                          <a:latin typeface="Arial" panose="020B0604020202020204" pitchFamily="34" charset="0"/>
                          <a:cs typeface="Arial" panose="020B0604020202020204" pitchFamily="34" charset="0"/>
                        </a:rPr>
                        <a:t>Industry</a:t>
                      </a:r>
                      <a:endParaRPr lang="en-IN" sz="1400" b="1" i="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400" b="1" i="0" dirty="0">
                          <a:solidFill>
                            <a:srgbClr val="FF0000"/>
                          </a:solidFill>
                          <a:effectLst/>
                          <a:latin typeface="Arial" panose="020B0604020202020204" pitchFamily="34" charset="0"/>
                          <a:cs typeface="Arial" panose="020B0604020202020204" pitchFamily="34" charset="0"/>
                        </a:rPr>
                        <a:t>Consumption in MMT per Annum</a:t>
                      </a:r>
                      <a:endParaRPr lang="en-IN" sz="1400" b="1" i="0" dirty="0">
                        <a:solidFill>
                          <a:srgbClr val="FF0000"/>
                        </a:solidFill>
                        <a:effectLst/>
                        <a:latin typeface="Arial" panose="020B0604020202020204" pitchFamily="34" charset="0"/>
                        <a:cs typeface="Arial" panose="020B0604020202020204" pitchFamily="34" charset="0"/>
                      </a:endParaRPr>
                    </a:p>
                  </a:txBody>
                  <a:tcPr marL="68580" marR="68580" marT="0" marB="0"/>
                </a:tc>
                <a:tc>
                  <a:txBody>
                    <a:bodyPr/>
                    <a:lstStyle/>
                    <a:p>
                      <a:pPr algn="ctr">
                        <a:lnSpc>
                          <a:spcPct val="115000"/>
                        </a:lnSpc>
                        <a:spcAft>
                          <a:spcPts val="0"/>
                        </a:spcAft>
                      </a:pPr>
                      <a:r>
                        <a:rPr lang="en-US" sz="1400" b="1" i="0" dirty="0">
                          <a:solidFill>
                            <a:srgbClr val="FF0000"/>
                          </a:solidFill>
                          <a:effectLst/>
                          <a:latin typeface="Arial" panose="020B0604020202020204" pitchFamily="34" charset="0"/>
                          <a:cs typeface="Arial" panose="020B0604020202020204" pitchFamily="34" charset="0"/>
                        </a:rPr>
                        <a:t>Major players</a:t>
                      </a:r>
                      <a:endParaRPr lang="en-IN" sz="1400" b="1" i="0" dirty="0">
                        <a:solidFill>
                          <a:srgbClr val="FF0000"/>
                        </a:solidFill>
                        <a:effectLst/>
                        <a:latin typeface="Arial" panose="020B0604020202020204" pitchFamily="34" charset="0"/>
                        <a:cs typeface="Arial" panose="020B0604020202020204" pitchFamily="34" charset="0"/>
                      </a:endParaRPr>
                    </a:p>
                    <a:p>
                      <a:pPr algn="ctr">
                        <a:lnSpc>
                          <a:spcPct val="115000"/>
                        </a:lnSpc>
                        <a:spcAft>
                          <a:spcPts val="0"/>
                        </a:spcAft>
                      </a:pPr>
                      <a:endParaRPr lang="en-IN" sz="1400" b="1" i="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35520496"/>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Dairy Processing</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1.25</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Nestlé, Mother Dairy, Cream Bell, GSK, Amul</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876004"/>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Confectionaries</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1.50</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Amul, Parry, Perfetti, Wrigley’s, Cadbury, Lotte</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64003298"/>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Biscuits</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1.25</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ITC, Britannia, Parle</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23278861"/>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Bakery</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1.25</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ITC, Britannia, Parle, Haldiram, Bikanerwala</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93058152"/>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Beverages/Juices</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1.50</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PepsiCo, Coke, Parle Agro</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35747682"/>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Others</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1.25</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Rasna, Harshey, Heinz</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40503184"/>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Sweets </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8.00</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Haldiram, Bikanerwala</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04267291"/>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Household</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10.00</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 </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78472549"/>
                  </a:ext>
                </a:extLst>
              </a:tr>
              <a:tr h="0">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Total</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26.00</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spcBef>
                          <a:spcPts val="600"/>
                        </a:spcBef>
                        <a:spcAft>
                          <a:spcPts val="600"/>
                        </a:spcAft>
                      </a:pPr>
                      <a:r>
                        <a:rPr lang="en-US" sz="1400" b="1" i="0" dirty="0">
                          <a:effectLst/>
                          <a:latin typeface="Arial" panose="020B0604020202020204" pitchFamily="34" charset="0"/>
                          <a:cs typeface="Arial" panose="020B0604020202020204" pitchFamily="34" charset="0"/>
                        </a:rPr>
                        <a:t> </a:t>
                      </a:r>
                      <a:endParaRPr lang="en-IN" sz="1400" b="1" i="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47315626"/>
                  </a:ext>
                </a:extLst>
              </a:tr>
            </a:tbl>
          </a:graphicData>
        </a:graphic>
      </p:graphicFrame>
      <p:sp>
        <p:nvSpPr>
          <p:cNvPr id="5" name="Rectangle 4"/>
          <p:cNvSpPr/>
          <p:nvPr/>
        </p:nvSpPr>
        <p:spPr>
          <a:xfrm>
            <a:off x="0" y="1164424"/>
            <a:ext cx="12192000" cy="5539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Major players contributing towards consumption of sugar in India</a:t>
            </a:r>
            <a:endParaRPr kumimoji="0" lang="en-IN"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Nestlé to increase confectionery pri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90307">
            <a:off x="92879" y="4496860"/>
            <a:ext cx="2041925" cy="1340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4428150" y="4470935"/>
            <a:ext cx="2461129" cy="1302951"/>
          </a:xfrm>
          <a:prstGeom prst="rect">
            <a:avLst/>
          </a:prstGeom>
          <a:ln>
            <a:noFill/>
          </a:ln>
          <a:effectLst>
            <a:softEdge rad="112500"/>
          </a:effectLst>
        </p:spPr>
      </p:pic>
      <p:pic>
        <p:nvPicPr>
          <p:cNvPr id="1036" name="Picture 12" descr="PepsiCo Wants to Grow Its In-House Ad Measurement Un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4908" y="4580046"/>
            <a:ext cx="2447536" cy="1174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Enjoy Haldiram Delicious Snacks, Sweets, Namkeens, Frozen Food"/>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78947" y="4732878"/>
            <a:ext cx="2468521" cy="11048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40" name="Picture 16" descr="Bikanervala . (bikanervala) – Profile | Pinterest"/>
          <p:cNvPicPr>
            <a:picLocks noChangeAspect="1" noChangeArrowheads="1"/>
          </p:cNvPicPr>
          <p:nvPr/>
        </p:nvPicPr>
        <p:blipFill rotWithShape="1">
          <a:blip r:embed="rId6">
            <a:extLst>
              <a:ext uri="{28A0092B-C50C-407E-A947-70E740481C1C}">
                <a14:useLocalDpi xmlns:a14="http://schemas.microsoft.com/office/drawing/2010/main" val="0"/>
              </a:ext>
            </a:extLst>
          </a:blip>
          <a:srcRect t="26165" b="28665"/>
          <a:stretch/>
        </p:blipFill>
        <p:spPr bwMode="auto">
          <a:xfrm>
            <a:off x="3642168" y="5921398"/>
            <a:ext cx="2667000" cy="907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9AF9A1F-BCB4-4335-B23C-2E01B0C4AC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pic>
        <p:nvPicPr>
          <p:cNvPr id="15" name="Picture 14">
            <a:extLst>
              <a:ext uri="{FF2B5EF4-FFF2-40B4-BE49-F238E27FC236}">
                <a16:creationId xmlns:a16="http://schemas.microsoft.com/office/drawing/2014/main" id="{8A011043-386A-4BA1-B622-2B5001199D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12727" y="0"/>
            <a:ext cx="986292" cy="987320"/>
          </a:xfrm>
          <a:prstGeom prst="ellipse">
            <a:avLst/>
          </a:prstGeom>
        </p:spPr>
      </p:pic>
      <p:pic>
        <p:nvPicPr>
          <p:cNvPr id="3" name="Picture 2" descr="Heinz logo and symbol, meaning, history, PNG">
            <a:extLst>
              <a:ext uri="{FF2B5EF4-FFF2-40B4-BE49-F238E27FC236}">
                <a16:creationId xmlns:a16="http://schemas.microsoft.com/office/drawing/2014/main" id="{5E809C62-EA94-4C7D-9E48-FB6437C8AEE8}"/>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312746" y="4415306"/>
            <a:ext cx="2186867" cy="1093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3B93912-59DB-4020-A175-AC5E38FA37E8}"/>
              </a:ext>
            </a:extLst>
          </p:cNvPr>
          <p:cNvPicPr>
            <a:picLocks noChangeAspect="1"/>
          </p:cNvPicPr>
          <p:nvPr/>
        </p:nvPicPr>
        <p:blipFill rotWithShape="1">
          <a:blip r:embed="rId10"/>
          <a:srcRect l="9747" t="13348" r="3923" b="18361"/>
          <a:stretch/>
        </p:blipFill>
        <p:spPr>
          <a:xfrm>
            <a:off x="6935782" y="5621121"/>
            <a:ext cx="2186868" cy="1297418"/>
          </a:xfrm>
          <a:prstGeom prst="rect">
            <a:avLst/>
          </a:prstGeom>
          <a:ln>
            <a:noFill/>
          </a:ln>
          <a:effectLst>
            <a:softEdge rad="112500"/>
          </a:effectLst>
        </p:spPr>
      </p:pic>
      <p:pic>
        <p:nvPicPr>
          <p:cNvPr id="8" name="Picture 4" descr="Rasna&amp;#39;s Competitors, Revenue, Number of Employees, Funding, Acquisitions &amp;amp;  News - Owler Company Profile">
            <a:extLst>
              <a:ext uri="{FF2B5EF4-FFF2-40B4-BE49-F238E27FC236}">
                <a16:creationId xmlns:a16="http://schemas.microsoft.com/office/drawing/2014/main" id="{2085EFD1-DC24-49C4-85A1-FDEFED1EE0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35185" y="5616812"/>
            <a:ext cx="1568580" cy="1154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Hershey&amp;#39;s logo transparent PNG - StickPNG">
            <a:extLst>
              <a:ext uri="{FF2B5EF4-FFF2-40B4-BE49-F238E27FC236}">
                <a16:creationId xmlns:a16="http://schemas.microsoft.com/office/drawing/2014/main" id="{C1012E2A-5BC9-43E8-9484-8C8247CCDDD2}"/>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t="26076" r="549" b="25111"/>
          <a:stretch/>
        </p:blipFill>
        <p:spPr bwMode="auto">
          <a:xfrm>
            <a:off x="8866268" y="5905245"/>
            <a:ext cx="2171407" cy="6513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55FC4E2-034A-4E8A-99C0-43C0C33FAC7D}"/>
              </a:ext>
            </a:extLst>
          </p:cNvPr>
          <p:cNvPicPr>
            <a:picLocks noChangeAspect="1"/>
          </p:cNvPicPr>
          <p:nvPr/>
        </p:nvPicPr>
        <p:blipFill>
          <a:blip r:embed="rId13"/>
          <a:stretch>
            <a:fillRect/>
          </a:stretch>
        </p:blipFill>
        <p:spPr>
          <a:xfrm>
            <a:off x="1582644" y="5471008"/>
            <a:ext cx="2186867" cy="1231935"/>
          </a:xfrm>
          <a:prstGeom prst="rect">
            <a:avLst/>
          </a:prstGeom>
        </p:spPr>
      </p:pic>
      <p:pic>
        <p:nvPicPr>
          <p:cNvPr id="1032" name="Picture 8" descr="This Is What Happens When You Drink a Coke — Eat This Not That">
            <a:extLst>
              <a:ext uri="{FF2B5EF4-FFF2-40B4-BE49-F238E27FC236}">
                <a16:creationId xmlns:a16="http://schemas.microsoft.com/office/drawing/2014/main" id="{68C302B4-EFA3-4380-B690-4B0AC3BD2E4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288431" y="5783870"/>
            <a:ext cx="1474522" cy="1080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fld id="{DC54E49F-8710-4CF6-89D7-00CBD794692F}" type="slidenum">
              <a:rPr lang="en-IN" smtClean="0"/>
              <a:t>12</a:t>
            </a:fld>
            <a:endParaRPr lang="en-IN" dirty="0"/>
          </a:p>
        </p:txBody>
      </p:sp>
    </p:spTree>
    <p:extLst>
      <p:ext uri="{BB962C8B-B14F-4D97-AF65-F5344CB8AC3E}">
        <p14:creationId xmlns:p14="http://schemas.microsoft.com/office/powerpoint/2010/main" val="3610841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82F352-A169-4692-8BAB-B578103AD0A6}"/>
              </a:ext>
            </a:extLst>
          </p:cNvPr>
          <p:cNvSpPr txBox="1"/>
          <p:nvPr/>
        </p:nvSpPr>
        <p:spPr>
          <a:xfrm>
            <a:off x="882109" y="93148"/>
            <a:ext cx="107488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002060"/>
                </a:solidFill>
                <a:effectLst/>
                <a:uLnTx/>
                <a:uFillTx/>
                <a:latin typeface="Cooper Black" panose="0208090404030B020404" pitchFamily="18" charset="0"/>
                <a:ea typeface="+mn-ea"/>
                <a:cs typeface="+mn-cs"/>
              </a:rPr>
              <a:t>MAJOR PLAYERS CONTRIBUTING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0" normalizeH="0" baseline="0" noProof="0" dirty="0">
                <a:ln>
                  <a:noFill/>
                </a:ln>
                <a:solidFill>
                  <a:srgbClr val="002060"/>
                </a:solidFill>
                <a:effectLst/>
                <a:uLnTx/>
                <a:uFillTx/>
                <a:latin typeface="Cooper Black" panose="0208090404030B020404" pitchFamily="18" charset="0"/>
                <a:ea typeface="+mn-ea"/>
                <a:cs typeface="+mn-cs"/>
              </a:rPr>
              <a:t> CONSUMPTION OF SUGAR IN INDIA</a:t>
            </a:r>
          </a:p>
        </p:txBody>
      </p:sp>
      <p:pic>
        <p:nvPicPr>
          <p:cNvPr id="10" name="Picture 9">
            <a:extLst>
              <a:ext uri="{FF2B5EF4-FFF2-40B4-BE49-F238E27FC236}">
                <a16:creationId xmlns:a16="http://schemas.microsoft.com/office/drawing/2014/main" id="{C2796C98-DA21-4E76-822B-827C670BF9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4265" y="5200564"/>
            <a:ext cx="2320582" cy="641285"/>
          </a:xfrm>
          <a:prstGeom prst="rect">
            <a:avLst/>
          </a:prstGeom>
          <a:effectLst>
            <a:softEdge rad="127000"/>
          </a:effectLst>
        </p:spPr>
      </p:pic>
      <p:pic>
        <p:nvPicPr>
          <p:cNvPr id="14" name="Picture 13">
            <a:extLst>
              <a:ext uri="{FF2B5EF4-FFF2-40B4-BE49-F238E27FC236}">
                <a16:creationId xmlns:a16="http://schemas.microsoft.com/office/drawing/2014/main" id="{E44D01B6-FFF0-41BB-A293-26C36DC09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7430" y="5503285"/>
            <a:ext cx="1354494" cy="1354494"/>
          </a:xfrm>
          <a:prstGeom prst="rect">
            <a:avLst/>
          </a:prstGeom>
          <a:effectLst>
            <a:softEdge rad="127000"/>
          </a:effectLst>
        </p:spPr>
      </p:pic>
      <p:pic>
        <p:nvPicPr>
          <p:cNvPr id="18" name="Picture 17">
            <a:extLst>
              <a:ext uri="{FF2B5EF4-FFF2-40B4-BE49-F238E27FC236}">
                <a16:creationId xmlns:a16="http://schemas.microsoft.com/office/drawing/2014/main" id="{AADE2E70-D64F-473C-B15C-AA1C803F3E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8685" y="2553754"/>
            <a:ext cx="2294652" cy="690619"/>
          </a:xfrm>
          <a:prstGeom prst="rect">
            <a:avLst/>
          </a:prstGeom>
          <a:effectLst>
            <a:softEdge rad="63500"/>
          </a:effectLst>
        </p:spPr>
      </p:pic>
      <p:pic>
        <p:nvPicPr>
          <p:cNvPr id="20" name="Picture 19">
            <a:extLst>
              <a:ext uri="{FF2B5EF4-FFF2-40B4-BE49-F238E27FC236}">
                <a16:creationId xmlns:a16="http://schemas.microsoft.com/office/drawing/2014/main" id="{A5F0A14B-5ECD-4ABC-A8A0-A7252E4525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1615" y="2319295"/>
            <a:ext cx="1757460" cy="1110395"/>
          </a:xfrm>
          <a:prstGeom prst="rect">
            <a:avLst/>
          </a:prstGeom>
          <a:effectLst>
            <a:softEdge rad="127000"/>
          </a:effectLst>
        </p:spPr>
      </p:pic>
      <p:pic>
        <p:nvPicPr>
          <p:cNvPr id="22" name="Picture 21">
            <a:extLst>
              <a:ext uri="{FF2B5EF4-FFF2-40B4-BE49-F238E27FC236}">
                <a16:creationId xmlns:a16="http://schemas.microsoft.com/office/drawing/2014/main" id="{9F004EE2-E72F-42B6-A978-F8B90586FF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8777" y="3699656"/>
            <a:ext cx="2853223" cy="1279071"/>
          </a:xfrm>
          <a:prstGeom prst="rect">
            <a:avLst/>
          </a:prstGeom>
          <a:effectLst>
            <a:softEdge rad="317500"/>
          </a:effectLst>
        </p:spPr>
      </p:pic>
      <p:pic>
        <p:nvPicPr>
          <p:cNvPr id="4" name="Picture 3">
            <a:extLst>
              <a:ext uri="{FF2B5EF4-FFF2-40B4-BE49-F238E27FC236}">
                <a16:creationId xmlns:a16="http://schemas.microsoft.com/office/drawing/2014/main" id="{0267214F-ABBA-4D74-9E86-1EB10514B1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1907" y="5878570"/>
            <a:ext cx="1711441" cy="886282"/>
          </a:xfrm>
          <a:prstGeom prst="rect">
            <a:avLst/>
          </a:prstGeom>
          <a:effectLst>
            <a:softEdge rad="127000"/>
          </a:effectLst>
        </p:spPr>
      </p:pic>
      <p:pic>
        <p:nvPicPr>
          <p:cNvPr id="6" name="Picture 5">
            <a:extLst>
              <a:ext uri="{FF2B5EF4-FFF2-40B4-BE49-F238E27FC236}">
                <a16:creationId xmlns:a16="http://schemas.microsoft.com/office/drawing/2014/main" id="{9B823904-9CCF-4C85-8F04-39C71FC595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9204" y="1409780"/>
            <a:ext cx="1830482" cy="524243"/>
          </a:xfrm>
          <a:prstGeom prst="rect">
            <a:avLst/>
          </a:prstGeom>
          <a:effectLst>
            <a:softEdge rad="63500"/>
          </a:effectLst>
        </p:spPr>
      </p:pic>
      <p:pic>
        <p:nvPicPr>
          <p:cNvPr id="9" name="Picture 8">
            <a:extLst>
              <a:ext uri="{FF2B5EF4-FFF2-40B4-BE49-F238E27FC236}">
                <a16:creationId xmlns:a16="http://schemas.microsoft.com/office/drawing/2014/main" id="{BC7630B4-361B-42DA-8C21-F9036A7F9E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40949" y="1275296"/>
            <a:ext cx="2374024" cy="860024"/>
          </a:xfrm>
          <a:prstGeom prst="rect">
            <a:avLst/>
          </a:prstGeom>
          <a:effectLst>
            <a:softEdge rad="127000"/>
          </a:effectLst>
        </p:spPr>
      </p:pic>
      <p:graphicFrame>
        <p:nvGraphicFramePr>
          <p:cNvPr id="15" name="Chart 14">
            <a:extLst>
              <a:ext uri="{FF2B5EF4-FFF2-40B4-BE49-F238E27FC236}">
                <a16:creationId xmlns:a16="http://schemas.microsoft.com/office/drawing/2014/main" id="{2AA51A00-5605-4C78-9F8B-F1F9C80350AF}"/>
              </a:ext>
            </a:extLst>
          </p:cNvPr>
          <p:cNvGraphicFramePr/>
          <p:nvPr>
            <p:extLst>
              <p:ext uri="{D42A27DB-BD31-4B8C-83A1-F6EECF244321}">
                <p14:modId xmlns:p14="http://schemas.microsoft.com/office/powerpoint/2010/main" val="1610864329"/>
              </p:ext>
            </p:extLst>
          </p:nvPr>
        </p:nvGraphicFramePr>
        <p:xfrm>
          <a:off x="-117841" y="2237193"/>
          <a:ext cx="6767495" cy="4620807"/>
        </p:xfrm>
        <a:graphic>
          <a:graphicData uri="http://schemas.openxmlformats.org/drawingml/2006/chart">
            <c:chart xmlns:c="http://schemas.openxmlformats.org/drawingml/2006/chart" xmlns:r="http://schemas.openxmlformats.org/officeDocument/2006/relationships" r:id="rId10"/>
          </a:graphicData>
        </a:graphic>
      </p:graphicFrame>
      <p:sp>
        <p:nvSpPr>
          <p:cNvPr id="19" name="TextBox 18">
            <a:extLst>
              <a:ext uri="{FF2B5EF4-FFF2-40B4-BE49-F238E27FC236}">
                <a16:creationId xmlns:a16="http://schemas.microsoft.com/office/drawing/2014/main" id="{4810D634-44AB-48F6-91D9-D702DD334CA9}"/>
              </a:ext>
            </a:extLst>
          </p:cNvPr>
          <p:cNvSpPr txBox="1"/>
          <p:nvPr/>
        </p:nvSpPr>
        <p:spPr>
          <a:xfrm>
            <a:off x="794339" y="1603885"/>
            <a:ext cx="51940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Consumption in MMT per annum</a:t>
            </a:r>
          </a:p>
        </p:txBody>
      </p:sp>
      <p:pic>
        <p:nvPicPr>
          <p:cNvPr id="21" name="Picture 20">
            <a:extLst>
              <a:ext uri="{FF2B5EF4-FFF2-40B4-BE49-F238E27FC236}">
                <a16:creationId xmlns:a16="http://schemas.microsoft.com/office/drawing/2014/main" id="{2BAB33FA-0ACA-4E97-9F37-EBF5DFCBB13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pic>
        <p:nvPicPr>
          <p:cNvPr id="23" name="Picture 22">
            <a:extLst>
              <a:ext uri="{FF2B5EF4-FFF2-40B4-BE49-F238E27FC236}">
                <a16:creationId xmlns:a16="http://schemas.microsoft.com/office/drawing/2014/main" id="{9C7D2E91-24B8-490B-B9A7-4D17AB7C3C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12727" y="0"/>
            <a:ext cx="986292" cy="987320"/>
          </a:xfrm>
          <a:prstGeom prst="ellipse">
            <a:avLst/>
          </a:prstGeom>
        </p:spPr>
      </p:pic>
      <p:pic>
        <p:nvPicPr>
          <p:cNvPr id="17" name="Picture 16" descr="Heinz logo and symbol, meaning, history, PNG">
            <a:extLst>
              <a:ext uri="{FF2B5EF4-FFF2-40B4-BE49-F238E27FC236}">
                <a16:creationId xmlns:a16="http://schemas.microsoft.com/office/drawing/2014/main" id="{5DF536F5-A07F-4119-A46D-18742A5F3986}"/>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9541679" y="5829133"/>
            <a:ext cx="1772563" cy="8862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Parle Products - Wikipedia">
            <a:extLst>
              <a:ext uri="{FF2B5EF4-FFF2-40B4-BE49-F238E27FC236}">
                <a16:creationId xmlns:a16="http://schemas.microsoft.com/office/drawing/2014/main" id="{C6361FC9-F1AD-4649-841D-0D24D7E3CC2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89427" y="1957215"/>
            <a:ext cx="1604961" cy="709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Mother Dairy (@MotherDairyMilk) / Twitter">
            <a:extLst>
              <a:ext uri="{FF2B5EF4-FFF2-40B4-BE49-F238E27FC236}">
                <a16:creationId xmlns:a16="http://schemas.microsoft.com/office/drawing/2014/main" id="{B8FAB19A-3C43-4081-955F-EF2DF66FB5E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7045" b="21108"/>
          <a:stretch/>
        </p:blipFill>
        <p:spPr bwMode="auto">
          <a:xfrm>
            <a:off x="6476690" y="4654724"/>
            <a:ext cx="1940392" cy="1200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Creambell - Wikipedia">
            <a:extLst>
              <a:ext uri="{FF2B5EF4-FFF2-40B4-BE49-F238E27FC236}">
                <a16:creationId xmlns:a16="http://schemas.microsoft.com/office/drawing/2014/main" id="{7D1C5EB4-84F7-4EEF-8954-4FCD0E68996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0064" t="12422" r="20177" b="9132"/>
          <a:stretch/>
        </p:blipFill>
        <p:spPr bwMode="auto">
          <a:xfrm>
            <a:off x="8218876" y="4115406"/>
            <a:ext cx="1533598" cy="1133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14AB902-58C2-48DB-86FC-EF2478588C68}"/>
              </a:ext>
            </a:extLst>
          </p:cNvPr>
          <p:cNvPicPr>
            <a:picLocks noChangeAspect="1"/>
          </p:cNvPicPr>
          <p:nvPr/>
        </p:nvPicPr>
        <p:blipFill rotWithShape="1">
          <a:blip r:embed="rId17"/>
          <a:srcRect r="65343" b="50000"/>
          <a:stretch/>
        </p:blipFill>
        <p:spPr>
          <a:xfrm>
            <a:off x="6436468" y="3253299"/>
            <a:ext cx="1980614" cy="1428750"/>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DC54E49F-8710-4CF6-89D7-00CBD794692F}" type="slidenum">
              <a:rPr lang="en-IN" smtClean="0"/>
              <a:t>13</a:t>
            </a:fld>
            <a:endParaRPr lang="en-IN" dirty="0"/>
          </a:p>
        </p:txBody>
      </p:sp>
    </p:spTree>
    <p:extLst>
      <p:ext uri="{BB962C8B-B14F-4D97-AF65-F5344CB8AC3E}">
        <p14:creationId xmlns:p14="http://schemas.microsoft.com/office/powerpoint/2010/main" val="1944818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23900"/>
          </a:xfrm>
        </p:spPr>
        <p:txBody>
          <a:bodyPr>
            <a:normAutofit/>
          </a:bodyPr>
          <a:lstStyle/>
          <a:p>
            <a:pPr algn="ctr"/>
            <a:r>
              <a:rPr lang="en-US" sz="3200" b="1" dirty="0">
                <a:solidFill>
                  <a:srgbClr val="002060"/>
                </a:solidFill>
                <a:latin typeface="Cooper Black" panose="0208090404030B020404" pitchFamily="18" charset="0"/>
                <a:cs typeface="Arial" panose="020B0604020202020204" pitchFamily="34" charset="0"/>
              </a:rPr>
              <a:t>TYPES OF SUGAR PRODUCED</a:t>
            </a:r>
            <a:endParaRPr lang="en-IN" sz="3200" b="1" dirty="0">
              <a:solidFill>
                <a:srgbClr val="002060"/>
              </a:solidFill>
              <a:latin typeface="Cooper Black" panose="0208090404030B020404" pitchFamily="18" charset="0"/>
              <a:cs typeface="Arial" panose="020B0604020202020204" pitchFamily="34" charset="0"/>
            </a:endParaRPr>
          </a:p>
        </p:txBody>
      </p:sp>
      <p:sp>
        <p:nvSpPr>
          <p:cNvPr id="3" name="Content Placeholder 2"/>
          <p:cNvSpPr>
            <a:spLocks noGrp="1"/>
          </p:cNvSpPr>
          <p:nvPr>
            <p:ph idx="1"/>
          </p:nvPr>
        </p:nvSpPr>
        <p:spPr>
          <a:xfrm>
            <a:off x="467999" y="949811"/>
            <a:ext cx="5824951" cy="3094037"/>
          </a:xfrm>
        </p:spPr>
        <p:txBody>
          <a:bodyPr>
            <a:normAutofit/>
          </a:bodyPr>
          <a:lstStyle/>
          <a:p>
            <a:pPr marL="0" indent="0" algn="just">
              <a:lnSpc>
                <a:spcPct val="100000"/>
              </a:lnSpc>
              <a:spcBef>
                <a:spcPts val="0"/>
              </a:spcBef>
              <a:buNone/>
            </a:pPr>
            <a:r>
              <a:rPr lang="en-IN" sz="2000" b="1" dirty="0">
                <a:solidFill>
                  <a:srgbClr val="202124"/>
                </a:solidFill>
                <a:effectLst/>
                <a:latin typeface="Arial" panose="020B0604020202020204" pitchFamily="34" charset="0"/>
                <a:ea typeface="Calibri" panose="020F0502020204030204" pitchFamily="34" charset="0"/>
                <a:cs typeface="Mangal" panose="02040503050203030202" pitchFamily="18" charset="0"/>
              </a:rPr>
              <a:t>Raw Sugar</a:t>
            </a:r>
          </a:p>
          <a:p>
            <a:pPr marL="0" indent="0" algn="just">
              <a:lnSpc>
                <a:spcPct val="100000"/>
              </a:lnSpc>
              <a:spcBef>
                <a:spcPts val="0"/>
              </a:spcBef>
              <a:buNone/>
            </a:pPr>
            <a:r>
              <a:rPr lang="en-IN" sz="1600" b="1" dirty="0">
                <a:solidFill>
                  <a:srgbClr val="202124"/>
                </a:solidFill>
                <a:effectLst/>
                <a:latin typeface="Arial" panose="020B0604020202020204" pitchFamily="34" charset="0"/>
                <a:ea typeface="Calibri" panose="020F0502020204030204" pitchFamily="34" charset="0"/>
                <a:cs typeface="Mangal" panose="02040503050203030202" pitchFamily="18" charset="0"/>
              </a:rPr>
              <a:t>Raw sugar is not exactly ‘raw’, as sugar cane and sugar beet is processed to extract their sugar content. Any sugar that has been through this first cycle of crystallisation with limited juice extraction, at a sugar mill, is defined as partially purified sucrose – also known as raw sugar.</a:t>
            </a:r>
            <a:endParaRPr lang="en-IN" sz="1600" b="1" dirty="0">
              <a:effectLst/>
              <a:latin typeface="Calibri" panose="020F0502020204030204" pitchFamily="34" charset="0"/>
              <a:ea typeface="Calibri" panose="020F0502020204030204" pitchFamily="34" charset="0"/>
              <a:cs typeface="Mangal" panose="02040503050203030202" pitchFamily="18" charset="0"/>
            </a:endParaRPr>
          </a:p>
        </p:txBody>
      </p:sp>
      <p:sp>
        <p:nvSpPr>
          <p:cNvPr id="5" name="TextBox 4">
            <a:extLst>
              <a:ext uri="{FF2B5EF4-FFF2-40B4-BE49-F238E27FC236}">
                <a16:creationId xmlns:a16="http://schemas.microsoft.com/office/drawing/2014/main" id="{092C56AD-A995-46C9-A6A0-5C2870F6D15B}"/>
              </a:ext>
            </a:extLst>
          </p:cNvPr>
          <p:cNvSpPr txBox="1"/>
          <p:nvPr/>
        </p:nvSpPr>
        <p:spPr>
          <a:xfrm>
            <a:off x="5707868" y="2702845"/>
            <a:ext cx="5905500" cy="2123658"/>
          </a:xfrm>
          <a:prstGeom prst="rect">
            <a:avLst/>
          </a:prstGeom>
          <a:noFill/>
        </p:spPr>
        <p:txBody>
          <a:bodyPr wrap="square">
            <a:spAutoFit/>
          </a:bodyPr>
          <a:lstStyle/>
          <a:p>
            <a:pPr marL="228600" marR="0" lvl="0" indent="0" algn="just"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Refined Sugar</a:t>
            </a:r>
          </a:p>
          <a:p>
            <a:pPr marL="228600" marR="0" lvl="0" indent="0" algn="just"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Refined Sugar is sugar that is produced through two stages of crystallisation, first as raw and then as refined. Less impurities present in refined sugar, giving it its signature white, crystalline appearance. The raw sugar is melted to remove these impurities and is essentially purified twice, resulting in a product fit for human consumption. </a:t>
            </a:r>
            <a:endParaRPr kumimoji="0" lang="en-IN"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746EB867-DAED-4909-ABAE-6D884494CDB3}"/>
              </a:ext>
            </a:extLst>
          </p:cNvPr>
          <p:cNvSpPr txBox="1"/>
          <p:nvPr/>
        </p:nvSpPr>
        <p:spPr>
          <a:xfrm>
            <a:off x="467999" y="5137765"/>
            <a:ext cx="5454499"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Plantation White Sugar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Plantation white, or mill white, sugar is a white sugar commonly produced for local consumption in sugarcane-growing countries generally by double sulphitation process. It is produced at the factory without remelting and refining of the raw sugar.</a:t>
            </a:r>
            <a:endParaRPr kumimoji="0" lang="en-IN"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Plantation White Sugar, Cane Sugar, Chini, चीनी in Mahatma Gandhi Road,  Mumbai , Godavari Bio Refinery Limited | ID: 20035409388">
            <a:extLst>
              <a:ext uri="{FF2B5EF4-FFF2-40B4-BE49-F238E27FC236}">
                <a16:creationId xmlns:a16="http://schemas.microsoft.com/office/drawing/2014/main" id="{CE0885A8-4CF3-44B4-A05E-1FD12E5A8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1149" y="5026206"/>
            <a:ext cx="2698750" cy="1601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Sugar, Cane Sugar, Chini, चीनी in Nagpur , 4S Procurement Solutions Private  Limited | ID: 21435144430">
            <a:extLst>
              <a:ext uri="{FF2B5EF4-FFF2-40B4-BE49-F238E27FC236}">
                <a16:creationId xmlns:a16="http://schemas.microsoft.com/office/drawing/2014/main" id="{3440D7FE-1979-425E-90CA-35903B544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426" y="5367744"/>
            <a:ext cx="2615418" cy="1485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List of Refined Sugar Names – PowerInTheGroup.com">
            <a:extLst>
              <a:ext uri="{FF2B5EF4-FFF2-40B4-BE49-F238E27FC236}">
                <a16:creationId xmlns:a16="http://schemas.microsoft.com/office/drawing/2014/main" id="{6BE5459C-010F-4AE8-A02D-E124BDFA8E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611761"/>
            <a:ext cx="2838466" cy="1907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Refined Sugar vs. Raw Sugar | Imperial Sugar">
            <a:extLst>
              <a:ext uri="{FF2B5EF4-FFF2-40B4-BE49-F238E27FC236}">
                <a16:creationId xmlns:a16="http://schemas.microsoft.com/office/drawing/2014/main" id="{8E9E6BC5-DE0B-45DE-8D9E-34442F558F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5373" y="3199630"/>
            <a:ext cx="2698750" cy="17948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Sorry, Raw Sugar Is No Better for You Than Refined – Mother Jones">
            <a:extLst>
              <a:ext uri="{FF2B5EF4-FFF2-40B4-BE49-F238E27FC236}">
                <a16:creationId xmlns:a16="http://schemas.microsoft.com/office/drawing/2014/main" id="{92624414-42A5-4021-BCFE-C3C2BF4C37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149" y="894538"/>
            <a:ext cx="2618984" cy="1471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What&amp;#39;s the Difference Between Cane Sugar and Beet Sugar? | Britannica">
            <a:extLst>
              <a:ext uri="{FF2B5EF4-FFF2-40B4-BE49-F238E27FC236}">
                <a16:creationId xmlns:a16="http://schemas.microsoft.com/office/drawing/2014/main" id="{FF783442-1F9F-409C-A58D-CF63E7E1F5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5187" y="1397275"/>
            <a:ext cx="2698750" cy="1409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1F82238-E6EB-423E-919C-550D0FEAB42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pic>
        <p:nvPicPr>
          <p:cNvPr id="15" name="Picture 14">
            <a:extLst>
              <a:ext uri="{FF2B5EF4-FFF2-40B4-BE49-F238E27FC236}">
                <a16:creationId xmlns:a16="http://schemas.microsoft.com/office/drawing/2014/main" id="{9FD80B21-8289-455B-A479-2BBD8BA593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12727" y="0"/>
            <a:ext cx="986292" cy="987320"/>
          </a:xfrm>
          <a:prstGeom prst="ellipse">
            <a:avLst/>
          </a:prstGeom>
        </p:spPr>
      </p:pic>
      <p:sp>
        <p:nvSpPr>
          <p:cNvPr id="4" name="Slide Number Placeholder 3"/>
          <p:cNvSpPr>
            <a:spLocks noGrp="1"/>
          </p:cNvSpPr>
          <p:nvPr>
            <p:ph type="sldNum" sz="quarter" idx="12"/>
          </p:nvPr>
        </p:nvSpPr>
        <p:spPr/>
        <p:txBody>
          <a:bodyPr/>
          <a:lstStyle/>
          <a:p>
            <a:fld id="{DC54E49F-8710-4CF6-89D7-00CBD794692F}" type="slidenum">
              <a:rPr lang="en-IN" smtClean="0"/>
              <a:t>14</a:t>
            </a:fld>
            <a:endParaRPr lang="en-IN" dirty="0"/>
          </a:p>
        </p:txBody>
      </p:sp>
    </p:spTree>
    <p:extLst>
      <p:ext uri="{BB962C8B-B14F-4D97-AF65-F5344CB8AC3E}">
        <p14:creationId xmlns:p14="http://schemas.microsoft.com/office/powerpoint/2010/main" val="341316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8BA96-F09A-4AF7-88BB-76AD6FBBF18C}"/>
              </a:ext>
            </a:extLst>
          </p:cNvPr>
          <p:cNvSpPr>
            <a:spLocks noGrp="1"/>
          </p:cNvSpPr>
          <p:nvPr>
            <p:ph type="title"/>
          </p:nvPr>
        </p:nvSpPr>
        <p:spPr/>
        <p:txBody>
          <a:bodyPr>
            <a:normAutofit/>
          </a:bodyPr>
          <a:lstStyle/>
          <a:p>
            <a:pPr algn="ctr"/>
            <a:r>
              <a:rPr lang="en-IN" sz="3200" b="1" dirty="0">
                <a:solidFill>
                  <a:srgbClr val="002060"/>
                </a:solidFill>
                <a:latin typeface="Cooper Black" panose="0208090404030B020404" pitchFamily="18" charset="0"/>
                <a:cs typeface="Arial" panose="020B0604020202020204" pitchFamily="34" charset="0"/>
              </a:rPr>
              <a:t>QUALITY MATTERS</a:t>
            </a:r>
          </a:p>
        </p:txBody>
      </p:sp>
      <p:sp>
        <p:nvSpPr>
          <p:cNvPr id="3" name="Content Placeholder 2">
            <a:extLst>
              <a:ext uri="{FF2B5EF4-FFF2-40B4-BE49-F238E27FC236}">
                <a16:creationId xmlns:a16="http://schemas.microsoft.com/office/drawing/2014/main" id="{03E7F21F-907E-41C6-BC5B-2A0C45380399}"/>
              </a:ext>
            </a:extLst>
          </p:cNvPr>
          <p:cNvSpPr>
            <a:spLocks noGrp="1"/>
          </p:cNvSpPr>
          <p:nvPr>
            <p:ph idx="1"/>
          </p:nvPr>
        </p:nvSpPr>
        <p:spPr>
          <a:xfrm>
            <a:off x="963328" y="1921063"/>
            <a:ext cx="10515600" cy="4351338"/>
          </a:xfrm>
        </p:spPr>
        <p:txBody>
          <a:bodyPr>
            <a:normAutofit/>
          </a:bodyPr>
          <a:lstStyle/>
          <a:p>
            <a:pPr marL="514350" indent="-514350" algn="just">
              <a:buAutoNum type="arabicPeriod"/>
            </a:pPr>
            <a:r>
              <a:rPr lang="en-IN" sz="2400" b="1" dirty="0">
                <a:latin typeface="Arial" panose="020B0604020202020204" pitchFamily="34" charset="0"/>
                <a:cs typeface="Arial" panose="020B0604020202020204" pitchFamily="34" charset="0"/>
              </a:rPr>
              <a:t>Since inception of the first factory in 1904, sugar industry mostly produces plantation white sugar, the process having limitations.</a:t>
            </a:r>
          </a:p>
          <a:p>
            <a:pPr marL="457200" indent="-457200" algn="just">
              <a:buFont typeface="+mj-lt"/>
              <a:buAutoNum type="arabicPeriod"/>
            </a:pPr>
            <a:endParaRPr lang="en-IN" sz="2400" b="1" dirty="0">
              <a:latin typeface="Arial" panose="020B0604020202020204" pitchFamily="34" charset="0"/>
              <a:cs typeface="Arial" panose="020B0604020202020204" pitchFamily="34" charset="0"/>
            </a:endParaRPr>
          </a:p>
          <a:p>
            <a:pPr marL="514350" indent="-514350" algn="just">
              <a:buAutoNum type="arabicPeriod"/>
            </a:pPr>
            <a:r>
              <a:rPr lang="en-IN" sz="2400" b="1" dirty="0">
                <a:latin typeface="Arial" panose="020B0604020202020204" pitchFamily="34" charset="0"/>
                <a:cs typeface="Arial" panose="020B0604020202020204" pitchFamily="34" charset="0"/>
              </a:rPr>
              <a:t>Their greater need for consumer and environment friendly processes for producing sugar as per consumer behaviour and market requirements. </a:t>
            </a:r>
          </a:p>
          <a:p>
            <a:pPr marL="457200" indent="-457200" algn="just">
              <a:buFont typeface="+mj-lt"/>
              <a:buAutoNum type="arabicPeriod"/>
            </a:pPr>
            <a:endParaRPr lang="en-IN" sz="2400" b="1" dirty="0">
              <a:latin typeface="Arial" panose="020B0604020202020204" pitchFamily="34" charset="0"/>
              <a:cs typeface="Arial" panose="020B0604020202020204" pitchFamily="34" charset="0"/>
            </a:endParaRPr>
          </a:p>
          <a:p>
            <a:pPr marL="514350" indent="-514350" algn="just">
              <a:buAutoNum type="arabicPeriod"/>
            </a:pPr>
            <a:r>
              <a:rPr lang="en-IN" sz="2400" b="1" dirty="0">
                <a:latin typeface="Arial" panose="020B0604020202020204" pitchFamily="34" charset="0"/>
                <a:cs typeface="Arial" panose="020B0604020202020204" pitchFamily="34" charset="0"/>
              </a:rPr>
              <a:t>Raw- Refined sugar route is considered a better option which also paves way for production of sector specific quality of sugar besides facilitating exports.</a:t>
            </a:r>
          </a:p>
        </p:txBody>
      </p:sp>
      <p:pic>
        <p:nvPicPr>
          <p:cNvPr id="4" name="Picture 3">
            <a:extLst>
              <a:ext uri="{FF2B5EF4-FFF2-40B4-BE49-F238E27FC236}">
                <a16:creationId xmlns:a16="http://schemas.microsoft.com/office/drawing/2014/main" id="{501754EA-CC0F-4108-9B1D-9A8C70A44E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pic>
        <p:nvPicPr>
          <p:cNvPr id="5" name="Picture 4">
            <a:extLst>
              <a:ext uri="{FF2B5EF4-FFF2-40B4-BE49-F238E27FC236}">
                <a16:creationId xmlns:a16="http://schemas.microsoft.com/office/drawing/2014/main" id="{D874BBB5-6BE0-4182-8CAB-C8B820D9C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3477" y="48125"/>
            <a:ext cx="986292" cy="987320"/>
          </a:xfrm>
          <a:prstGeom prst="ellipse">
            <a:avLst/>
          </a:prstGeom>
        </p:spPr>
      </p:pic>
      <p:sp>
        <p:nvSpPr>
          <p:cNvPr id="6" name="Slide Number Placeholder 5"/>
          <p:cNvSpPr>
            <a:spLocks noGrp="1"/>
          </p:cNvSpPr>
          <p:nvPr>
            <p:ph type="sldNum" sz="quarter" idx="12"/>
          </p:nvPr>
        </p:nvSpPr>
        <p:spPr/>
        <p:txBody>
          <a:bodyPr/>
          <a:lstStyle/>
          <a:p>
            <a:fld id="{DC54E49F-8710-4CF6-89D7-00CBD794692F}" type="slidenum">
              <a:rPr lang="en-IN" smtClean="0"/>
              <a:t>15</a:t>
            </a:fld>
            <a:endParaRPr lang="en-IN" dirty="0"/>
          </a:p>
        </p:txBody>
      </p:sp>
    </p:spTree>
    <p:extLst>
      <p:ext uri="{BB962C8B-B14F-4D97-AF65-F5344CB8AC3E}">
        <p14:creationId xmlns:p14="http://schemas.microsoft.com/office/powerpoint/2010/main" val="4110418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2"/>
          <p:cNvSpPr>
            <a:spLocks noChangeArrowheads="1"/>
          </p:cNvSpPr>
          <p:nvPr/>
        </p:nvSpPr>
        <p:spPr bwMode="auto">
          <a:xfrm>
            <a:off x="2435234" y="1700105"/>
            <a:ext cx="778794" cy="156046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32"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195" name="object 3"/>
          <p:cNvSpPr>
            <a:spLocks noChangeArrowheads="1"/>
          </p:cNvSpPr>
          <p:nvPr/>
        </p:nvSpPr>
        <p:spPr bwMode="auto">
          <a:xfrm>
            <a:off x="1950106" y="426846"/>
            <a:ext cx="9152619" cy="1167432"/>
          </a:xfrm>
          <a:prstGeom prst="rect">
            <a:avLst/>
          </a:prstGeom>
          <a:solidFill>
            <a:schemeClr val="bg1">
              <a:lumMod val="75000"/>
            </a:schemeClr>
          </a:solidFill>
          <a:ln>
            <a:noFill/>
          </a:ln>
        </p:spPr>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ooper Black" panose="0208090404030B020404" pitchFamily="18" charset="0"/>
                <a:ea typeface="+mn-ea"/>
                <a:cs typeface="+mn-cs"/>
              </a:rPr>
              <a:t>SPECIALITY SUGARS- MAURITIUS, THE MARKET LEADER</a:t>
            </a:r>
          </a:p>
        </p:txBody>
      </p:sp>
      <p:sp>
        <p:nvSpPr>
          <p:cNvPr id="8198" name="object 6"/>
          <p:cNvSpPr>
            <a:spLocks noChangeArrowheads="1"/>
          </p:cNvSpPr>
          <p:nvPr/>
        </p:nvSpPr>
        <p:spPr bwMode="auto">
          <a:xfrm>
            <a:off x="2857020" y="2789842"/>
            <a:ext cx="1381965" cy="63772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32"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199" name="object 7"/>
          <p:cNvSpPr>
            <a:spLocks/>
          </p:cNvSpPr>
          <p:nvPr/>
        </p:nvSpPr>
        <p:spPr bwMode="auto">
          <a:xfrm>
            <a:off x="2777846" y="2710667"/>
            <a:ext cx="1541754" cy="716894"/>
          </a:xfrm>
          <a:custGeom>
            <a:avLst/>
            <a:gdLst>
              <a:gd name="T0" fmla="*/ 307847 w 1701164"/>
              <a:gd name="T1" fmla="*/ 1523 h 791210"/>
              <a:gd name="T2" fmla="*/ 100583 w 1701164"/>
              <a:gd name="T3" fmla="*/ 100583 h 791210"/>
              <a:gd name="T4" fmla="*/ 6095 w 1701164"/>
              <a:gd name="T5" fmla="*/ 272795 h 791210"/>
              <a:gd name="T6" fmla="*/ 88391 w 1701164"/>
              <a:gd name="T7" fmla="*/ 790955 h 791210"/>
              <a:gd name="T8" fmla="*/ 89915 w 1701164"/>
              <a:gd name="T9" fmla="*/ 313943 h 791210"/>
              <a:gd name="T10" fmla="*/ 92963 w 1701164"/>
              <a:gd name="T11" fmla="*/ 294131 h 791210"/>
              <a:gd name="T12" fmla="*/ 100583 w 1701164"/>
              <a:gd name="T13" fmla="*/ 265175 h 791210"/>
              <a:gd name="T14" fmla="*/ 106679 w 1701164"/>
              <a:gd name="T15" fmla="*/ 246887 h 791210"/>
              <a:gd name="T16" fmla="*/ 129955 w 1701164"/>
              <a:gd name="T17" fmla="*/ 204215 h 791210"/>
              <a:gd name="T18" fmla="*/ 135846 w 1701164"/>
              <a:gd name="T19" fmla="*/ 196595 h 791210"/>
              <a:gd name="T20" fmla="*/ 166115 w 1701164"/>
              <a:gd name="T21" fmla="*/ 160019 h 791210"/>
              <a:gd name="T22" fmla="*/ 196595 w 1701164"/>
              <a:gd name="T23" fmla="*/ 134111 h 791210"/>
              <a:gd name="T24" fmla="*/ 241299 w 1701164"/>
              <a:gd name="T25" fmla="*/ 109727 h 791210"/>
              <a:gd name="T26" fmla="*/ 249065 w 1701164"/>
              <a:gd name="T27" fmla="*/ 106679 h 791210"/>
              <a:gd name="T28" fmla="*/ 269747 w 1701164"/>
              <a:gd name="T29" fmla="*/ 99059 h 791210"/>
              <a:gd name="T30" fmla="*/ 299211 w 1701164"/>
              <a:gd name="T31" fmla="*/ 92963 h 791210"/>
              <a:gd name="T32" fmla="*/ 342899 w 1701164"/>
              <a:gd name="T33" fmla="*/ 88391 h 791210"/>
              <a:gd name="T34" fmla="*/ 1700783 w 1701164"/>
              <a:gd name="T35" fmla="*/ 44195 h 791210"/>
              <a:gd name="T36" fmla="*/ 1612391 w 1701164"/>
              <a:gd name="T37" fmla="*/ 790955 h 791210"/>
              <a:gd name="T38" fmla="*/ 1656587 w 1701164"/>
              <a:gd name="T39" fmla="*/ 88391 h 791210"/>
              <a:gd name="T40" fmla="*/ 88391 w 1701164"/>
              <a:gd name="T41" fmla="*/ 341375 h 791210"/>
              <a:gd name="T42" fmla="*/ 90830 w 1701164"/>
              <a:gd name="T43" fmla="*/ 313943 h 791210"/>
              <a:gd name="T44" fmla="*/ 90830 w 1701164"/>
              <a:gd name="T45" fmla="*/ 313943 h 791210"/>
              <a:gd name="T46" fmla="*/ 93802 w 1701164"/>
              <a:gd name="T47" fmla="*/ 294131 h 791210"/>
              <a:gd name="T48" fmla="*/ 99059 w 1701164"/>
              <a:gd name="T49" fmla="*/ 269747 h 791210"/>
              <a:gd name="T50" fmla="*/ 100182 w 1701164"/>
              <a:gd name="T51" fmla="*/ 266699 h 791210"/>
              <a:gd name="T52" fmla="*/ 100182 w 1701164"/>
              <a:gd name="T53" fmla="*/ 266699 h 791210"/>
              <a:gd name="T54" fmla="*/ 100182 w 1701164"/>
              <a:gd name="T55" fmla="*/ 266699 h 791210"/>
              <a:gd name="T56" fmla="*/ 106679 w 1701164"/>
              <a:gd name="T57" fmla="*/ 246887 h 791210"/>
              <a:gd name="T58" fmla="*/ 109151 w 1701164"/>
              <a:gd name="T59" fmla="*/ 242357 h 791210"/>
              <a:gd name="T60" fmla="*/ 109151 w 1701164"/>
              <a:gd name="T61" fmla="*/ 242357 h 791210"/>
              <a:gd name="T62" fmla="*/ 109151 w 1701164"/>
              <a:gd name="T63" fmla="*/ 242357 h 791210"/>
              <a:gd name="T64" fmla="*/ 129539 w 1701164"/>
              <a:gd name="T65" fmla="*/ 204215 h 791210"/>
              <a:gd name="T66" fmla="*/ 130759 w 1701164"/>
              <a:gd name="T67" fmla="*/ 202742 h 791210"/>
              <a:gd name="T68" fmla="*/ 130759 w 1701164"/>
              <a:gd name="T69" fmla="*/ 202742 h 791210"/>
              <a:gd name="T70" fmla="*/ 130759 w 1701164"/>
              <a:gd name="T71" fmla="*/ 202742 h 791210"/>
              <a:gd name="T72" fmla="*/ 160019 w 1701164"/>
              <a:gd name="T73" fmla="*/ 166115 h 791210"/>
              <a:gd name="T74" fmla="*/ 163355 w 1701164"/>
              <a:gd name="T75" fmla="*/ 163355 h 791210"/>
              <a:gd name="T76" fmla="*/ 163355 w 1701164"/>
              <a:gd name="T77" fmla="*/ 163355 h 791210"/>
              <a:gd name="T78" fmla="*/ 163355 w 1701164"/>
              <a:gd name="T79" fmla="*/ 163355 h 791210"/>
              <a:gd name="T80" fmla="*/ 196595 w 1701164"/>
              <a:gd name="T81" fmla="*/ 134111 h 791210"/>
              <a:gd name="T82" fmla="*/ 202742 w 1701164"/>
              <a:gd name="T83" fmla="*/ 130759 h 791210"/>
              <a:gd name="T84" fmla="*/ 202742 w 1701164"/>
              <a:gd name="T85" fmla="*/ 130759 h 791210"/>
              <a:gd name="T86" fmla="*/ 202742 w 1701164"/>
              <a:gd name="T87" fmla="*/ 130759 h 791210"/>
              <a:gd name="T88" fmla="*/ 240791 w 1701164"/>
              <a:gd name="T89" fmla="*/ 109727 h 791210"/>
              <a:gd name="T90" fmla="*/ 242357 w 1701164"/>
              <a:gd name="T91" fmla="*/ 109151 h 791210"/>
              <a:gd name="T92" fmla="*/ 242357 w 1701164"/>
              <a:gd name="T93" fmla="*/ 109151 h 791210"/>
              <a:gd name="T94" fmla="*/ 242357 w 1701164"/>
              <a:gd name="T95" fmla="*/ 109151 h 791210"/>
              <a:gd name="T96" fmla="*/ 265175 w 1701164"/>
              <a:gd name="T97" fmla="*/ 100583 h 791210"/>
              <a:gd name="T98" fmla="*/ 266699 w 1701164"/>
              <a:gd name="T99" fmla="*/ 100182 h 791210"/>
              <a:gd name="T100" fmla="*/ 266699 w 1701164"/>
              <a:gd name="T101" fmla="*/ 100182 h 791210"/>
              <a:gd name="T102" fmla="*/ 266699 w 1701164"/>
              <a:gd name="T103" fmla="*/ 100182 h 791210"/>
              <a:gd name="T104" fmla="*/ 294131 w 1701164"/>
              <a:gd name="T105" fmla="*/ 92963 h 791210"/>
              <a:gd name="T106" fmla="*/ 1700783 w 1701164"/>
              <a:gd name="T107" fmla="*/ 44195 h 791210"/>
              <a:gd name="T108" fmla="*/ 1700783 w 1701164"/>
              <a:gd name="T109" fmla="*/ 88391 h 79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1164" h="791210">
                <a:moveTo>
                  <a:pt x="1700783" y="0"/>
                </a:moveTo>
                <a:lnTo>
                  <a:pt x="339851" y="0"/>
                </a:lnTo>
                <a:lnTo>
                  <a:pt x="307847" y="1523"/>
                </a:lnTo>
                <a:lnTo>
                  <a:pt x="240791" y="15239"/>
                </a:lnTo>
                <a:lnTo>
                  <a:pt x="150875" y="57911"/>
                </a:lnTo>
                <a:lnTo>
                  <a:pt x="100583" y="100583"/>
                </a:lnTo>
                <a:lnTo>
                  <a:pt x="57911" y="150875"/>
                </a:lnTo>
                <a:lnTo>
                  <a:pt x="27431" y="207263"/>
                </a:lnTo>
                <a:lnTo>
                  <a:pt x="6095" y="272795"/>
                </a:lnTo>
                <a:lnTo>
                  <a:pt x="0" y="341375"/>
                </a:lnTo>
                <a:lnTo>
                  <a:pt x="0" y="790955"/>
                </a:lnTo>
                <a:lnTo>
                  <a:pt x="88391" y="790955"/>
                </a:lnTo>
                <a:lnTo>
                  <a:pt x="88391" y="341375"/>
                </a:lnTo>
                <a:lnTo>
                  <a:pt x="88544" y="341375"/>
                </a:lnTo>
                <a:lnTo>
                  <a:pt x="89915" y="313943"/>
                </a:lnTo>
                <a:lnTo>
                  <a:pt x="90830" y="313943"/>
                </a:lnTo>
                <a:lnTo>
                  <a:pt x="93802" y="294131"/>
                </a:lnTo>
                <a:lnTo>
                  <a:pt x="92963" y="294131"/>
                </a:lnTo>
                <a:lnTo>
                  <a:pt x="99380" y="269747"/>
                </a:lnTo>
                <a:lnTo>
                  <a:pt x="99059" y="269747"/>
                </a:lnTo>
                <a:lnTo>
                  <a:pt x="100583" y="265175"/>
                </a:lnTo>
                <a:lnTo>
                  <a:pt x="100744" y="265175"/>
                </a:lnTo>
                <a:lnTo>
                  <a:pt x="107482" y="246887"/>
                </a:lnTo>
                <a:lnTo>
                  <a:pt x="106679" y="246887"/>
                </a:lnTo>
                <a:lnTo>
                  <a:pt x="109727" y="240791"/>
                </a:lnTo>
                <a:lnTo>
                  <a:pt x="110005" y="240791"/>
                </a:lnTo>
                <a:lnTo>
                  <a:pt x="129955" y="204215"/>
                </a:lnTo>
                <a:lnTo>
                  <a:pt x="129539" y="204215"/>
                </a:lnTo>
                <a:lnTo>
                  <a:pt x="134111" y="196595"/>
                </a:lnTo>
                <a:lnTo>
                  <a:pt x="135846" y="196595"/>
                </a:lnTo>
                <a:lnTo>
                  <a:pt x="161071" y="166115"/>
                </a:lnTo>
                <a:lnTo>
                  <a:pt x="160019" y="166115"/>
                </a:lnTo>
                <a:lnTo>
                  <a:pt x="166115" y="160019"/>
                </a:lnTo>
                <a:lnTo>
                  <a:pt x="167385" y="160019"/>
                </a:lnTo>
                <a:lnTo>
                  <a:pt x="198691" y="134111"/>
                </a:lnTo>
                <a:lnTo>
                  <a:pt x="196595" y="134111"/>
                </a:lnTo>
                <a:lnTo>
                  <a:pt x="204215" y="129539"/>
                </a:lnTo>
                <a:lnTo>
                  <a:pt x="204977" y="129539"/>
                </a:lnTo>
                <a:lnTo>
                  <a:pt x="241299" y="109727"/>
                </a:lnTo>
                <a:lnTo>
                  <a:pt x="240791" y="109727"/>
                </a:lnTo>
                <a:lnTo>
                  <a:pt x="246887" y="106679"/>
                </a:lnTo>
                <a:lnTo>
                  <a:pt x="249065" y="106679"/>
                </a:lnTo>
                <a:lnTo>
                  <a:pt x="265611" y="100583"/>
                </a:lnTo>
                <a:lnTo>
                  <a:pt x="265175" y="100583"/>
                </a:lnTo>
                <a:lnTo>
                  <a:pt x="269747" y="99059"/>
                </a:lnTo>
                <a:lnTo>
                  <a:pt x="270967" y="99059"/>
                </a:lnTo>
                <a:lnTo>
                  <a:pt x="294131" y="92963"/>
                </a:lnTo>
                <a:lnTo>
                  <a:pt x="299211" y="92963"/>
                </a:lnTo>
                <a:lnTo>
                  <a:pt x="318515" y="89915"/>
                </a:lnTo>
                <a:lnTo>
                  <a:pt x="313943" y="89915"/>
                </a:lnTo>
                <a:lnTo>
                  <a:pt x="342899" y="88391"/>
                </a:lnTo>
                <a:lnTo>
                  <a:pt x="1612391" y="88391"/>
                </a:lnTo>
                <a:lnTo>
                  <a:pt x="1612391" y="44195"/>
                </a:lnTo>
                <a:lnTo>
                  <a:pt x="1700783" y="44195"/>
                </a:lnTo>
                <a:lnTo>
                  <a:pt x="1700783" y="0"/>
                </a:lnTo>
                <a:close/>
              </a:path>
              <a:path w="1701164" h="791210">
                <a:moveTo>
                  <a:pt x="1612391" y="44195"/>
                </a:moveTo>
                <a:lnTo>
                  <a:pt x="1612391" y="790955"/>
                </a:lnTo>
                <a:lnTo>
                  <a:pt x="1700783" y="790955"/>
                </a:lnTo>
                <a:lnTo>
                  <a:pt x="1700783" y="88391"/>
                </a:lnTo>
                <a:lnTo>
                  <a:pt x="1656587" y="88391"/>
                </a:lnTo>
                <a:lnTo>
                  <a:pt x="1612391" y="44195"/>
                </a:lnTo>
                <a:close/>
              </a:path>
              <a:path w="1701164" h="791210">
                <a:moveTo>
                  <a:pt x="88544" y="341375"/>
                </a:moveTo>
                <a:lnTo>
                  <a:pt x="88391" y="341375"/>
                </a:lnTo>
                <a:lnTo>
                  <a:pt x="88391" y="344423"/>
                </a:lnTo>
                <a:lnTo>
                  <a:pt x="88544" y="341375"/>
                </a:lnTo>
                <a:close/>
              </a:path>
              <a:path w="1701164" h="791210">
                <a:moveTo>
                  <a:pt x="90830" y="313943"/>
                </a:moveTo>
                <a:lnTo>
                  <a:pt x="89915" y="313943"/>
                </a:lnTo>
                <a:lnTo>
                  <a:pt x="89915" y="320039"/>
                </a:lnTo>
                <a:lnTo>
                  <a:pt x="90830" y="313943"/>
                </a:lnTo>
                <a:close/>
              </a:path>
              <a:path w="1701164" h="791210">
                <a:moveTo>
                  <a:pt x="94487" y="289559"/>
                </a:moveTo>
                <a:lnTo>
                  <a:pt x="92963" y="294131"/>
                </a:lnTo>
                <a:lnTo>
                  <a:pt x="93802" y="294131"/>
                </a:lnTo>
                <a:lnTo>
                  <a:pt x="94487" y="289559"/>
                </a:lnTo>
                <a:close/>
              </a:path>
              <a:path w="1701164" h="791210">
                <a:moveTo>
                  <a:pt x="100583" y="265175"/>
                </a:moveTo>
                <a:lnTo>
                  <a:pt x="99059" y="269747"/>
                </a:lnTo>
                <a:lnTo>
                  <a:pt x="100182" y="266699"/>
                </a:lnTo>
                <a:lnTo>
                  <a:pt x="100583" y="265175"/>
                </a:lnTo>
                <a:close/>
              </a:path>
              <a:path w="1701164" h="791210">
                <a:moveTo>
                  <a:pt x="100182" y="266699"/>
                </a:moveTo>
                <a:lnTo>
                  <a:pt x="99059" y="269747"/>
                </a:lnTo>
                <a:lnTo>
                  <a:pt x="99380" y="269747"/>
                </a:lnTo>
                <a:lnTo>
                  <a:pt x="100182" y="266699"/>
                </a:lnTo>
                <a:close/>
              </a:path>
              <a:path w="1701164" h="791210">
                <a:moveTo>
                  <a:pt x="100744" y="265175"/>
                </a:moveTo>
                <a:lnTo>
                  <a:pt x="100583" y="265175"/>
                </a:lnTo>
                <a:lnTo>
                  <a:pt x="100182" y="266699"/>
                </a:lnTo>
                <a:lnTo>
                  <a:pt x="100744" y="265175"/>
                </a:lnTo>
                <a:close/>
              </a:path>
              <a:path w="1701164" h="791210">
                <a:moveTo>
                  <a:pt x="109727" y="240791"/>
                </a:moveTo>
                <a:lnTo>
                  <a:pt x="106679" y="246887"/>
                </a:lnTo>
                <a:lnTo>
                  <a:pt x="109151" y="242357"/>
                </a:lnTo>
                <a:lnTo>
                  <a:pt x="109727" y="240791"/>
                </a:lnTo>
                <a:close/>
              </a:path>
              <a:path w="1701164" h="791210">
                <a:moveTo>
                  <a:pt x="109151" y="242357"/>
                </a:moveTo>
                <a:lnTo>
                  <a:pt x="106679" y="246887"/>
                </a:lnTo>
                <a:lnTo>
                  <a:pt x="107482" y="246887"/>
                </a:lnTo>
                <a:lnTo>
                  <a:pt x="109151" y="242357"/>
                </a:lnTo>
                <a:close/>
              </a:path>
              <a:path w="1701164" h="791210">
                <a:moveTo>
                  <a:pt x="110005" y="240791"/>
                </a:moveTo>
                <a:lnTo>
                  <a:pt x="109727" y="240791"/>
                </a:lnTo>
                <a:lnTo>
                  <a:pt x="109151" y="242357"/>
                </a:lnTo>
                <a:lnTo>
                  <a:pt x="110005" y="240791"/>
                </a:lnTo>
                <a:close/>
              </a:path>
              <a:path w="1701164" h="791210">
                <a:moveTo>
                  <a:pt x="134111" y="196595"/>
                </a:moveTo>
                <a:lnTo>
                  <a:pt x="129539" y="204215"/>
                </a:lnTo>
                <a:lnTo>
                  <a:pt x="130759" y="202742"/>
                </a:lnTo>
                <a:lnTo>
                  <a:pt x="134111" y="196595"/>
                </a:lnTo>
                <a:close/>
              </a:path>
              <a:path w="1701164" h="791210">
                <a:moveTo>
                  <a:pt x="130759" y="202742"/>
                </a:moveTo>
                <a:lnTo>
                  <a:pt x="129539" y="204215"/>
                </a:lnTo>
                <a:lnTo>
                  <a:pt x="129955" y="204215"/>
                </a:lnTo>
                <a:lnTo>
                  <a:pt x="130759" y="202742"/>
                </a:lnTo>
                <a:close/>
              </a:path>
              <a:path w="1701164" h="791210">
                <a:moveTo>
                  <a:pt x="135846" y="196595"/>
                </a:moveTo>
                <a:lnTo>
                  <a:pt x="134111" y="196595"/>
                </a:lnTo>
                <a:lnTo>
                  <a:pt x="130759" y="202742"/>
                </a:lnTo>
                <a:lnTo>
                  <a:pt x="135846" y="196595"/>
                </a:lnTo>
                <a:close/>
              </a:path>
              <a:path w="1701164" h="791210">
                <a:moveTo>
                  <a:pt x="166115" y="160019"/>
                </a:moveTo>
                <a:lnTo>
                  <a:pt x="160019" y="166115"/>
                </a:lnTo>
                <a:lnTo>
                  <a:pt x="163355" y="163355"/>
                </a:lnTo>
                <a:lnTo>
                  <a:pt x="166115" y="160019"/>
                </a:lnTo>
                <a:close/>
              </a:path>
              <a:path w="1701164" h="791210">
                <a:moveTo>
                  <a:pt x="163355" y="163355"/>
                </a:moveTo>
                <a:lnTo>
                  <a:pt x="160019" y="166115"/>
                </a:lnTo>
                <a:lnTo>
                  <a:pt x="161071" y="166115"/>
                </a:lnTo>
                <a:lnTo>
                  <a:pt x="163355" y="163355"/>
                </a:lnTo>
                <a:close/>
              </a:path>
              <a:path w="1701164" h="791210">
                <a:moveTo>
                  <a:pt x="167385" y="160019"/>
                </a:moveTo>
                <a:lnTo>
                  <a:pt x="166115" y="160019"/>
                </a:lnTo>
                <a:lnTo>
                  <a:pt x="163355" y="163355"/>
                </a:lnTo>
                <a:lnTo>
                  <a:pt x="167385" y="160019"/>
                </a:lnTo>
                <a:close/>
              </a:path>
              <a:path w="1701164" h="791210">
                <a:moveTo>
                  <a:pt x="204215" y="129539"/>
                </a:moveTo>
                <a:lnTo>
                  <a:pt x="196595" y="134111"/>
                </a:lnTo>
                <a:lnTo>
                  <a:pt x="202742" y="130759"/>
                </a:lnTo>
                <a:lnTo>
                  <a:pt x="204215" y="129539"/>
                </a:lnTo>
                <a:close/>
              </a:path>
              <a:path w="1701164" h="791210">
                <a:moveTo>
                  <a:pt x="202742" y="130759"/>
                </a:moveTo>
                <a:lnTo>
                  <a:pt x="196595" y="134111"/>
                </a:lnTo>
                <a:lnTo>
                  <a:pt x="198691" y="134111"/>
                </a:lnTo>
                <a:lnTo>
                  <a:pt x="202742" y="130759"/>
                </a:lnTo>
                <a:close/>
              </a:path>
              <a:path w="1701164" h="791210">
                <a:moveTo>
                  <a:pt x="204977" y="129539"/>
                </a:moveTo>
                <a:lnTo>
                  <a:pt x="204215" y="129539"/>
                </a:lnTo>
                <a:lnTo>
                  <a:pt x="202742" y="130759"/>
                </a:lnTo>
                <a:lnTo>
                  <a:pt x="204977" y="129539"/>
                </a:lnTo>
                <a:close/>
              </a:path>
              <a:path w="1701164" h="791210">
                <a:moveTo>
                  <a:pt x="246887" y="106679"/>
                </a:moveTo>
                <a:lnTo>
                  <a:pt x="240791" y="109727"/>
                </a:lnTo>
                <a:lnTo>
                  <a:pt x="242357" y="109151"/>
                </a:lnTo>
                <a:lnTo>
                  <a:pt x="246887" y="106679"/>
                </a:lnTo>
                <a:close/>
              </a:path>
              <a:path w="1701164" h="791210">
                <a:moveTo>
                  <a:pt x="242357" y="109151"/>
                </a:moveTo>
                <a:lnTo>
                  <a:pt x="240791" y="109727"/>
                </a:lnTo>
                <a:lnTo>
                  <a:pt x="241299" y="109727"/>
                </a:lnTo>
                <a:lnTo>
                  <a:pt x="242357" y="109151"/>
                </a:lnTo>
                <a:close/>
              </a:path>
              <a:path w="1701164" h="791210">
                <a:moveTo>
                  <a:pt x="249065" y="106679"/>
                </a:moveTo>
                <a:lnTo>
                  <a:pt x="246887" y="106679"/>
                </a:lnTo>
                <a:lnTo>
                  <a:pt x="242357" y="109151"/>
                </a:lnTo>
                <a:lnTo>
                  <a:pt x="249065" y="106679"/>
                </a:lnTo>
                <a:close/>
              </a:path>
              <a:path w="1701164" h="791210">
                <a:moveTo>
                  <a:pt x="269747" y="99059"/>
                </a:moveTo>
                <a:lnTo>
                  <a:pt x="265175" y="100583"/>
                </a:lnTo>
                <a:lnTo>
                  <a:pt x="266699" y="100182"/>
                </a:lnTo>
                <a:lnTo>
                  <a:pt x="269747" y="99059"/>
                </a:lnTo>
                <a:close/>
              </a:path>
              <a:path w="1701164" h="791210">
                <a:moveTo>
                  <a:pt x="266699" y="100182"/>
                </a:moveTo>
                <a:lnTo>
                  <a:pt x="265175" y="100583"/>
                </a:lnTo>
                <a:lnTo>
                  <a:pt x="265611" y="100583"/>
                </a:lnTo>
                <a:lnTo>
                  <a:pt x="266699" y="100182"/>
                </a:lnTo>
                <a:close/>
              </a:path>
              <a:path w="1701164" h="791210">
                <a:moveTo>
                  <a:pt x="270967" y="99059"/>
                </a:moveTo>
                <a:lnTo>
                  <a:pt x="269747" y="99059"/>
                </a:lnTo>
                <a:lnTo>
                  <a:pt x="266699" y="100182"/>
                </a:lnTo>
                <a:lnTo>
                  <a:pt x="270967" y="99059"/>
                </a:lnTo>
                <a:close/>
              </a:path>
              <a:path w="1701164" h="791210">
                <a:moveTo>
                  <a:pt x="299211" y="92963"/>
                </a:moveTo>
                <a:lnTo>
                  <a:pt x="294131" y="92963"/>
                </a:lnTo>
                <a:lnTo>
                  <a:pt x="289559" y="94487"/>
                </a:lnTo>
                <a:lnTo>
                  <a:pt x="299211" y="92963"/>
                </a:lnTo>
                <a:close/>
              </a:path>
              <a:path w="1701164" h="791210">
                <a:moveTo>
                  <a:pt x="1700783" y="44195"/>
                </a:moveTo>
                <a:lnTo>
                  <a:pt x="1612391" y="44195"/>
                </a:lnTo>
                <a:lnTo>
                  <a:pt x="1656587" y="88391"/>
                </a:lnTo>
                <a:lnTo>
                  <a:pt x="1700783" y="88391"/>
                </a:lnTo>
                <a:lnTo>
                  <a:pt x="1700783" y="441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01" name="object 9"/>
          <p:cNvSpPr>
            <a:spLocks/>
          </p:cNvSpPr>
          <p:nvPr/>
        </p:nvSpPr>
        <p:spPr bwMode="auto">
          <a:xfrm>
            <a:off x="2777846" y="2710667"/>
            <a:ext cx="1541754" cy="716894"/>
          </a:xfrm>
          <a:custGeom>
            <a:avLst/>
            <a:gdLst>
              <a:gd name="T0" fmla="*/ 307847 w 1701164"/>
              <a:gd name="T1" fmla="*/ 1523 h 791210"/>
              <a:gd name="T2" fmla="*/ 100583 w 1701164"/>
              <a:gd name="T3" fmla="*/ 100583 h 791210"/>
              <a:gd name="T4" fmla="*/ 6095 w 1701164"/>
              <a:gd name="T5" fmla="*/ 272795 h 791210"/>
              <a:gd name="T6" fmla="*/ 88391 w 1701164"/>
              <a:gd name="T7" fmla="*/ 790955 h 791210"/>
              <a:gd name="T8" fmla="*/ 89915 w 1701164"/>
              <a:gd name="T9" fmla="*/ 313943 h 791210"/>
              <a:gd name="T10" fmla="*/ 92963 w 1701164"/>
              <a:gd name="T11" fmla="*/ 294131 h 791210"/>
              <a:gd name="T12" fmla="*/ 100583 w 1701164"/>
              <a:gd name="T13" fmla="*/ 265175 h 791210"/>
              <a:gd name="T14" fmla="*/ 106679 w 1701164"/>
              <a:gd name="T15" fmla="*/ 246887 h 791210"/>
              <a:gd name="T16" fmla="*/ 129955 w 1701164"/>
              <a:gd name="T17" fmla="*/ 204215 h 791210"/>
              <a:gd name="T18" fmla="*/ 135846 w 1701164"/>
              <a:gd name="T19" fmla="*/ 196595 h 791210"/>
              <a:gd name="T20" fmla="*/ 166115 w 1701164"/>
              <a:gd name="T21" fmla="*/ 160019 h 791210"/>
              <a:gd name="T22" fmla="*/ 196595 w 1701164"/>
              <a:gd name="T23" fmla="*/ 134111 h 791210"/>
              <a:gd name="T24" fmla="*/ 241299 w 1701164"/>
              <a:gd name="T25" fmla="*/ 109727 h 791210"/>
              <a:gd name="T26" fmla="*/ 249065 w 1701164"/>
              <a:gd name="T27" fmla="*/ 106679 h 791210"/>
              <a:gd name="T28" fmla="*/ 269747 w 1701164"/>
              <a:gd name="T29" fmla="*/ 99059 h 791210"/>
              <a:gd name="T30" fmla="*/ 299211 w 1701164"/>
              <a:gd name="T31" fmla="*/ 92963 h 791210"/>
              <a:gd name="T32" fmla="*/ 342899 w 1701164"/>
              <a:gd name="T33" fmla="*/ 88391 h 791210"/>
              <a:gd name="T34" fmla="*/ 1700783 w 1701164"/>
              <a:gd name="T35" fmla="*/ 44195 h 791210"/>
              <a:gd name="T36" fmla="*/ 1612391 w 1701164"/>
              <a:gd name="T37" fmla="*/ 790955 h 791210"/>
              <a:gd name="T38" fmla="*/ 1656587 w 1701164"/>
              <a:gd name="T39" fmla="*/ 88391 h 791210"/>
              <a:gd name="T40" fmla="*/ 88391 w 1701164"/>
              <a:gd name="T41" fmla="*/ 341375 h 791210"/>
              <a:gd name="T42" fmla="*/ 90830 w 1701164"/>
              <a:gd name="T43" fmla="*/ 313943 h 791210"/>
              <a:gd name="T44" fmla="*/ 90830 w 1701164"/>
              <a:gd name="T45" fmla="*/ 313943 h 791210"/>
              <a:gd name="T46" fmla="*/ 93802 w 1701164"/>
              <a:gd name="T47" fmla="*/ 294131 h 791210"/>
              <a:gd name="T48" fmla="*/ 99059 w 1701164"/>
              <a:gd name="T49" fmla="*/ 269747 h 791210"/>
              <a:gd name="T50" fmla="*/ 100182 w 1701164"/>
              <a:gd name="T51" fmla="*/ 266699 h 791210"/>
              <a:gd name="T52" fmla="*/ 100182 w 1701164"/>
              <a:gd name="T53" fmla="*/ 266699 h 791210"/>
              <a:gd name="T54" fmla="*/ 100182 w 1701164"/>
              <a:gd name="T55" fmla="*/ 266699 h 791210"/>
              <a:gd name="T56" fmla="*/ 106679 w 1701164"/>
              <a:gd name="T57" fmla="*/ 246887 h 791210"/>
              <a:gd name="T58" fmla="*/ 109151 w 1701164"/>
              <a:gd name="T59" fmla="*/ 242357 h 791210"/>
              <a:gd name="T60" fmla="*/ 109151 w 1701164"/>
              <a:gd name="T61" fmla="*/ 242357 h 791210"/>
              <a:gd name="T62" fmla="*/ 109151 w 1701164"/>
              <a:gd name="T63" fmla="*/ 242357 h 791210"/>
              <a:gd name="T64" fmla="*/ 129539 w 1701164"/>
              <a:gd name="T65" fmla="*/ 204215 h 791210"/>
              <a:gd name="T66" fmla="*/ 130759 w 1701164"/>
              <a:gd name="T67" fmla="*/ 202742 h 791210"/>
              <a:gd name="T68" fmla="*/ 130759 w 1701164"/>
              <a:gd name="T69" fmla="*/ 202742 h 791210"/>
              <a:gd name="T70" fmla="*/ 130759 w 1701164"/>
              <a:gd name="T71" fmla="*/ 202742 h 791210"/>
              <a:gd name="T72" fmla="*/ 160019 w 1701164"/>
              <a:gd name="T73" fmla="*/ 166115 h 791210"/>
              <a:gd name="T74" fmla="*/ 163355 w 1701164"/>
              <a:gd name="T75" fmla="*/ 163355 h 791210"/>
              <a:gd name="T76" fmla="*/ 163355 w 1701164"/>
              <a:gd name="T77" fmla="*/ 163355 h 791210"/>
              <a:gd name="T78" fmla="*/ 163355 w 1701164"/>
              <a:gd name="T79" fmla="*/ 163355 h 791210"/>
              <a:gd name="T80" fmla="*/ 196595 w 1701164"/>
              <a:gd name="T81" fmla="*/ 134111 h 791210"/>
              <a:gd name="T82" fmla="*/ 202742 w 1701164"/>
              <a:gd name="T83" fmla="*/ 130759 h 791210"/>
              <a:gd name="T84" fmla="*/ 202742 w 1701164"/>
              <a:gd name="T85" fmla="*/ 130759 h 791210"/>
              <a:gd name="T86" fmla="*/ 202742 w 1701164"/>
              <a:gd name="T87" fmla="*/ 130759 h 791210"/>
              <a:gd name="T88" fmla="*/ 240791 w 1701164"/>
              <a:gd name="T89" fmla="*/ 109727 h 791210"/>
              <a:gd name="T90" fmla="*/ 242357 w 1701164"/>
              <a:gd name="T91" fmla="*/ 109151 h 791210"/>
              <a:gd name="T92" fmla="*/ 242357 w 1701164"/>
              <a:gd name="T93" fmla="*/ 109151 h 791210"/>
              <a:gd name="T94" fmla="*/ 242357 w 1701164"/>
              <a:gd name="T95" fmla="*/ 109151 h 791210"/>
              <a:gd name="T96" fmla="*/ 265175 w 1701164"/>
              <a:gd name="T97" fmla="*/ 100583 h 791210"/>
              <a:gd name="T98" fmla="*/ 266699 w 1701164"/>
              <a:gd name="T99" fmla="*/ 100182 h 791210"/>
              <a:gd name="T100" fmla="*/ 266699 w 1701164"/>
              <a:gd name="T101" fmla="*/ 100182 h 791210"/>
              <a:gd name="T102" fmla="*/ 266699 w 1701164"/>
              <a:gd name="T103" fmla="*/ 100182 h 791210"/>
              <a:gd name="T104" fmla="*/ 294131 w 1701164"/>
              <a:gd name="T105" fmla="*/ 92963 h 791210"/>
              <a:gd name="T106" fmla="*/ 1700783 w 1701164"/>
              <a:gd name="T107" fmla="*/ 44195 h 791210"/>
              <a:gd name="T108" fmla="*/ 1700783 w 1701164"/>
              <a:gd name="T109" fmla="*/ 88391 h 79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1164" h="791210">
                <a:moveTo>
                  <a:pt x="1700783" y="0"/>
                </a:moveTo>
                <a:lnTo>
                  <a:pt x="339851" y="0"/>
                </a:lnTo>
                <a:lnTo>
                  <a:pt x="307847" y="1523"/>
                </a:lnTo>
                <a:lnTo>
                  <a:pt x="240791" y="15239"/>
                </a:lnTo>
                <a:lnTo>
                  <a:pt x="150875" y="57911"/>
                </a:lnTo>
                <a:lnTo>
                  <a:pt x="100583" y="100583"/>
                </a:lnTo>
                <a:lnTo>
                  <a:pt x="57911" y="150875"/>
                </a:lnTo>
                <a:lnTo>
                  <a:pt x="27431" y="207263"/>
                </a:lnTo>
                <a:lnTo>
                  <a:pt x="6095" y="272795"/>
                </a:lnTo>
                <a:lnTo>
                  <a:pt x="0" y="341375"/>
                </a:lnTo>
                <a:lnTo>
                  <a:pt x="0" y="790955"/>
                </a:lnTo>
                <a:lnTo>
                  <a:pt x="88391" y="790955"/>
                </a:lnTo>
                <a:lnTo>
                  <a:pt x="88391" y="341375"/>
                </a:lnTo>
                <a:lnTo>
                  <a:pt x="88544" y="341375"/>
                </a:lnTo>
                <a:lnTo>
                  <a:pt x="89915" y="313943"/>
                </a:lnTo>
                <a:lnTo>
                  <a:pt x="90830" y="313943"/>
                </a:lnTo>
                <a:lnTo>
                  <a:pt x="93802" y="294131"/>
                </a:lnTo>
                <a:lnTo>
                  <a:pt x="92963" y="294131"/>
                </a:lnTo>
                <a:lnTo>
                  <a:pt x="99380" y="269747"/>
                </a:lnTo>
                <a:lnTo>
                  <a:pt x="99059" y="269747"/>
                </a:lnTo>
                <a:lnTo>
                  <a:pt x="100583" y="265175"/>
                </a:lnTo>
                <a:lnTo>
                  <a:pt x="100744" y="265175"/>
                </a:lnTo>
                <a:lnTo>
                  <a:pt x="107482" y="246887"/>
                </a:lnTo>
                <a:lnTo>
                  <a:pt x="106679" y="246887"/>
                </a:lnTo>
                <a:lnTo>
                  <a:pt x="109727" y="240791"/>
                </a:lnTo>
                <a:lnTo>
                  <a:pt x="110005" y="240791"/>
                </a:lnTo>
                <a:lnTo>
                  <a:pt x="129955" y="204215"/>
                </a:lnTo>
                <a:lnTo>
                  <a:pt x="129539" y="204215"/>
                </a:lnTo>
                <a:lnTo>
                  <a:pt x="134111" y="196595"/>
                </a:lnTo>
                <a:lnTo>
                  <a:pt x="135846" y="196595"/>
                </a:lnTo>
                <a:lnTo>
                  <a:pt x="161071" y="166115"/>
                </a:lnTo>
                <a:lnTo>
                  <a:pt x="160019" y="166115"/>
                </a:lnTo>
                <a:lnTo>
                  <a:pt x="166115" y="160019"/>
                </a:lnTo>
                <a:lnTo>
                  <a:pt x="167385" y="160019"/>
                </a:lnTo>
                <a:lnTo>
                  <a:pt x="198691" y="134111"/>
                </a:lnTo>
                <a:lnTo>
                  <a:pt x="196595" y="134111"/>
                </a:lnTo>
                <a:lnTo>
                  <a:pt x="204215" y="129539"/>
                </a:lnTo>
                <a:lnTo>
                  <a:pt x="204977" y="129539"/>
                </a:lnTo>
                <a:lnTo>
                  <a:pt x="241299" y="109727"/>
                </a:lnTo>
                <a:lnTo>
                  <a:pt x="240791" y="109727"/>
                </a:lnTo>
                <a:lnTo>
                  <a:pt x="246887" y="106679"/>
                </a:lnTo>
                <a:lnTo>
                  <a:pt x="249065" y="106679"/>
                </a:lnTo>
                <a:lnTo>
                  <a:pt x="265611" y="100583"/>
                </a:lnTo>
                <a:lnTo>
                  <a:pt x="265175" y="100583"/>
                </a:lnTo>
                <a:lnTo>
                  <a:pt x="269747" y="99059"/>
                </a:lnTo>
                <a:lnTo>
                  <a:pt x="270967" y="99059"/>
                </a:lnTo>
                <a:lnTo>
                  <a:pt x="294131" y="92963"/>
                </a:lnTo>
                <a:lnTo>
                  <a:pt x="299211" y="92963"/>
                </a:lnTo>
                <a:lnTo>
                  <a:pt x="318515" y="89915"/>
                </a:lnTo>
                <a:lnTo>
                  <a:pt x="313943" y="89915"/>
                </a:lnTo>
                <a:lnTo>
                  <a:pt x="342899" y="88391"/>
                </a:lnTo>
                <a:lnTo>
                  <a:pt x="1612391" y="88391"/>
                </a:lnTo>
                <a:lnTo>
                  <a:pt x="1612391" y="44195"/>
                </a:lnTo>
                <a:lnTo>
                  <a:pt x="1700783" y="44195"/>
                </a:lnTo>
                <a:lnTo>
                  <a:pt x="1700783" y="0"/>
                </a:lnTo>
                <a:close/>
              </a:path>
              <a:path w="1701164" h="791210">
                <a:moveTo>
                  <a:pt x="1612391" y="44195"/>
                </a:moveTo>
                <a:lnTo>
                  <a:pt x="1612391" y="790955"/>
                </a:lnTo>
                <a:lnTo>
                  <a:pt x="1700783" y="790955"/>
                </a:lnTo>
                <a:lnTo>
                  <a:pt x="1700783" y="88391"/>
                </a:lnTo>
                <a:lnTo>
                  <a:pt x="1656587" y="88391"/>
                </a:lnTo>
                <a:lnTo>
                  <a:pt x="1612391" y="44195"/>
                </a:lnTo>
                <a:close/>
              </a:path>
              <a:path w="1701164" h="791210">
                <a:moveTo>
                  <a:pt x="88544" y="341375"/>
                </a:moveTo>
                <a:lnTo>
                  <a:pt x="88391" y="341375"/>
                </a:lnTo>
                <a:lnTo>
                  <a:pt x="88391" y="344423"/>
                </a:lnTo>
                <a:lnTo>
                  <a:pt x="88544" y="341375"/>
                </a:lnTo>
                <a:close/>
              </a:path>
              <a:path w="1701164" h="791210">
                <a:moveTo>
                  <a:pt x="90830" y="313943"/>
                </a:moveTo>
                <a:lnTo>
                  <a:pt x="89915" y="313943"/>
                </a:lnTo>
                <a:lnTo>
                  <a:pt x="89915" y="320039"/>
                </a:lnTo>
                <a:lnTo>
                  <a:pt x="90830" y="313943"/>
                </a:lnTo>
                <a:close/>
              </a:path>
              <a:path w="1701164" h="791210">
                <a:moveTo>
                  <a:pt x="94487" y="289559"/>
                </a:moveTo>
                <a:lnTo>
                  <a:pt x="92963" y="294131"/>
                </a:lnTo>
                <a:lnTo>
                  <a:pt x="93802" y="294131"/>
                </a:lnTo>
                <a:lnTo>
                  <a:pt x="94487" y="289559"/>
                </a:lnTo>
                <a:close/>
              </a:path>
              <a:path w="1701164" h="791210">
                <a:moveTo>
                  <a:pt x="100583" y="265175"/>
                </a:moveTo>
                <a:lnTo>
                  <a:pt x="99059" y="269747"/>
                </a:lnTo>
                <a:lnTo>
                  <a:pt x="100182" y="266699"/>
                </a:lnTo>
                <a:lnTo>
                  <a:pt x="100583" y="265175"/>
                </a:lnTo>
                <a:close/>
              </a:path>
              <a:path w="1701164" h="791210">
                <a:moveTo>
                  <a:pt x="100182" y="266699"/>
                </a:moveTo>
                <a:lnTo>
                  <a:pt x="99059" y="269747"/>
                </a:lnTo>
                <a:lnTo>
                  <a:pt x="99380" y="269747"/>
                </a:lnTo>
                <a:lnTo>
                  <a:pt x="100182" y="266699"/>
                </a:lnTo>
                <a:close/>
              </a:path>
              <a:path w="1701164" h="791210">
                <a:moveTo>
                  <a:pt x="100744" y="265175"/>
                </a:moveTo>
                <a:lnTo>
                  <a:pt x="100583" y="265175"/>
                </a:lnTo>
                <a:lnTo>
                  <a:pt x="100182" y="266699"/>
                </a:lnTo>
                <a:lnTo>
                  <a:pt x="100744" y="265175"/>
                </a:lnTo>
                <a:close/>
              </a:path>
              <a:path w="1701164" h="791210">
                <a:moveTo>
                  <a:pt x="109727" y="240791"/>
                </a:moveTo>
                <a:lnTo>
                  <a:pt x="106679" y="246887"/>
                </a:lnTo>
                <a:lnTo>
                  <a:pt x="109151" y="242357"/>
                </a:lnTo>
                <a:lnTo>
                  <a:pt x="109727" y="240791"/>
                </a:lnTo>
                <a:close/>
              </a:path>
              <a:path w="1701164" h="791210">
                <a:moveTo>
                  <a:pt x="109151" y="242357"/>
                </a:moveTo>
                <a:lnTo>
                  <a:pt x="106679" y="246887"/>
                </a:lnTo>
                <a:lnTo>
                  <a:pt x="107482" y="246887"/>
                </a:lnTo>
                <a:lnTo>
                  <a:pt x="109151" y="242357"/>
                </a:lnTo>
                <a:close/>
              </a:path>
              <a:path w="1701164" h="791210">
                <a:moveTo>
                  <a:pt x="110005" y="240791"/>
                </a:moveTo>
                <a:lnTo>
                  <a:pt x="109727" y="240791"/>
                </a:lnTo>
                <a:lnTo>
                  <a:pt x="109151" y="242357"/>
                </a:lnTo>
                <a:lnTo>
                  <a:pt x="110005" y="240791"/>
                </a:lnTo>
                <a:close/>
              </a:path>
              <a:path w="1701164" h="791210">
                <a:moveTo>
                  <a:pt x="134111" y="196595"/>
                </a:moveTo>
                <a:lnTo>
                  <a:pt x="129539" y="204215"/>
                </a:lnTo>
                <a:lnTo>
                  <a:pt x="130759" y="202742"/>
                </a:lnTo>
                <a:lnTo>
                  <a:pt x="134111" y="196595"/>
                </a:lnTo>
                <a:close/>
              </a:path>
              <a:path w="1701164" h="791210">
                <a:moveTo>
                  <a:pt x="130759" y="202742"/>
                </a:moveTo>
                <a:lnTo>
                  <a:pt x="129539" y="204215"/>
                </a:lnTo>
                <a:lnTo>
                  <a:pt x="129955" y="204215"/>
                </a:lnTo>
                <a:lnTo>
                  <a:pt x="130759" y="202742"/>
                </a:lnTo>
                <a:close/>
              </a:path>
              <a:path w="1701164" h="791210">
                <a:moveTo>
                  <a:pt x="135846" y="196595"/>
                </a:moveTo>
                <a:lnTo>
                  <a:pt x="134111" y="196595"/>
                </a:lnTo>
                <a:lnTo>
                  <a:pt x="130759" y="202742"/>
                </a:lnTo>
                <a:lnTo>
                  <a:pt x="135846" y="196595"/>
                </a:lnTo>
                <a:close/>
              </a:path>
              <a:path w="1701164" h="791210">
                <a:moveTo>
                  <a:pt x="166115" y="160019"/>
                </a:moveTo>
                <a:lnTo>
                  <a:pt x="160019" y="166115"/>
                </a:lnTo>
                <a:lnTo>
                  <a:pt x="163355" y="163355"/>
                </a:lnTo>
                <a:lnTo>
                  <a:pt x="166115" y="160019"/>
                </a:lnTo>
                <a:close/>
              </a:path>
              <a:path w="1701164" h="791210">
                <a:moveTo>
                  <a:pt x="163355" y="163355"/>
                </a:moveTo>
                <a:lnTo>
                  <a:pt x="160019" y="166115"/>
                </a:lnTo>
                <a:lnTo>
                  <a:pt x="161071" y="166115"/>
                </a:lnTo>
                <a:lnTo>
                  <a:pt x="163355" y="163355"/>
                </a:lnTo>
                <a:close/>
              </a:path>
              <a:path w="1701164" h="791210">
                <a:moveTo>
                  <a:pt x="167385" y="160019"/>
                </a:moveTo>
                <a:lnTo>
                  <a:pt x="166115" y="160019"/>
                </a:lnTo>
                <a:lnTo>
                  <a:pt x="163355" y="163355"/>
                </a:lnTo>
                <a:lnTo>
                  <a:pt x="167385" y="160019"/>
                </a:lnTo>
                <a:close/>
              </a:path>
              <a:path w="1701164" h="791210">
                <a:moveTo>
                  <a:pt x="204215" y="129539"/>
                </a:moveTo>
                <a:lnTo>
                  <a:pt x="196595" y="134111"/>
                </a:lnTo>
                <a:lnTo>
                  <a:pt x="202742" y="130759"/>
                </a:lnTo>
                <a:lnTo>
                  <a:pt x="204215" y="129539"/>
                </a:lnTo>
                <a:close/>
              </a:path>
              <a:path w="1701164" h="791210">
                <a:moveTo>
                  <a:pt x="202742" y="130759"/>
                </a:moveTo>
                <a:lnTo>
                  <a:pt x="196595" y="134111"/>
                </a:lnTo>
                <a:lnTo>
                  <a:pt x="198691" y="134111"/>
                </a:lnTo>
                <a:lnTo>
                  <a:pt x="202742" y="130759"/>
                </a:lnTo>
                <a:close/>
              </a:path>
              <a:path w="1701164" h="791210">
                <a:moveTo>
                  <a:pt x="204977" y="129539"/>
                </a:moveTo>
                <a:lnTo>
                  <a:pt x="204215" y="129539"/>
                </a:lnTo>
                <a:lnTo>
                  <a:pt x="202742" y="130759"/>
                </a:lnTo>
                <a:lnTo>
                  <a:pt x="204977" y="129539"/>
                </a:lnTo>
                <a:close/>
              </a:path>
              <a:path w="1701164" h="791210">
                <a:moveTo>
                  <a:pt x="246887" y="106679"/>
                </a:moveTo>
                <a:lnTo>
                  <a:pt x="240791" y="109727"/>
                </a:lnTo>
                <a:lnTo>
                  <a:pt x="242357" y="109151"/>
                </a:lnTo>
                <a:lnTo>
                  <a:pt x="246887" y="106679"/>
                </a:lnTo>
                <a:close/>
              </a:path>
              <a:path w="1701164" h="791210">
                <a:moveTo>
                  <a:pt x="242357" y="109151"/>
                </a:moveTo>
                <a:lnTo>
                  <a:pt x="240791" y="109727"/>
                </a:lnTo>
                <a:lnTo>
                  <a:pt x="241299" y="109727"/>
                </a:lnTo>
                <a:lnTo>
                  <a:pt x="242357" y="109151"/>
                </a:lnTo>
                <a:close/>
              </a:path>
              <a:path w="1701164" h="791210">
                <a:moveTo>
                  <a:pt x="249065" y="106679"/>
                </a:moveTo>
                <a:lnTo>
                  <a:pt x="246887" y="106679"/>
                </a:lnTo>
                <a:lnTo>
                  <a:pt x="242357" y="109151"/>
                </a:lnTo>
                <a:lnTo>
                  <a:pt x="249065" y="106679"/>
                </a:lnTo>
                <a:close/>
              </a:path>
              <a:path w="1701164" h="791210">
                <a:moveTo>
                  <a:pt x="269747" y="99059"/>
                </a:moveTo>
                <a:lnTo>
                  <a:pt x="265175" y="100583"/>
                </a:lnTo>
                <a:lnTo>
                  <a:pt x="266699" y="100182"/>
                </a:lnTo>
                <a:lnTo>
                  <a:pt x="269747" y="99059"/>
                </a:lnTo>
                <a:close/>
              </a:path>
              <a:path w="1701164" h="791210">
                <a:moveTo>
                  <a:pt x="266699" y="100182"/>
                </a:moveTo>
                <a:lnTo>
                  <a:pt x="265175" y="100583"/>
                </a:lnTo>
                <a:lnTo>
                  <a:pt x="265611" y="100583"/>
                </a:lnTo>
                <a:lnTo>
                  <a:pt x="266699" y="100182"/>
                </a:lnTo>
                <a:close/>
              </a:path>
              <a:path w="1701164" h="791210">
                <a:moveTo>
                  <a:pt x="270967" y="99059"/>
                </a:moveTo>
                <a:lnTo>
                  <a:pt x="269747" y="99059"/>
                </a:lnTo>
                <a:lnTo>
                  <a:pt x="266699" y="100182"/>
                </a:lnTo>
                <a:lnTo>
                  <a:pt x="270967" y="99059"/>
                </a:lnTo>
                <a:close/>
              </a:path>
              <a:path w="1701164" h="791210">
                <a:moveTo>
                  <a:pt x="299211" y="92963"/>
                </a:moveTo>
                <a:lnTo>
                  <a:pt x="294131" y="92963"/>
                </a:lnTo>
                <a:lnTo>
                  <a:pt x="289559" y="94487"/>
                </a:lnTo>
                <a:lnTo>
                  <a:pt x="299211" y="92963"/>
                </a:lnTo>
                <a:close/>
              </a:path>
              <a:path w="1701164" h="791210">
                <a:moveTo>
                  <a:pt x="1700783" y="44195"/>
                </a:moveTo>
                <a:lnTo>
                  <a:pt x="1612391" y="44195"/>
                </a:lnTo>
                <a:lnTo>
                  <a:pt x="1656587" y="88391"/>
                </a:lnTo>
                <a:lnTo>
                  <a:pt x="1700783" y="88391"/>
                </a:lnTo>
                <a:lnTo>
                  <a:pt x="1700783" y="441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02" name="object 10"/>
          <p:cNvSpPr>
            <a:spLocks/>
          </p:cNvSpPr>
          <p:nvPr/>
        </p:nvSpPr>
        <p:spPr bwMode="auto">
          <a:xfrm>
            <a:off x="5217877" y="2779765"/>
            <a:ext cx="5884848" cy="647796"/>
          </a:xfrm>
          <a:custGeom>
            <a:avLst/>
            <a:gdLst>
              <a:gd name="T0" fmla="*/ 5347715 w 5354320"/>
              <a:gd name="T1" fmla="*/ 0 h 715010"/>
              <a:gd name="T2" fmla="*/ 6095 w 5354320"/>
              <a:gd name="T3" fmla="*/ 0 h 715010"/>
              <a:gd name="T4" fmla="*/ 0 w 5354320"/>
              <a:gd name="T5" fmla="*/ 6095 h 715010"/>
              <a:gd name="T6" fmla="*/ 0 w 5354320"/>
              <a:gd name="T7" fmla="*/ 714755 h 715010"/>
              <a:gd name="T8" fmla="*/ 25907 w 5354320"/>
              <a:gd name="T9" fmla="*/ 714755 h 715010"/>
              <a:gd name="T10" fmla="*/ 25907 w 5354320"/>
              <a:gd name="T11" fmla="*/ 25907 h 715010"/>
              <a:gd name="T12" fmla="*/ 13715 w 5354320"/>
              <a:gd name="T13" fmla="*/ 25907 h 715010"/>
              <a:gd name="T14" fmla="*/ 25907 w 5354320"/>
              <a:gd name="T15" fmla="*/ 12191 h 715010"/>
              <a:gd name="T16" fmla="*/ 5353811 w 5354320"/>
              <a:gd name="T17" fmla="*/ 12191 h 715010"/>
              <a:gd name="T18" fmla="*/ 5353811 w 5354320"/>
              <a:gd name="T19" fmla="*/ 6095 h 715010"/>
              <a:gd name="T20" fmla="*/ 5347715 w 5354320"/>
              <a:gd name="T21" fmla="*/ 0 h 715010"/>
              <a:gd name="T22" fmla="*/ 5327903 w 5354320"/>
              <a:gd name="T23" fmla="*/ 12191 h 715010"/>
              <a:gd name="T24" fmla="*/ 5327903 w 5354320"/>
              <a:gd name="T25" fmla="*/ 714755 h 715010"/>
              <a:gd name="T26" fmla="*/ 5353811 w 5354320"/>
              <a:gd name="T27" fmla="*/ 714755 h 715010"/>
              <a:gd name="T28" fmla="*/ 5353811 w 5354320"/>
              <a:gd name="T29" fmla="*/ 25907 h 715010"/>
              <a:gd name="T30" fmla="*/ 5341619 w 5354320"/>
              <a:gd name="T31" fmla="*/ 25907 h 715010"/>
              <a:gd name="T32" fmla="*/ 5327903 w 5354320"/>
              <a:gd name="T33" fmla="*/ 12191 h 715010"/>
              <a:gd name="T34" fmla="*/ 25907 w 5354320"/>
              <a:gd name="T35" fmla="*/ 12191 h 715010"/>
              <a:gd name="T36" fmla="*/ 13715 w 5354320"/>
              <a:gd name="T37" fmla="*/ 25907 h 715010"/>
              <a:gd name="T38" fmla="*/ 25907 w 5354320"/>
              <a:gd name="T39" fmla="*/ 25907 h 715010"/>
              <a:gd name="T40" fmla="*/ 25907 w 5354320"/>
              <a:gd name="T41" fmla="*/ 12191 h 715010"/>
              <a:gd name="T42" fmla="*/ 5327903 w 5354320"/>
              <a:gd name="T43" fmla="*/ 12191 h 715010"/>
              <a:gd name="T44" fmla="*/ 25907 w 5354320"/>
              <a:gd name="T45" fmla="*/ 12191 h 715010"/>
              <a:gd name="T46" fmla="*/ 25907 w 5354320"/>
              <a:gd name="T47" fmla="*/ 25907 h 715010"/>
              <a:gd name="T48" fmla="*/ 5327903 w 5354320"/>
              <a:gd name="T49" fmla="*/ 25907 h 715010"/>
              <a:gd name="T50" fmla="*/ 5327903 w 5354320"/>
              <a:gd name="T51" fmla="*/ 12191 h 715010"/>
              <a:gd name="T52" fmla="*/ 5353811 w 5354320"/>
              <a:gd name="T53" fmla="*/ 12191 h 715010"/>
              <a:gd name="T54" fmla="*/ 5327903 w 5354320"/>
              <a:gd name="T55" fmla="*/ 12191 h 715010"/>
              <a:gd name="T56" fmla="*/ 5341619 w 5354320"/>
              <a:gd name="T57" fmla="*/ 25907 h 715010"/>
              <a:gd name="T58" fmla="*/ 5353811 w 5354320"/>
              <a:gd name="T59" fmla="*/ 25907 h 715010"/>
              <a:gd name="T60" fmla="*/ 5353811 w 5354320"/>
              <a:gd name="T61" fmla="*/ 12191 h 715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54320" h="715010">
                <a:moveTo>
                  <a:pt x="5347715" y="0"/>
                </a:moveTo>
                <a:lnTo>
                  <a:pt x="6095" y="0"/>
                </a:lnTo>
                <a:lnTo>
                  <a:pt x="0" y="6095"/>
                </a:lnTo>
                <a:lnTo>
                  <a:pt x="0" y="714755"/>
                </a:lnTo>
                <a:lnTo>
                  <a:pt x="25907" y="714755"/>
                </a:lnTo>
                <a:lnTo>
                  <a:pt x="25907" y="25907"/>
                </a:lnTo>
                <a:lnTo>
                  <a:pt x="13715" y="25907"/>
                </a:lnTo>
                <a:lnTo>
                  <a:pt x="25907" y="12191"/>
                </a:lnTo>
                <a:lnTo>
                  <a:pt x="5353811" y="12191"/>
                </a:lnTo>
                <a:lnTo>
                  <a:pt x="5353811" y="6095"/>
                </a:lnTo>
                <a:lnTo>
                  <a:pt x="5347715" y="0"/>
                </a:lnTo>
                <a:close/>
              </a:path>
              <a:path w="5354320" h="715010">
                <a:moveTo>
                  <a:pt x="5327903" y="12191"/>
                </a:moveTo>
                <a:lnTo>
                  <a:pt x="5327903" y="714755"/>
                </a:lnTo>
                <a:lnTo>
                  <a:pt x="5353811" y="714755"/>
                </a:lnTo>
                <a:lnTo>
                  <a:pt x="5353811" y="25907"/>
                </a:lnTo>
                <a:lnTo>
                  <a:pt x="5341619" y="25907"/>
                </a:lnTo>
                <a:lnTo>
                  <a:pt x="5327903" y="12191"/>
                </a:lnTo>
                <a:close/>
              </a:path>
              <a:path w="5354320" h="715010">
                <a:moveTo>
                  <a:pt x="25907" y="12191"/>
                </a:moveTo>
                <a:lnTo>
                  <a:pt x="13715" y="25907"/>
                </a:lnTo>
                <a:lnTo>
                  <a:pt x="25907" y="25907"/>
                </a:lnTo>
                <a:lnTo>
                  <a:pt x="25907" y="12191"/>
                </a:lnTo>
                <a:close/>
              </a:path>
              <a:path w="5354320" h="715010">
                <a:moveTo>
                  <a:pt x="5327903" y="12191"/>
                </a:moveTo>
                <a:lnTo>
                  <a:pt x="25907" y="12191"/>
                </a:lnTo>
                <a:lnTo>
                  <a:pt x="25907" y="25907"/>
                </a:lnTo>
                <a:lnTo>
                  <a:pt x="5327903" y="25907"/>
                </a:lnTo>
                <a:lnTo>
                  <a:pt x="5327903" y="12191"/>
                </a:lnTo>
                <a:close/>
              </a:path>
              <a:path w="5354320" h="715010">
                <a:moveTo>
                  <a:pt x="5353811" y="12191"/>
                </a:moveTo>
                <a:lnTo>
                  <a:pt x="5327903" y="12191"/>
                </a:lnTo>
                <a:lnTo>
                  <a:pt x="5341619" y="25907"/>
                </a:lnTo>
                <a:lnTo>
                  <a:pt x="5353811" y="25907"/>
                </a:lnTo>
                <a:lnTo>
                  <a:pt x="5353811" y="12191"/>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03" name="object 11"/>
          <p:cNvSpPr txBox="1">
            <a:spLocks noChangeArrowheads="1"/>
          </p:cNvSpPr>
          <p:nvPr/>
        </p:nvSpPr>
        <p:spPr bwMode="auto">
          <a:xfrm>
            <a:off x="5301370" y="2845984"/>
            <a:ext cx="97889" cy="1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70" b="0" i="0" u="none" strike="noStrike" kern="1200" cap="none" spc="0" normalizeH="0" baseline="0" noProof="0" dirty="0">
                <a:ln>
                  <a:noFill/>
                </a:ln>
                <a:solidFill>
                  <a:prstClr val="black"/>
                </a:solidFill>
                <a:effectLst/>
                <a:uLnTx/>
                <a:uFillTx/>
                <a:latin typeface="Wingdings" panose="05000000000000000000" pitchFamily="2" charset="2"/>
                <a:ea typeface="Wingdings" panose="05000000000000000000" pitchFamily="2" charset="2"/>
                <a:cs typeface="Wingdings" panose="05000000000000000000" pitchFamily="2" charset="2"/>
              </a:rPr>
              <a:t></a:t>
            </a:r>
          </a:p>
        </p:txBody>
      </p:sp>
      <p:sp>
        <p:nvSpPr>
          <p:cNvPr id="12" name="object 12"/>
          <p:cNvSpPr txBox="1"/>
          <p:nvPr/>
        </p:nvSpPr>
        <p:spPr>
          <a:xfrm>
            <a:off x="5482752" y="2833894"/>
            <a:ext cx="4821411" cy="246221"/>
          </a:xfrm>
          <a:prstGeom prst="rect">
            <a:avLst/>
          </a:prstGeom>
        </p:spPr>
        <p:txBody>
          <a:bodyPr wrap="square" lIns="0" tIns="0" rIns="0" bIns="0">
            <a:spAutoFit/>
          </a:bodyPr>
          <a:lstStyle/>
          <a:p>
            <a:pPr marL="11516"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E</a:t>
            </a:r>
            <a:r>
              <a:rPr kumimoji="0" sz="1600" b="0" i="0" u="none" strike="noStrike" kern="1200" cap="none" spc="-18" normalizeH="0" baseline="0" noProof="0" dirty="0">
                <a:ln>
                  <a:noFill/>
                </a:ln>
                <a:solidFill>
                  <a:prstClr val="black"/>
                </a:solidFill>
                <a:effectLst/>
                <a:uLnTx/>
                <a:uFillTx/>
                <a:latin typeface="Arial"/>
                <a:ea typeface="+mn-ea"/>
                <a:cs typeface="Arial"/>
              </a:rPr>
              <a:t>x</a:t>
            </a:r>
            <a:r>
              <a:rPr kumimoji="0" sz="1600" b="0" i="0" u="none" strike="noStrike" kern="1200" cap="none" spc="0" normalizeH="0" baseline="0" noProof="0" dirty="0">
                <a:ln>
                  <a:noFill/>
                </a:ln>
                <a:solidFill>
                  <a:prstClr val="black"/>
                </a:solidFill>
                <a:effectLst/>
                <a:uLnTx/>
                <a:uFillTx/>
                <a:latin typeface="Arial"/>
                <a:ea typeface="+mn-ea"/>
                <a:cs typeface="Arial"/>
              </a:rPr>
              <a:t>port</a:t>
            </a:r>
            <a:r>
              <a:rPr kumimoji="0" lang="en-IN" sz="1600" b="0" i="0" u="none" strike="noStrike" kern="1200" cap="none" spc="0" normalizeH="0" baseline="0" noProof="0" dirty="0">
                <a:ln>
                  <a:noFill/>
                </a:ln>
                <a:solidFill>
                  <a:prstClr val="black"/>
                </a:solidFill>
                <a:effectLst/>
                <a:uLnTx/>
                <a:uFillTx/>
                <a:latin typeface="Arial"/>
                <a:ea typeface="+mn-ea"/>
                <a:cs typeface="Arial"/>
              </a:rPr>
              <a:t>s</a:t>
            </a:r>
            <a:r>
              <a:rPr kumimoji="0" sz="1600" b="0" i="0" u="none" strike="noStrike" kern="1200" cap="none" spc="-14"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spe</a:t>
            </a:r>
            <a:r>
              <a:rPr kumimoji="0" sz="1600" b="0" i="0" u="none" strike="noStrike" kern="1200" cap="none" spc="9" normalizeH="0" baseline="0" noProof="0" dirty="0">
                <a:ln>
                  <a:noFill/>
                </a:ln>
                <a:solidFill>
                  <a:prstClr val="black"/>
                </a:solidFill>
                <a:effectLst/>
                <a:uLnTx/>
                <a:uFillTx/>
                <a:latin typeface="Arial"/>
                <a:ea typeface="+mn-ea"/>
                <a:cs typeface="Arial"/>
              </a:rPr>
              <a:t>c</a:t>
            </a:r>
            <a:r>
              <a:rPr kumimoji="0" sz="1600" b="0" i="0" u="none" strike="noStrike" kern="1200" cap="none" spc="0" normalizeH="0" baseline="0" noProof="0" dirty="0">
                <a:ln>
                  <a:noFill/>
                </a:ln>
                <a:solidFill>
                  <a:prstClr val="black"/>
                </a:solidFill>
                <a:effectLst/>
                <a:uLnTx/>
                <a:uFillTx/>
                <a:latin typeface="Arial"/>
                <a:ea typeface="+mn-ea"/>
                <a:cs typeface="Arial"/>
              </a:rPr>
              <a:t>iali</a:t>
            </a:r>
            <a:r>
              <a:rPr kumimoji="0" sz="1600" b="0" i="0" u="none" strike="noStrike" kern="1200" cap="none" spc="5" normalizeH="0" baseline="0" noProof="0" dirty="0">
                <a:ln>
                  <a:noFill/>
                </a:ln>
                <a:solidFill>
                  <a:prstClr val="black"/>
                </a:solidFill>
                <a:effectLst/>
                <a:uLnTx/>
                <a:uFillTx/>
                <a:latin typeface="Arial"/>
                <a:ea typeface="+mn-ea"/>
                <a:cs typeface="Arial"/>
              </a:rPr>
              <a:t>t</a:t>
            </a:r>
            <a:r>
              <a:rPr kumimoji="0" sz="1600" b="0" i="0" u="none" strike="noStrike" kern="1200" cap="none" spc="0" normalizeH="0" baseline="0" noProof="0" dirty="0">
                <a:ln>
                  <a:noFill/>
                </a:ln>
                <a:solidFill>
                  <a:prstClr val="black"/>
                </a:solidFill>
                <a:effectLst/>
                <a:uLnTx/>
                <a:uFillTx/>
                <a:latin typeface="Arial"/>
                <a:ea typeface="+mn-ea"/>
                <a:cs typeface="Arial"/>
              </a:rPr>
              <a:t>y</a:t>
            </a:r>
            <a:r>
              <a:rPr kumimoji="0" sz="1600" b="0" i="0" u="none" strike="noStrike" kern="1200" cap="none" spc="-4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0" normalizeH="0" baseline="0" noProof="0" dirty="0">
                <a:ln>
                  <a:noFill/>
                </a:ln>
                <a:solidFill>
                  <a:prstClr val="black"/>
                </a:solidFill>
                <a:effectLst/>
                <a:uLnTx/>
                <a:uFillTx/>
                <a:latin typeface="Arial"/>
                <a:ea typeface="+mn-ea"/>
                <a:cs typeface="Arial"/>
              </a:rPr>
              <a:t>ugar</a:t>
            </a:r>
            <a:r>
              <a:rPr kumimoji="0" sz="1600" b="0" i="0" u="none" strike="noStrike" kern="1200" cap="none" spc="-32"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to</a:t>
            </a:r>
            <a:r>
              <a:rPr kumimoji="0" sz="1600" b="0" i="0" u="none" strike="noStrike" kern="1200" cap="none" spc="-14"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m</a:t>
            </a:r>
            <a:r>
              <a:rPr kumimoji="0" sz="1600" b="0" i="0" u="none" strike="noStrike" kern="1200" cap="none" spc="-9" normalizeH="0" baseline="0" noProof="0" dirty="0">
                <a:ln>
                  <a:noFill/>
                </a:ln>
                <a:solidFill>
                  <a:prstClr val="black"/>
                </a:solidFill>
                <a:effectLst/>
                <a:uLnTx/>
                <a:uFillTx/>
                <a:latin typeface="Arial"/>
                <a:ea typeface="+mn-ea"/>
                <a:cs typeface="Arial"/>
              </a:rPr>
              <a:t>o</a:t>
            </a:r>
            <a:r>
              <a:rPr kumimoji="0" sz="1600" b="0" i="0" u="none" strike="noStrike" kern="1200" cap="none" spc="0" normalizeH="0" baseline="0" noProof="0" dirty="0">
                <a:ln>
                  <a:noFill/>
                </a:ln>
                <a:solidFill>
                  <a:prstClr val="black"/>
                </a:solidFill>
                <a:effectLst/>
                <a:uLnTx/>
                <a:uFillTx/>
                <a:latin typeface="Arial"/>
                <a:ea typeface="+mn-ea"/>
                <a:cs typeface="Arial"/>
              </a:rPr>
              <a:t>re</a:t>
            </a:r>
            <a:r>
              <a:rPr kumimoji="0" sz="1600" b="0" i="0" u="none" strike="noStrike" kern="1200" cap="none" spc="-18"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than</a:t>
            </a:r>
            <a:r>
              <a:rPr kumimoji="0" sz="1600" b="0" i="0" u="none" strike="noStrike" kern="1200" cap="none" spc="-14"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50</a:t>
            </a:r>
            <a:r>
              <a:rPr kumimoji="0" sz="1600" b="0" i="0" u="none" strike="noStrike" kern="1200" cap="none" spc="-18"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c</a:t>
            </a:r>
            <a:r>
              <a:rPr kumimoji="0" sz="1600" b="0" i="0" u="none" strike="noStrike" kern="1200" cap="none" spc="0" normalizeH="0" baseline="0" noProof="0" dirty="0">
                <a:ln>
                  <a:noFill/>
                </a:ln>
                <a:solidFill>
                  <a:prstClr val="black"/>
                </a:solidFill>
                <a:effectLst/>
                <a:uLnTx/>
                <a:uFillTx/>
                <a:latin typeface="Arial"/>
                <a:ea typeface="+mn-ea"/>
                <a:cs typeface="Arial"/>
              </a:rPr>
              <a:t>ountries</a:t>
            </a:r>
          </a:p>
        </p:txBody>
      </p:sp>
      <p:sp>
        <p:nvSpPr>
          <p:cNvPr id="8205" name="object 13"/>
          <p:cNvSpPr>
            <a:spLocks/>
          </p:cNvSpPr>
          <p:nvPr/>
        </p:nvSpPr>
        <p:spPr bwMode="auto">
          <a:xfrm>
            <a:off x="3532168" y="1979377"/>
            <a:ext cx="1685709" cy="810464"/>
          </a:xfrm>
          <a:custGeom>
            <a:avLst/>
            <a:gdLst>
              <a:gd name="T0" fmla="*/ 1744979 w 1859279"/>
              <a:gd name="T1" fmla="*/ 38100 h 894714"/>
              <a:gd name="T2" fmla="*/ 17717 w 1859279"/>
              <a:gd name="T3" fmla="*/ 38107 h 894714"/>
              <a:gd name="T4" fmla="*/ 4970 w 1859279"/>
              <a:gd name="T5" fmla="*/ 43418 h 894714"/>
              <a:gd name="T6" fmla="*/ 0 w 1859279"/>
              <a:gd name="T7" fmla="*/ 56387 h 894714"/>
              <a:gd name="T8" fmla="*/ 0 w 1859279"/>
              <a:gd name="T9" fmla="*/ 894587 h 894714"/>
              <a:gd name="T10" fmla="*/ 38099 w 1859279"/>
              <a:gd name="T11" fmla="*/ 894587 h 894714"/>
              <a:gd name="T12" fmla="*/ 38099 w 1859279"/>
              <a:gd name="T13" fmla="*/ 76199 h 894714"/>
              <a:gd name="T14" fmla="*/ 18287 w 1859279"/>
              <a:gd name="T15" fmla="*/ 76199 h 894714"/>
              <a:gd name="T16" fmla="*/ 38099 w 1859279"/>
              <a:gd name="T17" fmla="*/ 56387 h 894714"/>
              <a:gd name="T18" fmla="*/ 1744979 w 1859279"/>
              <a:gd name="T19" fmla="*/ 56387 h 894714"/>
              <a:gd name="T20" fmla="*/ 1744979 w 1859279"/>
              <a:gd name="T21" fmla="*/ 38100 h 894714"/>
              <a:gd name="T22" fmla="*/ 1764791 w 1859279"/>
              <a:gd name="T23" fmla="*/ 38099 h 894714"/>
              <a:gd name="T24" fmla="*/ 1744979 w 1859279"/>
              <a:gd name="T25" fmla="*/ 38100 h 894714"/>
              <a:gd name="T26" fmla="*/ 1744979 w 1859279"/>
              <a:gd name="T27" fmla="*/ 114299 h 894714"/>
              <a:gd name="T28" fmla="*/ 1820177 w 1859279"/>
              <a:gd name="T29" fmla="*/ 76199 h 894714"/>
              <a:gd name="T30" fmla="*/ 1764791 w 1859279"/>
              <a:gd name="T31" fmla="*/ 76199 h 894714"/>
              <a:gd name="T32" fmla="*/ 1764791 w 1859279"/>
              <a:gd name="T33" fmla="*/ 38099 h 894714"/>
              <a:gd name="T34" fmla="*/ 38099 w 1859279"/>
              <a:gd name="T35" fmla="*/ 56387 h 894714"/>
              <a:gd name="T36" fmla="*/ 18287 w 1859279"/>
              <a:gd name="T37" fmla="*/ 76199 h 894714"/>
              <a:gd name="T38" fmla="*/ 38099 w 1859279"/>
              <a:gd name="T39" fmla="*/ 76199 h 894714"/>
              <a:gd name="T40" fmla="*/ 38099 w 1859279"/>
              <a:gd name="T41" fmla="*/ 56387 h 894714"/>
              <a:gd name="T42" fmla="*/ 1744979 w 1859279"/>
              <a:gd name="T43" fmla="*/ 56387 h 894714"/>
              <a:gd name="T44" fmla="*/ 38099 w 1859279"/>
              <a:gd name="T45" fmla="*/ 56387 h 894714"/>
              <a:gd name="T46" fmla="*/ 38099 w 1859279"/>
              <a:gd name="T47" fmla="*/ 76199 h 894714"/>
              <a:gd name="T48" fmla="*/ 1744979 w 1859279"/>
              <a:gd name="T49" fmla="*/ 76199 h 894714"/>
              <a:gd name="T50" fmla="*/ 1744979 w 1859279"/>
              <a:gd name="T51" fmla="*/ 56387 h 894714"/>
              <a:gd name="T52" fmla="*/ 1822209 w 1859279"/>
              <a:gd name="T53" fmla="*/ 38099 h 894714"/>
              <a:gd name="T54" fmla="*/ 1764791 w 1859279"/>
              <a:gd name="T55" fmla="*/ 38099 h 894714"/>
              <a:gd name="T56" fmla="*/ 1764791 w 1859279"/>
              <a:gd name="T57" fmla="*/ 76199 h 894714"/>
              <a:gd name="T58" fmla="*/ 1820177 w 1859279"/>
              <a:gd name="T59" fmla="*/ 76199 h 894714"/>
              <a:gd name="T60" fmla="*/ 1859279 w 1859279"/>
              <a:gd name="T61" fmla="*/ 56387 h 894714"/>
              <a:gd name="T62" fmla="*/ 1822209 w 1859279"/>
              <a:gd name="T63" fmla="*/ 38099 h 894714"/>
              <a:gd name="T64" fmla="*/ 1744979 w 1859279"/>
              <a:gd name="T65" fmla="*/ 0 h 894714"/>
              <a:gd name="T66" fmla="*/ 1744979 w 1859279"/>
              <a:gd name="T67" fmla="*/ 38100 h 894714"/>
              <a:gd name="T68" fmla="*/ 1822209 w 1859279"/>
              <a:gd name="T69" fmla="*/ 38099 h 894714"/>
              <a:gd name="T70" fmla="*/ 1744979 w 1859279"/>
              <a:gd name="T71" fmla="*/ 0 h 894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9279" h="894714">
                <a:moveTo>
                  <a:pt x="1744979" y="38100"/>
                </a:moveTo>
                <a:lnTo>
                  <a:pt x="17717" y="38107"/>
                </a:lnTo>
                <a:lnTo>
                  <a:pt x="4970" y="43418"/>
                </a:lnTo>
                <a:lnTo>
                  <a:pt x="0" y="56387"/>
                </a:lnTo>
                <a:lnTo>
                  <a:pt x="0" y="894587"/>
                </a:lnTo>
                <a:lnTo>
                  <a:pt x="38099" y="894587"/>
                </a:lnTo>
                <a:lnTo>
                  <a:pt x="38099" y="76199"/>
                </a:lnTo>
                <a:lnTo>
                  <a:pt x="18287" y="76199"/>
                </a:lnTo>
                <a:lnTo>
                  <a:pt x="38099" y="56387"/>
                </a:lnTo>
                <a:lnTo>
                  <a:pt x="1744979" y="56387"/>
                </a:lnTo>
                <a:lnTo>
                  <a:pt x="1744979" y="38100"/>
                </a:lnTo>
                <a:close/>
              </a:path>
              <a:path w="1859279" h="894714">
                <a:moveTo>
                  <a:pt x="1764791" y="38099"/>
                </a:moveTo>
                <a:lnTo>
                  <a:pt x="1744979" y="38100"/>
                </a:lnTo>
                <a:lnTo>
                  <a:pt x="1744979" y="114299"/>
                </a:lnTo>
                <a:lnTo>
                  <a:pt x="1820177" y="76199"/>
                </a:lnTo>
                <a:lnTo>
                  <a:pt x="1764791" y="76199"/>
                </a:lnTo>
                <a:lnTo>
                  <a:pt x="1764791" y="38099"/>
                </a:lnTo>
                <a:close/>
              </a:path>
              <a:path w="1859279" h="894714">
                <a:moveTo>
                  <a:pt x="38099" y="56387"/>
                </a:moveTo>
                <a:lnTo>
                  <a:pt x="18287" y="76199"/>
                </a:lnTo>
                <a:lnTo>
                  <a:pt x="38099" y="76199"/>
                </a:lnTo>
                <a:lnTo>
                  <a:pt x="38099" y="56387"/>
                </a:lnTo>
                <a:close/>
              </a:path>
              <a:path w="1859279" h="894714">
                <a:moveTo>
                  <a:pt x="1744979" y="56387"/>
                </a:moveTo>
                <a:lnTo>
                  <a:pt x="38099" y="56387"/>
                </a:lnTo>
                <a:lnTo>
                  <a:pt x="38099" y="76199"/>
                </a:lnTo>
                <a:lnTo>
                  <a:pt x="1744979" y="76199"/>
                </a:lnTo>
                <a:lnTo>
                  <a:pt x="1744979" y="56387"/>
                </a:lnTo>
                <a:close/>
              </a:path>
              <a:path w="1859279" h="894714">
                <a:moveTo>
                  <a:pt x="1822209" y="38099"/>
                </a:moveTo>
                <a:lnTo>
                  <a:pt x="1764791" y="38099"/>
                </a:lnTo>
                <a:lnTo>
                  <a:pt x="1764791" y="76199"/>
                </a:lnTo>
                <a:lnTo>
                  <a:pt x="1820177" y="76199"/>
                </a:lnTo>
                <a:lnTo>
                  <a:pt x="1859279" y="56387"/>
                </a:lnTo>
                <a:lnTo>
                  <a:pt x="1822209" y="38099"/>
                </a:lnTo>
                <a:close/>
              </a:path>
              <a:path w="1859279" h="894714">
                <a:moveTo>
                  <a:pt x="1744979" y="0"/>
                </a:moveTo>
                <a:lnTo>
                  <a:pt x="1744979" y="38100"/>
                </a:lnTo>
                <a:lnTo>
                  <a:pt x="1822209" y="38099"/>
                </a:lnTo>
                <a:lnTo>
                  <a:pt x="1744979" y="0"/>
                </a:lnTo>
                <a:close/>
              </a:path>
            </a:pathLst>
          </a:custGeom>
          <a:solidFill>
            <a:srgbClr val="98480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06" name="object 14"/>
          <p:cNvSpPr>
            <a:spLocks/>
          </p:cNvSpPr>
          <p:nvPr/>
        </p:nvSpPr>
        <p:spPr bwMode="auto">
          <a:xfrm>
            <a:off x="4718354" y="3064795"/>
            <a:ext cx="512479" cy="362766"/>
          </a:xfrm>
          <a:custGeom>
            <a:avLst/>
            <a:gdLst>
              <a:gd name="T0" fmla="*/ 451103 w 565785"/>
              <a:gd name="T1" fmla="*/ 38100 h 399414"/>
              <a:gd name="T2" fmla="*/ 17796 w 565785"/>
              <a:gd name="T3" fmla="*/ 38108 h 399414"/>
              <a:gd name="T4" fmla="*/ 5531 w 565785"/>
              <a:gd name="T5" fmla="*/ 44000 h 399414"/>
              <a:gd name="T6" fmla="*/ 0 w 565785"/>
              <a:gd name="T7" fmla="*/ 56387 h 399414"/>
              <a:gd name="T8" fmla="*/ 0 w 565785"/>
              <a:gd name="T9" fmla="*/ 399287 h 399414"/>
              <a:gd name="T10" fmla="*/ 38099 w 565785"/>
              <a:gd name="T11" fmla="*/ 399287 h 399414"/>
              <a:gd name="T12" fmla="*/ 38099 w 565785"/>
              <a:gd name="T13" fmla="*/ 76199 h 399414"/>
              <a:gd name="T14" fmla="*/ 18287 w 565785"/>
              <a:gd name="T15" fmla="*/ 76199 h 399414"/>
              <a:gd name="T16" fmla="*/ 38099 w 565785"/>
              <a:gd name="T17" fmla="*/ 56387 h 399414"/>
              <a:gd name="T18" fmla="*/ 451103 w 565785"/>
              <a:gd name="T19" fmla="*/ 56387 h 399414"/>
              <a:gd name="T20" fmla="*/ 451103 w 565785"/>
              <a:gd name="T21" fmla="*/ 38100 h 399414"/>
              <a:gd name="T22" fmla="*/ 469391 w 565785"/>
              <a:gd name="T23" fmla="*/ 38099 h 399414"/>
              <a:gd name="T24" fmla="*/ 451103 w 565785"/>
              <a:gd name="T25" fmla="*/ 38100 h 399414"/>
              <a:gd name="T26" fmla="*/ 451103 w 565785"/>
              <a:gd name="T27" fmla="*/ 114299 h 399414"/>
              <a:gd name="T28" fmla="*/ 526301 w 565785"/>
              <a:gd name="T29" fmla="*/ 76199 h 399414"/>
              <a:gd name="T30" fmla="*/ 469391 w 565785"/>
              <a:gd name="T31" fmla="*/ 76199 h 399414"/>
              <a:gd name="T32" fmla="*/ 469391 w 565785"/>
              <a:gd name="T33" fmla="*/ 38099 h 399414"/>
              <a:gd name="T34" fmla="*/ 38099 w 565785"/>
              <a:gd name="T35" fmla="*/ 56387 h 399414"/>
              <a:gd name="T36" fmla="*/ 18287 w 565785"/>
              <a:gd name="T37" fmla="*/ 76199 h 399414"/>
              <a:gd name="T38" fmla="*/ 38099 w 565785"/>
              <a:gd name="T39" fmla="*/ 76199 h 399414"/>
              <a:gd name="T40" fmla="*/ 38099 w 565785"/>
              <a:gd name="T41" fmla="*/ 56387 h 399414"/>
              <a:gd name="T42" fmla="*/ 451103 w 565785"/>
              <a:gd name="T43" fmla="*/ 56387 h 399414"/>
              <a:gd name="T44" fmla="*/ 38099 w 565785"/>
              <a:gd name="T45" fmla="*/ 56387 h 399414"/>
              <a:gd name="T46" fmla="*/ 38099 w 565785"/>
              <a:gd name="T47" fmla="*/ 76199 h 399414"/>
              <a:gd name="T48" fmla="*/ 451103 w 565785"/>
              <a:gd name="T49" fmla="*/ 76199 h 399414"/>
              <a:gd name="T50" fmla="*/ 451103 w 565785"/>
              <a:gd name="T51" fmla="*/ 56387 h 399414"/>
              <a:gd name="T52" fmla="*/ 528333 w 565785"/>
              <a:gd name="T53" fmla="*/ 38099 h 399414"/>
              <a:gd name="T54" fmla="*/ 469391 w 565785"/>
              <a:gd name="T55" fmla="*/ 38099 h 399414"/>
              <a:gd name="T56" fmla="*/ 469391 w 565785"/>
              <a:gd name="T57" fmla="*/ 76199 h 399414"/>
              <a:gd name="T58" fmla="*/ 526301 w 565785"/>
              <a:gd name="T59" fmla="*/ 76199 h 399414"/>
              <a:gd name="T60" fmla="*/ 565403 w 565785"/>
              <a:gd name="T61" fmla="*/ 56387 h 399414"/>
              <a:gd name="T62" fmla="*/ 528333 w 565785"/>
              <a:gd name="T63" fmla="*/ 38099 h 399414"/>
              <a:gd name="T64" fmla="*/ 451103 w 565785"/>
              <a:gd name="T65" fmla="*/ 0 h 399414"/>
              <a:gd name="T66" fmla="*/ 451103 w 565785"/>
              <a:gd name="T67" fmla="*/ 38100 h 399414"/>
              <a:gd name="T68" fmla="*/ 528333 w 565785"/>
              <a:gd name="T69" fmla="*/ 38099 h 399414"/>
              <a:gd name="T70" fmla="*/ 451103 w 565785"/>
              <a:gd name="T71" fmla="*/ 0 h 399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5785" h="399414">
                <a:moveTo>
                  <a:pt x="451103" y="38100"/>
                </a:moveTo>
                <a:lnTo>
                  <a:pt x="17796" y="38108"/>
                </a:lnTo>
                <a:lnTo>
                  <a:pt x="5531" y="44000"/>
                </a:lnTo>
                <a:lnTo>
                  <a:pt x="0" y="56387"/>
                </a:lnTo>
                <a:lnTo>
                  <a:pt x="0" y="399287"/>
                </a:lnTo>
                <a:lnTo>
                  <a:pt x="38099" y="399287"/>
                </a:lnTo>
                <a:lnTo>
                  <a:pt x="38099" y="76199"/>
                </a:lnTo>
                <a:lnTo>
                  <a:pt x="18287" y="76199"/>
                </a:lnTo>
                <a:lnTo>
                  <a:pt x="38099" y="56387"/>
                </a:lnTo>
                <a:lnTo>
                  <a:pt x="451103" y="56387"/>
                </a:lnTo>
                <a:lnTo>
                  <a:pt x="451103" y="38100"/>
                </a:lnTo>
                <a:close/>
              </a:path>
              <a:path w="565785" h="399414">
                <a:moveTo>
                  <a:pt x="469391" y="38099"/>
                </a:moveTo>
                <a:lnTo>
                  <a:pt x="451103" y="38100"/>
                </a:lnTo>
                <a:lnTo>
                  <a:pt x="451103" y="114299"/>
                </a:lnTo>
                <a:lnTo>
                  <a:pt x="526301" y="76199"/>
                </a:lnTo>
                <a:lnTo>
                  <a:pt x="469391" y="76199"/>
                </a:lnTo>
                <a:lnTo>
                  <a:pt x="469391" y="38099"/>
                </a:lnTo>
                <a:close/>
              </a:path>
              <a:path w="565785" h="399414">
                <a:moveTo>
                  <a:pt x="38099" y="56387"/>
                </a:moveTo>
                <a:lnTo>
                  <a:pt x="18287" y="76199"/>
                </a:lnTo>
                <a:lnTo>
                  <a:pt x="38099" y="76199"/>
                </a:lnTo>
                <a:lnTo>
                  <a:pt x="38099" y="56387"/>
                </a:lnTo>
                <a:close/>
              </a:path>
              <a:path w="565785" h="399414">
                <a:moveTo>
                  <a:pt x="451103" y="56387"/>
                </a:moveTo>
                <a:lnTo>
                  <a:pt x="38099" y="56387"/>
                </a:lnTo>
                <a:lnTo>
                  <a:pt x="38099" y="76199"/>
                </a:lnTo>
                <a:lnTo>
                  <a:pt x="451103" y="76199"/>
                </a:lnTo>
                <a:lnTo>
                  <a:pt x="451103" y="56387"/>
                </a:lnTo>
                <a:close/>
              </a:path>
              <a:path w="565785" h="399414">
                <a:moveTo>
                  <a:pt x="528333" y="38099"/>
                </a:moveTo>
                <a:lnTo>
                  <a:pt x="469391" y="38099"/>
                </a:lnTo>
                <a:lnTo>
                  <a:pt x="469391" y="76199"/>
                </a:lnTo>
                <a:lnTo>
                  <a:pt x="526301" y="76199"/>
                </a:lnTo>
                <a:lnTo>
                  <a:pt x="565403" y="56387"/>
                </a:lnTo>
                <a:lnTo>
                  <a:pt x="528333" y="38099"/>
                </a:lnTo>
                <a:close/>
              </a:path>
              <a:path w="565785" h="399414">
                <a:moveTo>
                  <a:pt x="451103" y="0"/>
                </a:moveTo>
                <a:lnTo>
                  <a:pt x="451103" y="38100"/>
                </a:lnTo>
                <a:lnTo>
                  <a:pt x="528333" y="38099"/>
                </a:lnTo>
                <a:lnTo>
                  <a:pt x="451103" y="0"/>
                </a:lnTo>
                <a:close/>
              </a:path>
            </a:pathLst>
          </a:custGeom>
          <a:solidFill>
            <a:srgbClr val="98480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07" name="object 15"/>
          <p:cNvSpPr>
            <a:spLocks/>
          </p:cNvSpPr>
          <p:nvPr/>
        </p:nvSpPr>
        <p:spPr bwMode="auto">
          <a:xfrm>
            <a:off x="5217877" y="1839739"/>
            <a:ext cx="5884848" cy="845015"/>
          </a:xfrm>
          <a:custGeom>
            <a:avLst/>
            <a:gdLst>
              <a:gd name="T0" fmla="*/ 5347715 w 5354320"/>
              <a:gd name="T1" fmla="*/ 0 h 745489"/>
              <a:gd name="T2" fmla="*/ 6095 w 5354320"/>
              <a:gd name="T3" fmla="*/ 0 h 745489"/>
              <a:gd name="T4" fmla="*/ 0 w 5354320"/>
              <a:gd name="T5" fmla="*/ 6095 h 745489"/>
              <a:gd name="T6" fmla="*/ 0 w 5354320"/>
              <a:gd name="T7" fmla="*/ 739139 h 745489"/>
              <a:gd name="T8" fmla="*/ 6095 w 5354320"/>
              <a:gd name="T9" fmla="*/ 745235 h 745489"/>
              <a:gd name="T10" fmla="*/ 5347715 w 5354320"/>
              <a:gd name="T11" fmla="*/ 745235 h 745489"/>
              <a:gd name="T12" fmla="*/ 5353811 w 5354320"/>
              <a:gd name="T13" fmla="*/ 739139 h 745489"/>
              <a:gd name="T14" fmla="*/ 5353811 w 5354320"/>
              <a:gd name="T15" fmla="*/ 733043 h 745489"/>
              <a:gd name="T16" fmla="*/ 25907 w 5354320"/>
              <a:gd name="T17" fmla="*/ 733043 h 745489"/>
              <a:gd name="T18" fmla="*/ 13715 w 5354320"/>
              <a:gd name="T19" fmla="*/ 719327 h 745489"/>
              <a:gd name="T20" fmla="*/ 25907 w 5354320"/>
              <a:gd name="T21" fmla="*/ 719327 h 745489"/>
              <a:gd name="T22" fmla="*/ 25907 w 5354320"/>
              <a:gd name="T23" fmla="*/ 24383 h 745489"/>
              <a:gd name="T24" fmla="*/ 13715 w 5354320"/>
              <a:gd name="T25" fmla="*/ 24383 h 745489"/>
              <a:gd name="T26" fmla="*/ 25907 w 5354320"/>
              <a:gd name="T27" fmla="*/ 12191 h 745489"/>
              <a:gd name="T28" fmla="*/ 5353811 w 5354320"/>
              <a:gd name="T29" fmla="*/ 12191 h 745489"/>
              <a:gd name="T30" fmla="*/ 5353811 w 5354320"/>
              <a:gd name="T31" fmla="*/ 6095 h 745489"/>
              <a:gd name="T32" fmla="*/ 5347715 w 5354320"/>
              <a:gd name="T33" fmla="*/ 0 h 745489"/>
              <a:gd name="T34" fmla="*/ 25907 w 5354320"/>
              <a:gd name="T35" fmla="*/ 719327 h 745489"/>
              <a:gd name="T36" fmla="*/ 13715 w 5354320"/>
              <a:gd name="T37" fmla="*/ 719327 h 745489"/>
              <a:gd name="T38" fmla="*/ 25907 w 5354320"/>
              <a:gd name="T39" fmla="*/ 733043 h 745489"/>
              <a:gd name="T40" fmla="*/ 25907 w 5354320"/>
              <a:gd name="T41" fmla="*/ 719327 h 745489"/>
              <a:gd name="T42" fmla="*/ 5327903 w 5354320"/>
              <a:gd name="T43" fmla="*/ 719327 h 745489"/>
              <a:gd name="T44" fmla="*/ 25907 w 5354320"/>
              <a:gd name="T45" fmla="*/ 719327 h 745489"/>
              <a:gd name="T46" fmla="*/ 25907 w 5354320"/>
              <a:gd name="T47" fmla="*/ 733043 h 745489"/>
              <a:gd name="T48" fmla="*/ 5327903 w 5354320"/>
              <a:gd name="T49" fmla="*/ 733043 h 745489"/>
              <a:gd name="T50" fmla="*/ 5327903 w 5354320"/>
              <a:gd name="T51" fmla="*/ 719327 h 745489"/>
              <a:gd name="T52" fmla="*/ 5327903 w 5354320"/>
              <a:gd name="T53" fmla="*/ 12191 h 745489"/>
              <a:gd name="T54" fmla="*/ 5327903 w 5354320"/>
              <a:gd name="T55" fmla="*/ 733043 h 745489"/>
              <a:gd name="T56" fmla="*/ 5341619 w 5354320"/>
              <a:gd name="T57" fmla="*/ 719327 h 745489"/>
              <a:gd name="T58" fmla="*/ 5353811 w 5354320"/>
              <a:gd name="T59" fmla="*/ 719327 h 745489"/>
              <a:gd name="T60" fmla="*/ 5353811 w 5354320"/>
              <a:gd name="T61" fmla="*/ 24383 h 745489"/>
              <a:gd name="T62" fmla="*/ 5341619 w 5354320"/>
              <a:gd name="T63" fmla="*/ 24383 h 745489"/>
              <a:gd name="T64" fmla="*/ 5327903 w 5354320"/>
              <a:gd name="T65" fmla="*/ 12191 h 745489"/>
              <a:gd name="T66" fmla="*/ 5353811 w 5354320"/>
              <a:gd name="T67" fmla="*/ 719327 h 745489"/>
              <a:gd name="T68" fmla="*/ 5341619 w 5354320"/>
              <a:gd name="T69" fmla="*/ 719327 h 745489"/>
              <a:gd name="T70" fmla="*/ 5327903 w 5354320"/>
              <a:gd name="T71" fmla="*/ 733043 h 745489"/>
              <a:gd name="T72" fmla="*/ 5353811 w 5354320"/>
              <a:gd name="T73" fmla="*/ 733043 h 745489"/>
              <a:gd name="T74" fmla="*/ 5353811 w 5354320"/>
              <a:gd name="T75" fmla="*/ 719327 h 745489"/>
              <a:gd name="T76" fmla="*/ 25907 w 5354320"/>
              <a:gd name="T77" fmla="*/ 12191 h 745489"/>
              <a:gd name="T78" fmla="*/ 13715 w 5354320"/>
              <a:gd name="T79" fmla="*/ 24383 h 745489"/>
              <a:gd name="T80" fmla="*/ 25907 w 5354320"/>
              <a:gd name="T81" fmla="*/ 24383 h 745489"/>
              <a:gd name="T82" fmla="*/ 25907 w 5354320"/>
              <a:gd name="T83" fmla="*/ 12191 h 745489"/>
              <a:gd name="T84" fmla="*/ 5327903 w 5354320"/>
              <a:gd name="T85" fmla="*/ 12191 h 745489"/>
              <a:gd name="T86" fmla="*/ 25907 w 5354320"/>
              <a:gd name="T87" fmla="*/ 12191 h 745489"/>
              <a:gd name="T88" fmla="*/ 25907 w 5354320"/>
              <a:gd name="T89" fmla="*/ 24383 h 745489"/>
              <a:gd name="T90" fmla="*/ 5327903 w 5354320"/>
              <a:gd name="T91" fmla="*/ 24383 h 745489"/>
              <a:gd name="T92" fmla="*/ 5327903 w 5354320"/>
              <a:gd name="T93" fmla="*/ 12191 h 745489"/>
              <a:gd name="T94" fmla="*/ 5353811 w 5354320"/>
              <a:gd name="T95" fmla="*/ 12191 h 745489"/>
              <a:gd name="T96" fmla="*/ 5327903 w 5354320"/>
              <a:gd name="T97" fmla="*/ 12191 h 745489"/>
              <a:gd name="T98" fmla="*/ 5341619 w 5354320"/>
              <a:gd name="T99" fmla="*/ 24383 h 745489"/>
              <a:gd name="T100" fmla="*/ 5353811 w 5354320"/>
              <a:gd name="T101" fmla="*/ 24383 h 745489"/>
              <a:gd name="T102" fmla="*/ 5353811 w 5354320"/>
              <a:gd name="T103" fmla="*/ 12191 h 745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54320" h="745489">
                <a:moveTo>
                  <a:pt x="5347715" y="0"/>
                </a:moveTo>
                <a:lnTo>
                  <a:pt x="6095" y="0"/>
                </a:lnTo>
                <a:lnTo>
                  <a:pt x="0" y="6095"/>
                </a:lnTo>
                <a:lnTo>
                  <a:pt x="0" y="739139"/>
                </a:lnTo>
                <a:lnTo>
                  <a:pt x="6095" y="745235"/>
                </a:lnTo>
                <a:lnTo>
                  <a:pt x="5347715" y="745235"/>
                </a:lnTo>
                <a:lnTo>
                  <a:pt x="5353811" y="739139"/>
                </a:lnTo>
                <a:lnTo>
                  <a:pt x="5353811" y="733043"/>
                </a:lnTo>
                <a:lnTo>
                  <a:pt x="25907" y="733043"/>
                </a:lnTo>
                <a:lnTo>
                  <a:pt x="13715" y="719327"/>
                </a:lnTo>
                <a:lnTo>
                  <a:pt x="25907" y="719327"/>
                </a:lnTo>
                <a:lnTo>
                  <a:pt x="25907" y="24383"/>
                </a:lnTo>
                <a:lnTo>
                  <a:pt x="13715" y="24383"/>
                </a:lnTo>
                <a:lnTo>
                  <a:pt x="25907" y="12191"/>
                </a:lnTo>
                <a:lnTo>
                  <a:pt x="5353811" y="12191"/>
                </a:lnTo>
                <a:lnTo>
                  <a:pt x="5353811" y="6095"/>
                </a:lnTo>
                <a:lnTo>
                  <a:pt x="5347715" y="0"/>
                </a:lnTo>
                <a:close/>
              </a:path>
              <a:path w="5354320" h="745489">
                <a:moveTo>
                  <a:pt x="25907" y="719327"/>
                </a:moveTo>
                <a:lnTo>
                  <a:pt x="13715" y="719327"/>
                </a:lnTo>
                <a:lnTo>
                  <a:pt x="25907" y="733043"/>
                </a:lnTo>
                <a:lnTo>
                  <a:pt x="25907" y="719327"/>
                </a:lnTo>
                <a:close/>
              </a:path>
              <a:path w="5354320" h="745489">
                <a:moveTo>
                  <a:pt x="5327903" y="719327"/>
                </a:moveTo>
                <a:lnTo>
                  <a:pt x="25907" y="719327"/>
                </a:lnTo>
                <a:lnTo>
                  <a:pt x="25907" y="733043"/>
                </a:lnTo>
                <a:lnTo>
                  <a:pt x="5327903" y="733043"/>
                </a:lnTo>
                <a:lnTo>
                  <a:pt x="5327903" y="719327"/>
                </a:lnTo>
                <a:close/>
              </a:path>
              <a:path w="5354320" h="745489">
                <a:moveTo>
                  <a:pt x="5327903" y="12191"/>
                </a:moveTo>
                <a:lnTo>
                  <a:pt x="5327903" y="733043"/>
                </a:lnTo>
                <a:lnTo>
                  <a:pt x="5341619" y="719327"/>
                </a:lnTo>
                <a:lnTo>
                  <a:pt x="5353811" y="719327"/>
                </a:lnTo>
                <a:lnTo>
                  <a:pt x="5353811" y="24383"/>
                </a:lnTo>
                <a:lnTo>
                  <a:pt x="5341619" y="24383"/>
                </a:lnTo>
                <a:lnTo>
                  <a:pt x="5327903" y="12191"/>
                </a:lnTo>
                <a:close/>
              </a:path>
              <a:path w="5354320" h="745489">
                <a:moveTo>
                  <a:pt x="5353811" y="719327"/>
                </a:moveTo>
                <a:lnTo>
                  <a:pt x="5341619" y="719327"/>
                </a:lnTo>
                <a:lnTo>
                  <a:pt x="5327903" y="733043"/>
                </a:lnTo>
                <a:lnTo>
                  <a:pt x="5353811" y="733043"/>
                </a:lnTo>
                <a:lnTo>
                  <a:pt x="5353811" y="719327"/>
                </a:lnTo>
                <a:close/>
              </a:path>
              <a:path w="5354320" h="745489">
                <a:moveTo>
                  <a:pt x="25907" y="12191"/>
                </a:moveTo>
                <a:lnTo>
                  <a:pt x="13715" y="24383"/>
                </a:lnTo>
                <a:lnTo>
                  <a:pt x="25907" y="24383"/>
                </a:lnTo>
                <a:lnTo>
                  <a:pt x="25907" y="12191"/>
                </a:lnTo>
                <a:close/>
              </a:path>
              <a:path w="5354320" h="745489">
                <a:moveTo>
                  <a:pt x="5327903" y="12191"/>
                </a:moveTo>
                <a:lnTo>
                  <a:pt x="25907" y="12191"/>
                </a:lnTo>
                <a:lnTo>
                  <a:pt x="25907" y="24383"/>
                </a:lnTo>
                <a:lnTo>
                  <a:pt x="5327903" y="24383"/>
                </a:lnTo>
                <a:lnTo>
                  <a:pt x="5327903" y="12191"/>
                </a:lnTo>
                <a:close/>
              </a:path>
              <a:path w="5354320" h="745489">
                <a:moveTo>
                  <a:pt x="5353811" y="12191"/>
                </a:moveTo>
                <a:lnTo>
                  <a:pt x="5327903" y="12191"/>
                </a:lnTo>
                <a:lnTo>
                  <a:pt x="5341619" y="24383"/>
                </a:lnTo>
                <a:lnTo>
                  <a:pt x="5353811" y="24383"/>
                </a:lnTo>
                <a:lnTo>
                  <a:pt x="5353811" y="12191"/>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08" name="object 16"/>
          <p:cNvSpPr txBox="1">
            <a:spLocks noChangeArrowheads="1"/>
          </p:cNvSpPr>
          <p:nvPr/>
        </p:nvSpPr>
        <p:spPr bwMode="auto">
          <a:xfrm>
            <a:off x="5301370" y="1905960"/>
            <a:ext cx="97889" cy="1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70" b="0" i="0" u="none" strike="noStrike" kern="1200" cap="none" spc="0" normalizeH="0" baseline="0" noProof="0" dirty="0">
                <a:ln>
                  <a:noFill/>
                </a:ln>
                <a:solidFill>
                  <a:prstClr val="black"/>
                </a:solidFill>
                <a:effectLst/>
                <a:uLnTx/>
                <a:uFillTx/>
                <a:latin typeface="Wingdings" panose="05000000000000000000" pitchFamily="2" charset="2"/>
                <a:ea typeface="Wingdings" panose="05000000000000000000" pitchFamily="2" charset="2"/>
                <a:cs typeface="Wingdings" panose="05000000000000000000" pitchFamily="2" charset="2"/>
              </a:rPr>
              <a:t></a:t>
            </a:r>
          </a:p>
        </p:txBody>
      </p:sp>
      <p:sp>
        <p:nvSpPr>
          <p:cNvPr id="17" name="object 17"/>
          <p:cNvSpPr txBox="1"/>
          <p:nvPr/>
        </p:nvSpPr>
        <p:spPr>
          <a:xfrm>
            <a:off x="5482752" y="1905960"/>
            <a:ext cx="5488993" cy="738664"/>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Mauritius sugar industry is older than India and many small factories were initially set up which have been consolidated into large factories  ( around 300 to 11)</a:t>
            </a:r>
          </a:p>
        </p:txBody>
      </p:sp>
      <p:sp>
        <p:nvSpPr>
          <p:cNvPr id="8211" name="object 19"/>
          <p:cNvSpPr>
            <a:spLocks noChangeArrowheads="1"/>
          </p:cNvSpPr>
          <p:nvPr/>
        </p:nvSpPr>
        <p:spPr bwMode="auto">
          <a:xfrm>
            <a:off x="2857020" y="3427562"/>
            <a:ext cx="1381965" cy="81334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32"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212" name="object 20"/>
          <p:cNvSpPr>
            <a:spLocks/>
          </p:cNvSpPr>
          <p:nvPr/>
        </p:nvSpPr>
        <p:spPr bwMode="auto">
          <a:xfrm>
            <a:off x="2777846" y="3427561"/>
            <a:ext cx="1541754" cy="895398"/>
          </a:xfrm>
          <a:custGeom>
            <a:avLst/>
            <a:gdLst>
              <a:gd name="T0" fmla="*/ 0 w 1701164"/>
              <a:gd name="T1" fmla="*/ 987552 h 988060"/>
              <a:gd name="T2" fmla="*/ 1427987 w 1701164"/>
              <a:gd name="T3" fmla="*/ 979932 h 988060"/>
              <a:gd name="T4" fmla="*/ 1525741 w 1701164"/>
              <a:gd name="T5" fmla="*/ 941832 h 988060"/>
              <a:gd name="T6" fmla="*/ 88391 w 1701164"/>
              <a:gd name="T7" fmla="*/ 897636 h 988060"/>
              <a:gd name="T8" fmla="*/ 44195 w 1701164"/>
              <a:gd name="T9" fmla="*/ 897636 h 988060"/>
              <a:gd name="T10" fmla="*/ 1435111 w 1701164"/>
              <a:gd name="T11" fmla="*/ 885975 h 988060"/>
              <a:gd name="T12" fmla="*/ 1382267 w 1701164"/>
              <a:gd name="T13" fmla="*/ 897636 h 988060"/>
              <a:gd name="T14" fmla="*/ 1525741 w 1701164"/>
              <a:gd name="T15" fmla="*/ 941832 h 988060"/>
              <a:gd name="T16" fmla="*/ 1432559 w 1701164"/>
              <a:gd name="T17" fmla="*/ 886968 h 988060"/>
              <a:gd name="T18" fmla="*/ 1357883 w 1701164"/>
              <a:gd name="T19" fmla="*/ 897636 h 988060"/>
              <a:gd name="T20" fmla="*/ 1437131 w 1701164"/>
              <a:gd name="T21" fmla="*/ 885444 h 988060"/>
              <a:gd name="T22" fmla="*/ 1437131 w 1701164"/>
              <a:gd name="T23" fmla="*/ 885444 h 988060"/>
              <a:gd name="T24" fmla="*/ 1432559 w 1701164"/>
              <a:gd name="T25" fmla="*/ 886968 h 988060"/>
              <a:gd name="T26" fmla="*/ 1458222 w 1701164"/>
              <a:gd name="T27" fmla="*/ 876988 h 988060"/>
              <a:gd name="T28" fmla="*/ 1602934 w 1701164"/>
              <a:gd name="T29" fmla="*/ 885444 h 988060"/>
              <a:gd name="T30" fmla="*/ 1458222 w 1701164"/>
              <a:gd name="T31" fmla="*/ 876988 h 988060"/>
              <a:gd name="T32" fmla="*/ 1453895 w 1701164"/>
              <a:gd name="T33" fmla="*/ 879348 h 988060"/>
              <a:gd name="T34" fmla="*/ 1459991 w 1701164"/>
              <a:gd name="T35" fmla="*/ 876300 h 988060"/>
              <a:gd name="T36" fmla="*/ 1610195 w 1701164"/>
              <a:gd name="T37" fmla="*/ 876300 h 988060"/>
              <a:gd name="T38" fmla="*/ 1459991 w 1701164"/>
              <a:gd name="T39" fmla="*/ 876300 h 988060"/>
              <a:gd name="T40" fmla="*/ 1498091 w 1701164"/>
              <a:gd name="T41" fmla="*/ 858012 h 988060"/>
              <a:gd name="T42" fmla="*/ 1498091 w 1701164"/>
              <a:gd name="T43" fmla="*/ 858012 h 988060"/>
              <a:gd name="T44" fmla="*/ 1647196 w 1701164"/>
              <a:gd name="T45" fmla="*/ 827532 h 988060"/>
              <a:gd name="T46" fmla="*/ 1542287 w 1701164"/>
              <a:gd name="T47" fmla="*/ 821436 h 988060"/>
              <a:gd name="T48" fmla="*/ 1542287 w 1701164"/>
              <a:gd name="T49" fmla="*/ 821436 h 988060"/>
              <a:gd name="T50" fmla="*/ 1536191 w 1701164"/>
              <a:gd name="T51" fmla="*/ 827532 h 988060"/>
              <a:gd name="T52" fmla="*/ 1672281 w 1701164"/>
              <a:gd name="T53" fmla="*/ 783336 h 988060"/>
              <a:gd name="T54" fmla="*/ 1542287 w 1701164"/>
              <a:gd name="T55" fmla="*/ 821436 h 988060"/>
              <a:gd name="T56" fmla="*/ 1591743 w 1701164"/>
              <a:gd name="T57" fmla="*/ 743468 h 988060"/>
              <a:gd name="T58" fmla="*/ 1672281 w 1701164"/>
              <a:gd name="T59" fmla="*/ 783336 h 988060"/>
              <a:gd name="T60" fmla="*/ 1685959 w 1701164"/>
              <a:gd name="T61" fmla="*/ 745236 h 988060"/>
              <a:gd name="T62" fmla="*/ 1594103 w 1701164"/>
              <a:gd name="T63" fmla="*/ 739140 h 988060"/>
              <a:gd name="T64" fmla="*/ 1594103 w 1701164"/>
              <a:gd name="T65" fmla="*/ 739140 h 988060"/>
              <a:gd name="T66" fmla="*/ 1591055 w 1701164"/>
              <a:gd name="T67" fmla="*/ 745236 h 988060"/>
              <a:gd name="T68" fmla="*/ 1600730 w 1701164"/>
              <a:gd name="T69" fmla="*/ 720347 h 988060"/>
              <a:gd name="T70" fmla="*/ 1687621 w 1701164"/>
              <a:gd name="T71" fmla="*/ 739140 h 988060"/>
              <a:gd name="T72" fmla="*/ 1600730 w 1701164"/>
              <a:gd name="T73" fmla="*/ 720347 h 988060"/>
              <a:gd name="T74" fmla="*/ 1600199 w 1701164"/>
              <a:gd name="T75" fmla="*/ 722363 h 988060"/>
              <a:gd name="T76" fmla="*/ 1601723 w 1701164"/>
              <a:gd name="T77" fmla="*/ 717791 h 988060"/>
              <a:gd name="T78" fmla="*/ 1693441 w 1701164"/>
              <a:gd name="T79" fmla="*/ 717791 h 988060"/>
              <a:gd name="T80" fmla="*/ 1601723 w 1701164"/>
              <a:gd name="T81" fmla="*/ 717791 h 988060"/>
              <a:gd name="T82" fmla="*/ 1697735 w 1701164"/>
              <a:gd name="T83" fmla="*/ 696455 h 988060"/>
              <a:gd name="T84" fmla="*/ 1700783 w 1701164"/>
              <a:gd name="T85" fmla="*/ 667499 h 988060"/>
              <a:gd name="T86" fmla="*/ 1697735 w 1701164"/>
              <a:gd name="T87" fmla="*/ 696455 h 988060"/>
              <a:gd name="T88" fmla="*/ 1612391 w 1701164"/>
              <a:gd name="T89" fmla="*/ 643115 h 988060"/>
              <a:gd name="T90" fmla="*/ 1700783 w 1701164"/>
              <a:gd name="T91" fmla="*/ 667499 h 988060"/>
              <a:gd name="T92" fmla="*/ 1612391 w 1701164"/>
              <a:gd name="T93" fmla="*/ 643115 h 988060"/>
              <a:gd name="T94" fmla="*/ 1612391 w 1701164"/>
              <a:gd name="T95" fmla="*/ 644639 h 988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1164" h="988060">
                <a:moveTo>
                  <a:pt x="88391" y="0"/>
                </a:moveTo>
                <a:lnTo>
                  <a:pt x="0" y="0"/>
                </a:lnTo>
                <a:lnTo>
                  <a:pt x="0" y="987552"/>
                </a:lnTo>
                <a:lnTo>
                  <a:pt x="1360931" y="987552"/>
                </a:lnTo>
                <a:lnTo>
                  <a:pt x="1394459" y="986028"/>
                </a:lnTo>
                <a:lnTo>
                  <a:pt x="1427987" y="979932"/>
                </a:lnTo>
                <a:lnTo>
                  <a:pt x="1459991" y="970788"/>
                </a:lnTo>
                <a:lnTo>
                  <a:pt x="1493519" y="960120"/>
                </a:lnTo>
                <a:lnTo>
                  <a:pt x="1525741" y="941832"/>
                </a:lnTo>
                <a:lnTo>
                  <a:pt x="88391" y="941832"/>
                </a:lnTo>
                <a:lnTo>
                  <a:pt x="44195" y="897636"/>
                </a:lnTo>
                <a:lnTo>
                  <a:pt x="88391" y="897636"/>
                </a:lnTo>
                <a:lnTo>
                  <a:pt x="88391" y="0"/>
                </a:lnTo>
                <a:close/>
              </a:path>
              <a:path w="1701164" h="988060">
                <a:moveTo>
                  <a:pt x="88391" y="897636"/>
                </a:moveTo>
                <a:lnTo>
                  <a:pt x="44195" y="897636"/>
                </a:lnTo>
                <a:lnTo>
                  <a:pt x="88391" y="941832"/>
                </a:lnTo>
                <a:lnTo>
                  <a:pt x="88391" y="897636"/>
                </a:lnTo>
                <a:close/>
              </a:path>
              <a:path w="1701164" h="988060">
                <a:moveTo>
                  <a:pt x="1435111" y="885975"/>
                </a:moveTo>
                <a:lnTo>
                  <a:pt x="1408175" y="893064"/>
                </a:lnTo>
                <a:lnTo>
                  <a:pt x="1411223" y="893064"/>
                </a:lnTo>
                <a:lnTo>
                  <a:pt x="1382267" y="897636"/>
                </a:lnTo>
                <a:lnTo>
                  <a:pt x="88391" y="897636"/>
                </a:lnTo>
                <a:lnTo>
                  <a:pt x="88391" y="941832"/>
                </a:lnTo>
                <a:lnTo>
                  <a:pt x="1525741" y="941832"/>
                </a:lnTo>
                <a:lnTo>
                  <a:pt x="1549907" y="928116"/>
                </a:lnTo>
                <a:lnTo>
                  <a:pt x="1601723" y="886968"/>
                </a:lnTo>
                <a:lnTo>
                  <a:pt x="1432559" y="886968"/>
                </a:lnTo>
                <a:lnTo>
                  <a:pt x="1435111" y="885975"/>
                </a:lnTo>
                <a:close/>
              </a:path>
              <a:path w="1701164" h="988060">
                <a:moveTo>
                  <a:pt x="1386839" y="896112"/>
                </a:moveTo>
                <a:lnTo>
                  <a:pt x="1357883" y="897636"/>
                </a:lnTo>
                <a:lnTo>
                  <a:pt x="1382267" y="897636"/>
                </a:lnTo>
                <a:lnTo>
                  <a:pt x="1386839" y="896112"/>
                </a:lnTo>
                <a:close/>
              </a:path>
              <a:path w="1701164" h="988060">
                <a:moveTo>
                  <a:pt x="1437131" y="885444"/>
                </a:moveTo>
                <a:lnTo>
                  <a:pt x="1435111" y="885975"/>
                </a:lnTo>
                <a:lnTo>
                  <a:pt x="1432559" y="886968"/>
                </a:lnTo>
                <a:lnTo>
                  <a:pt x="1437131" y="885444"/>
                </a:lnTo>
                <a:close/>
              </a:path>
              <a:path w="1701164" h="988060">
                <a:moveTo>
                  <a:pt x="1602934" y="885444"/>
                </a:moveTo>
                <a:lnTo>
                  <a:pt x="1437131" y="885444"/>
                </a:lnTo>
                <a:lnTo>
                  <a:pt x="1432559" y="886968"/>
                </a:lnTo>
                <a:lnTo>
                  <a:pt x="1601723" y="886968"/>
                </a:lnTo>
                <a:lnTo>
                  <a:pt x="1602934" y="885444"/>
                </a:lnTo>
                <a:close/>
              </a:path>
              <a:path w="1701164" h="988060">
                <a:moveTo>
                  <a:pt x="1458222" y="876988"/>
                </a:moveTo>
                <a:lnTo>
                  <a:pt x="1435111" y="885975"/>
                </a:lnTo>
                <a:lnTo>
                  <a:pt x="1437131" y="885444"/>
                </a:lnTo>
                <a:lnTo>
                  <a:pt x="1602934" y="885444"/>
                </a:lnTo>
                <a:lnTo>
                  <a:pt x="1607775" y="879348"/>
                </a:lnTo>
                <a:lnTo>
                  <a:pt x="1453895" y="879348"/>
                </a:lnTo>
                <a:lnTo>
                  <a:pt x="1458222" y="876988"/>
                </a:lnTo>
                <a:close/>
              </a:path>
              <a:path w="1701164" h="988060">
                <a:moveTo>
                  <a:pt x="1459991" y="876300"/>
                </a:moveTo>
                <a:lnTo>
                  <a:pt x="1458222" y="876988"/>
                </a:lnTo>
                <a:lnTo>
                  <a:pt x="1453895" y="879348"/>
                </a:lnTo>
                <a:lnTo>
                  <a:pt x="1459991" y="876300"/>
                </a:lnTo>
                <a:close/>
              </a:path>
              <a:path w="1701164" h="988060">
                <a:moveTo>
                  <a:pt x="1610195" y="876300"/>
                </a:moveTo>
                <a:lnTo>
                  <a:pt x="1459991" y="876300"/>
                </a:lnTo>
                <a:lnTo>
                  <a:pt x="1453895" y="879348"/>
                </a:lnTo>
                <a:lnTo>
                  <a:pt x="1607775" y="879348"/>
                </a:lnTo>
                <a:lnTo>
                  <a:pt x="1610195" y="876300"/>
                </a:lnTo>
                <a:close/>
              </a:path>
              <a:path w="1701164" h="988060">
                <a:moveTo>
                  <a:pt x="1504187" y="851916"/>
                </a:moveTo>
                <a:lnTo>
                  <a:pt x="1458222" y="876988"/>
                </a:lnTo>
                <a:lnTo>
                  <a:pt x="1459991" y="876300"/>
                </a:lnTo>
                <a:lnTo>
                  <a:pt x="1610195" y="876300"/>
                </a:lnTo>
                <a:lnTo>
                  <a:pt x="1624718" y="858012"/>
                </a:lnTo>
                <a:lnTo>
                  <a:pt x="1498091" y="858012"/>
                </a:lnTo>
                <a:lnTo>
                  <a:pt x="1504187" y="851916"/>
                </a:lnTo>
                <a:close/>
              </a:path>
              <a:path w="1701164" h="988060">
                <a:moveTo>
                  <a:pt x="1538952" y="824196"/>
                </a:moveTo>
                <a:lnTo>
                  <a:pt x="1498091" y="858012"/>
                </a:lnTo>
                <a:lnTo>
                  <a:pt x="1624718" y="858012"/>
                </a:lnTo>
                <a:lnTo>
                  <a:pt x="1642871" y="835152"/>
                </a:lnTo>
                <a:lnTo>
                  <a:pt x="1647196" y="827532"/>
                </a:lnTo>
                <a:lnTo>
                  <a:pt x="1536191" y="827532"/>
                </a:lnTo>
                <a:lnTo>
                  <a:pt x="1538952" y="824196"/>
                </a:lnTo>
                <a:close/>
              </a:path>
              <a:path w="1701164" h="988060">
                <a:moveTo>
                  <a:pt x="1542287" y="821436"/>
                </a:moveTo>
                <a:lnTo>
                  <a:pt x="1538952" y="824196"/>
                </a:lnTo>
                <a:lnTo>
                  <a:pt x="1536191" y="827532"/>
                </a:lnTo>
                <a:lnTo>
                  <a:pt x="1542287" y="821436"/>
                </a:lnTo>
                <a:close/>
              </a:path>
              <a:path w="1701164" h="988060">
                <a:moveTo>
                  <a:pt x="1650656" y="821436"/>
                </a:moveTo>
                <a:lnTo>
                  <a:pt x="1542287" y="821436"/>
                </a:lnTo>
                <a:lnTo>
                  <a:pt x="1536191" y="827532"/>
                </a:lnTo>
                <a:lnTo>
                  <a:pt x="1647196" y="827532"/>
                </a:lnTo>
                <a:lnTo>
                  <a:pt x="1650656" y="821436"/>
                </a:lnTo>
                <a:close/>
              </a:path>
              <a:path w="1701164" h="988060">
                <a:moveTo>
                  <a:pt x="1672281" y="783336"/>
                </a:moveTo>
                <a:lnTo>
                  <a:pt x="1572767" y="783336"/>
                </a:lnTo>
                <a:lnTo>
                  <a:pt x="1538952" y="824196"/>
                </a:lnTo>
                <a:lnTo>
                  <a:pt x="1542287" y="821436"/>
                </a:lnTo>
                <a:lnTo>
                  <a:pt x="1650656" y="821436"/>
                </a:lnTo>
                <a:lnTo>
                  <a:pt x="1672281" y="783336"/>
                </a:lnTo>
                <a:close/>
              </a:path>
              <a:path w="1701164" h="988060">
                <a:moveTo>
                  <a:pt x="1591743" y="743468"/>
                </a:moveTo>
                <a:lnTo>
                  <a:pt x="1566671" y="789432"/>
                </a:lnTo>
                <a:lnTo>
                  <a:pt x="1572767" y="783336"/>
                </a:lnTo>
                <a:lnTo>
                  <a:pt x="1672281" y="783336"/>
                </a:lnTo>
                <a:lnTo>
                  <a:pt x="1674875" y="778764"/>
                </a:lnTo>
                <a:lnTo>
                  <a:pt x="1685543" y="746760"/>
                </a:lnTo>
                <a:lnTo>
                  <a:pt x="1685959" y="745236"/>
                </a:lnTo>
                <a:lnTo>
                  <a:pt x="1591055" y="745236"/>
                </a:lnTo>
                <a:lnTo>
                  <a:pt x="1591743" y="743468"/>
                </a:lnTo>
                <a:close/>
              </a:path>
              <a:path w="1701164" h="988060">
                <a:moveTo>
                  <a:pt x="1594103" y="739140"/>
                </a:moveTo>
                <a:lnTo>
                  <a:pt x="1591743" y="743468"/>
                </a:lnTo>
                <a:lnTo>
                  <a:pt x="1591055" y="745236"/>
                </a:lnTo>
                <a:lnTo>
                  <a:pt x="1594103" y="739140"/>
                </a:lnTo>
                <a:close/>
              </a:path>
              <a:path w="1701164" h="988060">
                <a:moveTo>
                  <a:pt x="1687621" y="739140"/>
                </a:moveTo>
                <a:lnTo>
                  <a:pt x="1594103" y="739140"/>
                </a:lnTo>
                <a:lnTo>
                  <a:pt x="1591055" y="745236"/>
                </a:lnTo>
                <a:lnTo>
                  <a:pt x="1685959" y="745236"/>
                </a:lnTo>
                <a:lnTo>
                  <a:pt x="1687621" y="739140"/>
                </a:lnTo>
                <a:close/>
              </a:path>
              <a:path w="1701164" h="988060">
                <a:moveTo>
                  <a:pt x="1600730" y="720347"/>
                </a:moveTo>
                <a:lnTo>
                  <a:pt x="1591743" y="743468"/>
                </a:lnTo>
                <a:lnTo>
                  <a:pt x="1594103" y="739140"/>
                </a:lnTo>
                <a:lnTo>
                  <a:pt x="1687621" y="739140"/>
                </a:lnTo>
                <a:lnTo>
                  <a:pt x="1692195" y="722363"/>
                </a:lnTo>
                <a:lnTo>
                  <a:pt x="1600199" y="722363"/>
                </a:lnTo>
                <a:lnTo>
                  <a:pt x="1600730" y="720347"/>
                </a:lnTo>
                <a:close/>
              </a:path>
              <a:path w="1701164" h="988060">
                <a:moveTo>
                  <a:pt x="1601723" y="717791"/>
                </a:moveTo>
                <a:lnTo>
                  <a:pt x="1600730" y="720347"/>
                </a:lnTo>
                <a:lnTo>
                  <a:pt x="1600199" y="722363"/>
                </a:lnTo>
                <a:lnTo>
                  <a:pt x="1601723" y="717791"/>
                </a:lnTo>
                <a:close/>
              </a:path>
              <a:path w="1701164" h="988060">
                <a:moveTo>
                  <a:pt x="1693441" y="717791"/>
                </a:moveTo>
                <a:lnTo>
                  <a:pt x="1601723" y="717791"/>
                </a:lnTo>
                <a:lnTo>
                  <a:pt x="1600199" y="722363"/>
                </a:lnTo>
                <a:lnTo>
                  <a:pt x="1692195" y="722363"/>
                </a:lnTo>
                <a:lnTo>
                  <a:pt x="1693441" y="717791"/>
                </a:lnTo>
                <a:close/>
              </a:path>
              <a:path w="1701164" h="988060">
                <a:moveTo>
                  <a:pt x="1607819" y="693407"/>
                </a:moveTo>
                <a:lnTo>
                  <a:pt x="1600730" y="720347"/>
                </a:lnTo>
                <a:lnTo>
                  <a:pt x="1601723" y="717791"/>
                </a:lnTo>
                <a:lnTo>
                  <a:pt x="1693441" y="717791"/>
                </a:lnTo>
                <a:lnTo>
                  <a:pt x="1694687" y="713219"/>
                </a:lnTo>
                <a:lnTo>
                  <a:pt x="1697735" y="696455"/>
                </a:lnTo>
                <a:lnTo>
                  <a:pt x="1607819" y="696455"/>
                </a:lnTo>
                <a:lnTo>
                  <a:pt x="1607819" y="693407"/>
                </a:lnTo>
                <a:close/>
              </a:path>
              <a:path w="1701164" h="988060">
                <a:moveTo>
                  <a:pt x="1700783" y="667499"/>
                </a:moveTo>
                <a:lnTo>
                  <a:pt x="1612391" y="667499"/>
                </a:lnTo>
                <a:lnTo>
                  <a:pt x="1607819" y="696455"/>
                </a:lnTo>
                <a:lnTo>
                  <a:pt x="1697735" y="696455"/>
                </a:lnTo>
                <a:lnTo>
                  <a:pt x="1700783" y="679691"/>
                </a:lnTo>
                <a:lnTo>
                  <a:pt x="1700783" y="667499"/>
                </a:lnTo>
                <a:close/>
              </a:path>
              <a:path w="1701164" h="988060">
                <a:moveTo>
                  <a:pt x="1612391" y="643115"/>
                </a:moveTo>
                <a:lnTo>
                  <a:pt x="1610867" y="672071"/>
                </a:lnTo>
                <a:lnTo>
                  <a:pt x="1612391" y="667499"/>
                </a:lnTo>
                <a:lnTo>
                  <a:pt x="1700783" y="667499"/>
                </a:lnTo>
                <a:lnTo>
                  <a:pt x="1700783" y="644639"/>
                </a:lnTo>
                <a:lnTo>
                  <a:pt x="1612391" y="644639"/>
                </a:lnTo>
                <a:lnTo>
                  <a:pt x="1612391" y="643115"/>
                </a:lnTo>
                <a:close/>
              </a:path>
              <a:path w="1701164" h="988060">
                <a:moveTo>
                  <a:pt x="1700783" y="0"/>
                </a:moveTo>
                <a:lnTo>
                  <a:pt x="1612391" y="0"/>
                </a:lnTo>
                <a:lnTo>
                  <a:pt x="1612391" y="644639"/>
                </a:lnTo>
                <a:lnTo>
                  <a:pt x="1700783" y="644639"/>
                </a:lnTo>
                <a:lnTo>
                  <a:pt x="17007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14" name="object 22"/>
          <p:cNvSpPr>
            <a:spLocks/>
          </p:cNvSpPr>
          <p:nvPr/>
        </p:nvSpPr>
        <p:spPr bwMode="auto">
          <a:xfrm>
            <a:off x="2777846" y="3427561"/>
            <a:ext cx="1541754" cy="895398"/>
          </a:xfrm>
          <a:custGeom>
            <a:avLst/>
            <a:gdLst>
              <a:gd name="T0" fmla="*/ 0 w 1701164"/>
              <a:gd name="T1" fmla="*/ 987552 h 988060"/>
              <a:gd name="T2" fmla="*/ 1427987 w 1701164"/>
              <a:gd name="T3" fmla="*/ 979932 h 988060"/>
              <a:gd name="T4" fmla="*/ 1525741 w 1701164"/>
              <a:gd name="T5" fmla="*/ 941832 h 988060"/>
              <a:gd name="T6" fmla="*/ 88391 w 1701164"/>
              <a:gd name="T7" fmla="*/ 897636 h 988060"/>
              <a:gd name="T8" fmla="*/ 44195 w 1701164"/>
              <a:gd name="T9" fmla="*/ 897636 h 988060"/>
              <a:gd name="T10" fmla="*/ 1435111 w 1701164"/>
              <a:gd name="T11" fmla="*/ 885975 h 988060"/>
              <a:gd name="T12" fmla="*/ 1382267 w 1701164"/>
              <a:gd name="T13" fmla="*/ 897636 h 988060"/>
              <a:gd name="T14" fmla="*/ 1525741 w 1701164"/>
              <a:gd name="T15" fmla="*/ 941832 h 988060"/>
              <a:gd name="T16" fmla="*/ 1432559 w 1701164"/>
              <a:gd name="T17" fmla="*/ 886968 h 988060"/>
              <a:gd name="T18" fmla="*/ 1357883 w 1701164"/>
              <a:gd name="T19" fmla="*/ 897636 h 988060"/>
              <a:gd name="T20" fmla="*/ 1437131 w 1701164"/>
              <a:gd name="T21" fmla="*/ 885444 h 988060"/>
              <a:gd name="T22" fmla="*/ 1437131 w 1701164"/>
              <a:gd name="T23" fmla="*/ 885444 h 988060"/>
              <a:gd name="T24" fmla="*/ 1432559 w 1701164"/>
              <a:gd name="T25" fmla="*/ 886968 h 988060"/>
              <a:gd name="T26" fmla="*/ 1458222 w 1701164"/>
              <a:gd name="T27" fmla="*/ 876988 h 988060"/>
              <a:gd name="T28" fmla="*/ 1602934 w 1701164"/>
              <a:gd name="T29" fmla="*/ 885444 h 988060"/>
              <a:gd name="T30" fmla="*/ 1458222 w 1701164"/>
              <a:gd name="T31" fmla="*/ 876988 h 988060"/>
              <a:gd name="T32" fmla="*/ 1453895 w 1701164"/>
              <a:gd name="T33" fmla="*/ 879348 h 988060"/>
              <a:gd name="T34" fmla="*/ 1459991 w 1701164"/>
              <a:gd name="T35" fmla="*/ 876300 h 988060"/>
              <a:gd name="T36" fmla="*/ 1610195 w 1701164"/>
              <a:gd name="T37" fmla="*/ 876300 h 988060"/>
              <a:gd name="T38" fmla="*/ 1459991 w 1701164"/>
              <a:gd name="T39" fmla="*/ 876300 h 988060"/>
              <a:gd name="T40" fmla="*/ 1498091 w 1701164"/>
              <a:gd name="T41" fmla="*/ 858012 h 988060"/>
              <a:gd name="T42" fmla="*/ 1498091 w 1701164"/>
              <a:gd name="T43" fmla="*/ 858012 h 988060"/>
              <a:gd name="T44" fmla="*/ 1647196 w 1701164"/>
              <a:gd name="T45" fmla="*/ 827532 h 988060"/>
              <a:gd name="T46" fmla="*/ 1542287 w 1701164"/>
              <a:gd name="T47" fmla="*/ 821436 h 988060"/>
              <a:gd name="T48" fmla="*/ 1542287 w 1701164"/>
              <a:gd name="T49" fmla="*/ 821436 h 988060"/>
              <a:gd name="T50" fmla="*/ 1536191 w 1701164"/>
              <a:gd name="T51" fmla="*/ 827532 h 988060"/>
              <a:gd name="T52" fmla="*/ 1672281 w 1701164"/>
              <a:gd name="T53" fmla="*/ 783336 h 988060"/>
              <a:gd name="T54" fmla="*/ 1542287 w 1701164"/>
              <a:gd name="T55" fmla="*/ 821436 h 988060"/>
              <a:gd name="T56" fmla="*/ 1591743 w 1701164"/>
              <a:gd name="T57" fmla="*/ 743468 h 988060"/>
              <a:gd name="T58" fmla="*/ 1672281 w 1701164"/>
              <a:gd name="T59" fmla="*/ 783336 h 988060"/>
              <a:gd name="T60" fmla="*/ 1685959 w 1701164"/>
              <a:gd name="T61" fmla="*/ 745236 h 988060"/>
              <a:gd name="T62" fmla="*/ 1594103 w 1701164"/>
              <a:gd name="T63" fmla="*/ 739140 h 988060"/>
              <a:gd name="T64" fmla="*/ 1594103 w 1701164"/>
              <a:gd name="T65" fmla="*/ 739140 h 988060"/>
              <a:gd name="T66" fmla="*/ 1591055 w 1701164"/>
              <a:gd name="T67" fmla="*/ 745236 h 988060"/>
              <a:gd name="T68" fmla="*/ 1600730 w 1701164"/>
              <a:gd name="T69" fmla="*/ 720347 h 988060"/>
              <a:gd name="T70" fmla="*/ 1687621 w 1701164"/>
              <a:gd name="T71" fmla="*/ 739140 h 988060"/>
              <a:gd name="T72" fmla="*/ 1600730 w 1701164"/>
              <a:gd name="T73" fmla="*/ 720347 h 988060"/>
              <a:gd name="T74" fmla="*/ 1600199 w 1701164"/>
              <a:gd name="T75" fmla="*/ 722363 h 988060"/>
              <a:gd name="T76" fmla="*/ 1601723 w 1701164"/>
              <a:gd name="T77" fmla="*/ 717791 h 988060"/>
              <a:gd name="T78" fmla="*/ 1693441 w 1701164"/>
              <a:gd name="T79" fmla="*/ 717791 h 988060"/>
              <a:gd name="T80" fmla="*/ 1601723 w 1701164"/>
              <a:gd name="T81" fmla="*/ 717791 h 988060"/>
              <a:gd name="T82" fmla="*/ 1697735 w 1701164"/>
              <a:gd name="T83" fmla="*/ 696455 h 988060"/>
              <a:gd name="T84" fmla="*/ 1700783 w 1701164"/>
              <a:gd name="T85" fmla="*/ 667499 h 988060"/>
              <a:gd name="T86" fmla="*/ 1697735 w 1701164"/>
              <a:gd name="T87" fmla="*/ 696455 h 988060"/>
              <a:gd name="T88" fmla="*/ 1612391 w 1701164"/>
              <a:gd name="T89" fmla="*/ 643115 h 988060"/>
              <a:gd name="T90" fmla="*/ 1700783 w 1701164"/>
              <a:gd name="T91" fmla="*/ 667499 h 988060"/>
              <a:gd name="T92" fmla="*/ 1612391 w 1701164"/>
              <a:gd name="T93" fmla="*/ 643115 h 988060"/>
              <a:gd name="T94" fmla="*/ 1612391 w 1701164"/>
              <a:gd name="T95" fmla="*/ 644639 h 988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1164" h="988060">
                <a:moveTo>
                  <a:pt x="88391" y="0"/>
                </a:moveTo>
                <a:lnTo>
                  <a:pt x="0" y="0"/>
                </a:lnTo>
                <a:lnTo>
                  <a:pt x="0" y="987552"/>
                </a:lnTo>
                <a:lnTo>
                  <a:pt x="1360931" y="987552"/>
                </a:lnTo>
                <a:lnTo>
                  <a:pt x="1394459" y="986028"/>
                </a:lnTo>
                <a:lnTo>
                  <a:pt x="1427987" y="979932"/>
                </a:lnTo>
                <a:lnTo>
                  <a:pt x="1459991" y="970788"/>
                </a:lnTo>
                <a:lnTo>
                  <a:pt x="1493519" y="960120"/>
                </a:lnTo>
                <a:lnTo>
                  <a:pt x="1525741" y="941832"/>
                </a:lnTo>
                <a:lnTo>
                  <a:pt x="88391" y="941832"/>
                </a:lnTo>
                <a:lnTo>
                  <a:pt x="44195" y="897636"/>
                </a:lnTo>
                <a:lnTo>
                  <a:pt x="88391" y="897636"/>
                </a:lnTo>
                <a:lnTo>
                  <a:pt x="88391" y="0"/>
                </a:lnTo>
                <a:close/>
              </a:path>
              <a:path w="1701164" h="988060">
                <a:moveTo>
                  <a:pt x="88391" y="897636"/>
                </a:moveTo>
                <a:lnTo>
                  <a:pt x="44195" y="897636"/>
                </a:lnTo>
                <a:lnTo>
                  <a:pt x="88391" y="941832"/>
                </a:lnTo>
                <a:lnTo>
                  <a:pt x="88391" y="897636"/>
                </a:lnTo>
                <a:close/>
              </a:path>
              <a:path w="1701164" h="988060">
                <a:moveTo>
                  <a:pt x="1435111" y="885975"/>
                </a:moveTo>
                <a:lnTo>
                  <a:pt x="1408175" y="893064"/>
                </a:lnTo>
                <a:lnTo>
                  <a:pt x="1411223" y="893064"/>
                </a:lnTo>
                <a:lnTo>
                  <a:pt x="1382267" y="897636"/>
                </a:lnTo>
                <a:lnTo>
                  <a:pt x="88391" y="897636"/>
                </a:lnTo>
                <a:lnTo>
                  <a:pt x="88391" y="941832"/>
                </a:lnTo>
                <a:lnTo>
                  <a:pt x="1525741" y="941832"/>
                </a:lnTo>
                <a:lnTo>
                  <a:pt x="1549907" y="928116"/>
                </a:lnTo>
                <a:lnTo>
                  <a:pt x="1601723" y="886968"/>
                </a:lnTo>
                <a:lnTo>
                  <a:pt x="1432559" y="886968"/>
                </a:lnTo>
                <a:lnTo>
                  <a:pt x="1435111" y="885975"/>
                </a:lnTo>
                <a:close/>
              </a:path>
              <a:path w="1701164" h="988060">
                <a:moveTo>
                  <a:pt x="1386839" y="896112"/>
                </a:moveTo>
                <a:lnTo>
                  <a:pt x="1357883" y="897636"/>
                </a:lnTo>
                <a:lnTo>
                  <a:pt x="1382267" y="897636"/>
                </a:lnTo>
                <a:lnTo>
                  <a:pt x="1386839" y="896112"/>
                </a:lnTo>
                <a:close/>
              </a:path>
              <a:path w="1701164" h="988060">
                <a:moveTo>
                  <a:pt x="1437131" y="885444"/>
                </a:moveTo>
                <a:lnTo>
                  <a:pt x="1435111" y="885975"/>
                </a:lnTo>
                <a:lnTo>
                  <a:pt x="1432559" y="886968"/>
                </a:lnTo>
                <a:lnTo>
                  <a:pt x="1437131" y="885444"/>
                </a:lnTo>
                <a:close/>
              </a:path>
              <a:path w="1701164" h="988060">
                <a:moveTo>
                  <a:pt x="1602934" y="885444"/>
                </a:moveTo>
                <a:lnTo>
                  <a:pt x="1437131" y="885444"/>
                </a:lnTo>
                <a:lnTo>
                  <a:pt x="1432559" y="886968"/>
                </a:lnTo>
                <a:lnTo>
                  <a:pt x="1601723" y="886968"/>
                </a:lnTo>
                <a:lnTo>
                  <a:pt x="1602934" y="885444"/>
                </a:lnTo>
                <a:close/>
              </a:path>
              <a:path w="1701164" h="988060">
                <a:moveTo>
                  <a:pt x="1458222" y="876988"/>
                </a:moveTo>
                <a:lnTo>
                  <a:pt x="1435111" y="885975"/>
                </a:lnTo>
                <a:lnTo>
                  <a:pt x="1437131" y="885444"/>
                </a:lnTo>
                <a:lnTo>
                  <a:pt x="1602934" y="885444"/>
                </a:lnTo>
                <a:lnTo>
                  <a:pt x="1607775" y="879348"/>
                </a:lnTo>
                <a:lnTo>
                  <a:pt x="1453895" y="879348"/>
                </a:lnTo>
                <a:lnTo>
                  <a:pt x="1458222" y="876988"/>
                </a:lnTo>
                <a:close/>
              </a:path>
              <a:path w="1701164" h="988060">
                <a:moveTo>
                  <a:pt x="1459991" y="876300"/>
                </a:moveTo>
                <a:lnTo>
                  <a:pt x="1458222" y="876988"/>
                </a:lnTo>
                <a:lnTo>
                  <a:pt x="1453895" y="879348"/>
                </a:lnTo>
                <a:lnTo>
                  <a:pt x="1459991" y="876300"/>
                </a:lnTo>
                <a:close/>
              </a:path>
              <a:path w="1701164" h="988060">
                <a:moveTo>
                  <a:pt x="1610195" y="876300"/>
                </a:moveTo>
                <a:lnTo>
                  <a:pt x="1459991" y="876300"/>
                </a:lnTo>
                <a:lnTo>
                  <a:pt x="1453895" y="879348"/>
                </a:lnTo>
                <a:lnTo>
                  <a:pt x="1607775" y="879348"/>
                </a:lnTo>
                <a:lnTo>
                  <a:pt x="1610195" y="876300"/>
                </a:lnTo>
                <a:close/>
              </a:path>
              <a:path w="1701164" h="988060">
                <a:moveTo>
                  <a:pt x="1504187" y="851916"/>
                </a:moveTo>
                <a:lnTo>
                  <a:pt x="1458222" y="876988"/>
                </a:lnTo>
                <a:lnTo>
                  <a:pt x="1459991" y="876300"/>
                </a:lnTo>
                <a:lnTo>
                  <a:pt x="1610195" y="876300"/>
                </a:lnTo>
                <a:lnTo>
                  <a:pt x="1624718" y="858012"/>
                </a:lnTo>
                <a:lnTo>
                  <a:pt x="1498091" y="858012"/>
                </a:lnTo>
                <a:lnTo>
                  <a:pt x="1504187" y="851916"/>
                </a:lnTo>
                <a:close/>
              </a:path>
              <a:path w="1701164" h="988060">
                <a:moveTo>
                  <a:pt x="1538952" y="824196"/>
                </a:moveTo>
                <a:lnTo>
                  <a:pt x="1498091" y="858012"/>
                </a:lnTo>
                <a:lnTo>
                  <a:pt x="1624718" y="858012"/>
                </a:lnTo>
                <a:lnTo>
                  <a:pt x="1642871" y="835152"/>
                </a:lnTo>
                <a:lnTo>
                  <a:pt x="1647196" y="827532"/>
                </a:lnTo>
                <a:lnTo>
                  <a:pt x="1536191" y="827532"/>
                </a:lnTo>
                <a:lnTo>
                  <a:pt x="1538952" y="824196"/>
                </a:lnTo>
                <a:close/>
              </a:path>
              <a:path w="1701164" h="988060">
                <a:moveTo>
                  <a:pt x="1542287" y="821436"/>
                </a:moveTo>
                <a:lnTo>
                  <a:pt x="1538952" y="824196"/>
                </a:lnTo>
                <a:lnTo>
                  <a:pt x="1536191" y="827532"/>
                </a:lnTo>
                <a:lnTo>
                  <a:pt x="1542287" y="821436"/>
                </a:lnTo>
                <a:close/>
              </a:path>
              <a:path w="1701164" h="988060">
                <a:moveTo>
                  <a:pt x="1650656" y="821436"/>
                </a:moveTo>
                <a:lnTo>
                  <a:pt x="1542287" y="821436"/>
                </a:lnTo>
                <a:lnTo>
                  <a:pt x="1536191" y="827532"/>
                </a:lnTo>
                <a:lnTo>
                  <a:pt x="1647196" y="827532"/>
                </a:lnTo>
                <a:lnTo>
                  <a:pt x="1650656" y="821436"/>
                </a:lnTo>
                <a:close/>
              </a:path>
              <a:path w="1701164" h="988060">
                <a:moveTo>
                  <a:pt x="1672281" y="783336"/>
                </a:moveTo>
                <a:lnTo>
                  <a:pt x="1572767" y="783336"/>
                </a:lnTo>
                <a:lnTo>
                  <a:pt x="1538952" y="824196"/>
                </a:lnTo>
                <a:lnTo>
                  <a:pt x="1542287" y="821436"/>
                </a:lnTo>
                <a:lnTo>
                  <a:pt x="1650656" y="821436"/>
                </a:lnTo>
                <a:lnTo>
                  <a:pt x="1672281" y="783336"/>
                </a:lnTo>
                <a:close/>
              </a:path>
              <a:path w="1701164" h="988060">
                <a:moveTo>
                  <a:pt x="1591743" y="743468"/>
                </a:moveTo>
                <a:lnTo>
                  <a:pt x="1566671" y="789432"/>
                </a:lnTo>
                <a:lnTo>
                  <a:pt x="1572767" y="783336"/>
                </a:lnTo>
                <a:lnTo>
                  <a:pt x="1672281" y="783336"/>
                </a:lnTo>
                <a:lnTo>
                  <a:pt x="1674875" y="778764"/>
                </a:lnTo>
                <a:lnTo>
                  <a:pt x="1685543" y="746760"/>
                </a:lnTo>
                <a:lnTo>
                  <a:pt x="1685959" y="745236"/>
                </a:lnTo>
                <a:lnTo>
                  <a:pt x="1591055" y="745236"/>
                </a:lnTo>
                <a:lnTo>
                  <a:pt x="1591743" y="743468"/>
                </a:lnTo>
                <a:close/>
              </a:path>
              <a:path w="1701164" h="988060">
                <a:moveTo>
                  <a:pt x="1594103" y="739140"/>
                </a:moveTo>
                <a:lnTo>
                  <a:pt x="1591743" y="743468"/>
                </a:lnTo>
                <a:lnTo>
                  <a:pt x="1591055" y="745236"/>
                </a:lnTo>
                <a:lnTo>
                  <a:pt x="1594103" y="739140"/>
                </a:lnTo>
                <a:close/>
              </a:path>
              <a:path w="1701164" h="988060">
                <a:moveTo>
                  <a:pt x="1687621" y="739140"/>
                </a:moveTo>
                <a:lnTo>
                  <a:pt x="1594103" y="739140"/>
                </a:lnTo>
                <a:lnTo>
                  <a:pt x="1591055" y="745236"/>
                </a:lnTo>
                <a:lnTo>
                  <a:pt x="1685959" y="745236"/>
                </a:lnTo>
                <a:lnTo>
                  <a:pt x="1687621" y="739140"/>
                </a:lnTo>
                <a:close/>
              </a:path>
              <a:path w="1701164" h="988060">
                <a:moveTo>
                  <a:pt x="1600730" y="720347"/>
                </a:moveTo>
                <a:lnTo>
                  <a:pt x="1591743" y="743468"/>
                </a:lnTo>
                <a:lnTo>
                  <a:pt x="1594103" y="739140"/>
                </a:lnTo>
                <a:lnTo>
                  <a:pt x="1687621" y="739140"/>
                </a:lnTo>
                <a:lnTo>
                  <a:pt x="1692195" y="722363"/>
                </a:lnTo>
                <a:lnTo>
                  <a:pt x="1600199" y="722363"/>
                </a:lnTo>
                <a:lnTo>
                  <a:pt x="1600730" y="720347"/>
                </a:lnTo>
                <a:close/>
              </a:path>
              <a:path w="1701164" h="988060">
                <a:moveTo>
                  <a:pt x="1601723" y="717791"/>
                </a:moveTo>
                <a:lnTo>
                  <a:pt x="1600730" y="720347"/>
                </a:lnTo>
                <a:lnTo>
                  <a:pt x="1600199" y="722363"/>
                </a:lnTo>
                <a:lnTo>
                  <a:pt x="1601723" y="717791"/>
                </a:lnTo>
                <a:close/>
              </a:path>
              <a:path w="1701164" h="988060">
                <a:moveTo>
                  <a:pt x="1693441" y="717791"/>
                </a:moveTo>
                <a:lnTo>
                  <a:pt x="1601723" y="717791"/>
                </a:lnTo>
                <a:lnTo>
                  <a:pt x="1600199" y="722363"/>
                </a:lnTo>
                <a:lnTo>
                  <a:pt x="1692195" y="722363"/>
                </a:lnTo>
                <a:lnTo>
                  <a:pt x="1693441" y="717791"/>
                </a:lnTo>
                <a:close/>
              </a:path>
              <a:path w="1701164" h="988060">
                <a:moveTo>
                  <a:pt x="1607819" y="693407"/>
                </a:moveTo>
                <a:lnTo>
                  <a:pt x="1600730" y="720347"/>
                </a:lnTo>
                <a:lnTo>
                  <a:pt x="1601723" y="717791"/>
                </a:lnTo>
                <a:lnTo>
                  <a:pt x="1693441" y="717791"/>
                </a:lnTo>
                <a:lnTo>
                  <a:pt x="1694687" y="713219"/>
                </a:lnTo>
                <a:lnTo>
                  <a:pt x="1697735" y="696455"/>
                </a:lnTo>
                <a:lnTo>
                  <a:pt x="1607819" y="696455"/>
                </a:lnTo>
                <a:lnTo>
                  <a:pt x="1607819" y="693407"/>
                </a:lnTo>
                <a:close/>
              </a:path>
              <a:path w="1701164" h="988060">
                <a:moveTo>
                  <a:pt x="1700783" y="667499"/>
                </a:moveTo>
                <a:lnTo>
                  <a:pt x="1612391" y="667499"/>
                </a:lnTo>
                <a:lnTo>
                  <a:pt x="1607819" y="696455"/>
                </a:lnTo>
                <a:lnTo>
                  <a:pt x="1697735" y="696455"/>
                </a:lnTo>
                <a:lnTo>
                  <a:pt x="1700783" y="679691"/>
                </a:lnTo>
                <a:lnTo>
                  <a:pt x="1700783" y="667499"/>
                </a:lnTo>
                <a:close/>
              </a:path>
              <a:path w="1701164" h="988060">
                <a:moveTo>
                  <a:pt x="1612391" y="643115"/>
                </a:moveTo>
                <a:lnTo>
                  <a:pt x="1610867" y="672071"/>
                </a:lnTo>
                <a:lnTo>
                  <a:pt x="1612391" y="667499"/>
                </a:lnTo>
                <a:lnTo>
                  <a:pt x="1700783" y="667499"/>
                </a:lnTo>
                <a:lnTo>
                  <a:pt x="1700783" y="644639"/>
                </a:lnTo>
                <a:lnTo>
                  <a:pt x="1612391" y="644639"/>
                </a:lnTo>
                <a:lnTo>
                  <a:pt x="1612391" y="643115"/>
                </a:lnTo>
                <a:close/>
              </a:path>
              <a:path w="1701164" h="988060">
                <a:moveTo>
                  <a:pt x="1700783" y="0"/>
                </a:moveTo>
                <a:lnTo>
                  <a:pt x="1612391" y="0"/>
                </a:lnTo>
                <a:lnTo>
                  <a:pt x="1612391" y="644639"/>
                </a:lnTo>
                <a:lnTo>
                  <a:pt x="1700783" y="644639"/>
                </a:lnTo>
                <a:lnTo>
                  <a:pt x="17007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15" name="object 23"/>
          <p:cNvSpPr>
            <a:spLocks/>
          </p:cNvSpPr>
          <p:nvPr/>
        </p:nvSpPr>
        <p:spPr bwMode="auto">
          <a:xfrm flipV="1">
            <a:off x="5217877" y="3381842"/>
            <a:ext cx="5884848" cy="45719"/>
          </a:xfrm>
          <a:custGeom>
            <a:avLst/>
            <a:gdLst>
              <a:gd name="T0" fmla="*/ 25907 w 5354320"/>
              <a:gd name="T1" fmla="*/ 0 h 30479"/>
              <a:gd name="T2" fmla="*/ 0 w 5354320"/>
              <a:gd name="T3" fmla="*/ 0 h 30479"/>
              <a:gd name="T4" fmla="*/ 0 w 5354320"/>
              <a:gd name="T5" fmla="*/ 24372 h 30479"/>
              <a:gd name="T6" fmla="*/ 6095 w 5354320"/>
              <a:gd name="T7" fmla="*/ 30468 h 30479"/>
              <a:gd name="T8" fmla="*/ 5347715 w 5354320"/>
              <a:gd name="T9" fmla="*/ 30468 h 30479"/>
              <a:gd name="T10" fmla="*/ 5353811 w 5354320"/>
              <a:gd name="T11" fmla="*/ 24372 h 30479"/>
              <a:gd name="T12" fmla="*/ 5353811 w 5354320"/>
              <a:gd name="T13" fmla="*/ 18276 h 30479"/>
              <a:gd name="T14" fmla="*/ 25907 w 5354320"/>
              <a:gd name="T15" fmla="*/ 18276 h 30479"/>
              <a:gd name="T16" fmla="*/ 13715 w 5354320"/>
              <a:gd name="T17" fmla="*/ 4560 h 30479"/>
              <a:gd name="T18" fmla="*/ 25907 w 5354320"/>
              <a:gd name="T19" fmla="*/ 4560 h 30479"/>
              <a:gd name="T20" fmla="*/ 25907 w 5354320"/>
              <a:gd name="T21" fmla="*/ 0 h 30479"/>
              <a:gd name="T22" fmla="*/ 25907 w 5354320"/>
              <a:gd name="T23" fmla="*/ 4560 h 30479"/>
              <a:gd name="T24" fmla="*/ 13715 w 5354320"/>
              <a:gd name="T25" fmla="*/ 4560 h 30479"/>
              <a:gd name="T26" fmla="*/ 25907 w 5354320"/>
              <a:gd name="T27" fmla="*/ 18276 h 30479"/>
              <a:gd name="T28" fmla="*/ 25907 w 5354320"/>
              <a:gd name="T29" fmla="*/ 4560 h 30479"/>
              <a:gd name="T30" fmla="*/ 5327903 w 5354320"/>
              <a:gd name="T31" fmla="*/ 4560 h 30479"/>
              <a:gd name="T32" fmla="*/ 25907 w 5354320"/>
              <a:gd name="T33" fmla="*/ 4560 h 30479"/>
              <a:gd name="T34" fmla="*/ 25907 w 5354320"/>
              <a:gd name="T35" fmla="*/ 18276 h 30479"/>
              <a:gd name="T36" fmla="*/ 5327903 w 5354320"/>
              <a:gd name="T37" fmla="*/ 18276 h 30479"/>
              <a:gd name="T38" fmla="*/ 5327903 w 5354320"/>
              <a:gd name="T39" fmla="*/ 4560 h 30479"/>
              <a:gd name="T40" fmla="*/ 5353811 w 5354320"/>
              <a:gd name="T41" fmla="*/ 0 h 30479"/>
              <a:gd name="T42" fmla="*/ 5327903 w 5354320"/>
              <a:gd name="T43" fmla="*/ 0 h 30479"/>
              <a:gd name="T44" fmla="*/ 5327903 w 5354320"/>
              <a:gd name="T45" fmla="*/ 18276 h 30479"/>
              <a:gd name="T46" fmla="*/ 5341619 w 5354320"/>
              <a:gd name="T47" fmla="*/ 4560 h 30479"/>
              <a:gd name="T48" fmla="*/ 5353811 w 5354320"/>
              <a:gd name="T49" fmla="*/ 4560 h 30479"/>
              <a:gd name="T50" fmla="*/ 5353811 w 5354320"/>
              <a:gd name="T51" fmla="*/ 0 h 30479"/>
              <a:gd name="T52" fmla="*/ 5353811 w 5354320"/>
              <a:gd name="T53" fmla="*/ 4560 h 30479"/>
              <a:gd name="T54" fmla="*/ 5341619 w 5354320"/>
              <a:gd name="T55" fmla="*/ 4560 h 30479"/>
              <a:gd name="T56" fmla="*/ 5327903 w 5354320"/>
              <a:gd name="T57" fmla="*/ 18276 h 30479"/>
              <a:gd name="T58" fmla="*/ 5353811 w 5354320"/>
              <a:gd name="T59" fmla="*/ 18276 h 30479"/>
              <a:gd name="T60" fmla="*/ 5353811 w 5354320"/>
              <a:gd name="T61" fmla="*/ 4560 h 30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54320" h="30479">
                <a:moveTo>
                  <a:pt x="25907" y="0"/>
                </a:moveTo>
                <a:lnTo>
                  <a:pt x="0" y="0"/>
                </a:lnTo>
                <a:lnTo>
                  <a:pt x="0" y="24372"/>
                </a:lnTo>
                <a:lnTo>
                  <a:pt x="6095" y="30468"/>
                </a:lnTo>
                <a:lnTo>
                  <a:pt x="5347715" y="30468"/>
                </a:lnTo>
                <a:lnTo>
                  <a:pt x="5353811" y="24372"/>
                </a:lnTo>
                <a:lnTo>
                  <a:pt x="5353811" y="18276"/>
                </a:lnTo>
                <a:lnTo>
                  <a:pt x="25907" y="18276"/>
                </a:lnTo>
                <a:lnTo>
                  <a:pt x="13715" y="4560"/>
                </a:lnTo>
                <a:lnTo>
                  <a:pt x="25907" y="4560"/>
                </a:lnTo>
                <a:lnTo>
                  <a:pt x="25907" y="0"/>
                </a:lnTo>
                <a:close/>
              </a:path>
              <a:path w="5354320" h="30479">
                <a:moveTo>
                  <a:pt x="25907" y="4560"/>
                </a:moveTo>
                <a:lnTo>
                  <a:pt x="13715" y="4560"/>
                </a:lnTo>
                <a:lnTo>
                  <a:pt x="25907" y="18276"/>
                </a:lnTo>
                <a:lnTo>
                  <a:pt x="25907" y="4560"/>
                </a:lnTo>
                <a:close/>
              </a:path>
              <a:path w="5354320" h="30479">
                <a:moveTo>
                  <a:pt x="5327903" y="4560"/>
                </a:moveTo>
                <a:lnTo>
                  <a:pt x="25907" y="4560"/>
                </a:lnTo>
                <a:lnTo>
                  <a:pt x="25907" y="18276"/>
                </a:lnTo>
                <a:lnTo>
                  <a:pt x="5327903" y="18276"/>
                </a:lnTo>
                <a:lnTo>
                  <a:pt x="5327903" y="4560"/>
                </a:lnTo>
                <a:close/>
              </a:path>
              <a:path w="5354320" h="30479">
                <a:moveTo>
                  <a:pt x="5353811" y="0"/>
                </a:moveTo>
                <a:lnTo>
                  <a:pt x="5327903" y="0"/>
                </a:lnTo>
                <a:lnTo>
                  <a:pt x="5327903" y="18276"/>
                </a:lnTo>
                <a:lnTo>
                  <a:pt x="5341619" y="4560"/>
                </a:lnTo>
                <a:lnTo>
                  <a:pt x="5353811" y="4560"/>
                </a:lnTo>
                <a:lnTo>
                  <a:pt x="5353811" y="0"/>
                </a:lnTo>
                <a:close/>
              </a:path>
              <a:path w="5354320" h="30479">
                <a:moveTo>
                  <a:pt x="5353811" y="4560"/>
                </a:moveTo>
                <a:lnTo>
                  <a:pt x="5341619" y="4560"/>
                </a:lnTo>
                <a:lnTo>
                  <a:pt x="5327903" y="18276"/>
                </a:lnTo>
                <a:lnTo>
                  <a:pt x="5353811" y="18276"/>
                </a:lnTo>
                <a:lnTo>
                  <a:pt x="5353811" y="4560"/>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16" name="object 24"/>
          <p:cNvSpPr>
            <a:spLocks/>
          </p:cNvSpPr>
          <p:nvPr/>
        </p:nvSpPr>
        <p:spPr bwMode="auto">
          <a:xfrm>
            <a:off x="5217877" y="3542725"/>
            <a:ext cx="5884848" cy="675147"/>
          </a:xfrm>
          <a:custGeom>
            <a:avLst/>
            <a:gdLst>
              <a:gd name="T0" fmla="*/ 5347715 w 5354320"/>
              <a:gd name="T1" fmla="*/ 0 h 745489"/>
              <a:gd name="T2" fmla="*/ 6095 w 5354320"/>
              <a:gd name="T3" fmla="*/ 0 h 745489"/>
              <a:gd name="T4" fmla="*/ 0 w 5354320"/>
              <a:gd name="T5" fmla="*/ 6095 h 745489"/>
              <a:gd name="T6" fmla="*/ 0 w 5354320"/>
              <a:gd name="T7" fmla="*/ 740676 h 745489"/>
              <a:gd name="T8" fmla="*/ 6095 w 5354320"/>
              <a:gd name="T9" fmla="*/ 745248 h 745489"/>
              <a:gd name="T10" fmla="*/ 5347715 w 5354320"/>
              <a:gd name="T11" fmla="*/ 745248 h 745489"/>
              <a:gd name="T12" fmla="*/ 5353811 w 5354320"/>
              <a:gd name="T13" fmla="*/ 740676 h 745489"/>
              <a:gd name="T14" fmla="*/ 5353811 w 5354320"/>
              <a:gd name="T15" fmla="*/ 733056 h 745489"/>
              <a:gd name="T16" fmla="*/ 25907 w 5354320"/>
              <a:gd name="T17" fmla="*/ 733056 h 745489"/>
              <a:gd name="T18" fmla="*/ 13715 w 5354320"/>
              <a:gd name="T19" fmla="*/ 720864 h 745489"/>
              <a:gd name="T20" fmla="*/ 25907 w 5354320"/>
              <a:gd name="T21" fmla="*/ 720864 h 745489"/>
              <a:gd name="T22" fmla="*/ 25907 w 5354320"/>
              <a:gd name="T23" fmla="*/ 25907 h 745489"/>
              <a:gd name="T24" fmla="*/ 13715 w 5354320"/>
              <a:gd name="T25" fmla="*/ 25907 h 745489"/>
              <a:gd name="T26" fmla="*/ 25907 w 5354320"/>
              <a:gd name="T27" fmla="*/ 13715 h 745489"/>
              <a:gd name="T28" fmla="*/ 5353811 w 5354320"/>
              <a:gd name="T29" fmla="*/ 13715 h 745489"/>
              <a:gd name="T30" fmla="*/ 5353811 w 5354320"/>
              <a:gd name="T31" fmla="*/ 6095 h 745489"/>
              <a:gd name="T32" fmla="*/ 5347715 w 5354320"/>
              <a:gd name="T33" fmla="*/ 0 h 745489"/>
              <a:gd name="T34" fmla="*/ 25907 w 5354320"/>
              <a:gd name="T35" fmla="*/ 720864 h 745489"/>
              <a:gd name="T36" fmla="*/ 13715 w 5354320"/>
              <a:gd name="T37" fmla="*/ 720864 h 745489"/>
              <a:gd name="T38" fmla="*/ 25907 w 5354320"/>
              <a:gd name="T39" fmla="*/ 733056 h 745489"/>
              <a:gd name="T40" fmla="*/ 25907 w 5354320"/>
              <a:gd name="T41" fmla="*/ 720864 h 745489"/>
              <a:gd name="T42" fmla="*/ 5327903 w 5354320"/>
              <a:gd name="T43" fmla="*/ 720864 h 745489"/>
              <a:gd name="T44" fmla="*/ 25907 w 5354320"/>
              <a:gd name="T45" fmla="*/ 720864 h 745489"/>
              <a:gd name="T46" fmla="*/ 25907 w 5354320"/>
              <a:gd name="T47" fmla="*/ 733056 h 745489"/>
              <a:gd name="T48" fmla="*/ 5327903 w 5354320"/>
              <a:gd name="T49" fmla="*/ 733056 h 745489"/>
              <a:gd name="T50" fmla="*/ 5327903 w 5354320"/>
              <a:gd name="T51" fmla="*/ 720864 h 745489"/>
              <a:gd name="T52" fmla="*/ 5327903 w 5354320"/>
              <a:gd name="T53" fmla="*/ 13715 h 745489"/>
              <a:gd name="T54" fmla="*/ 5327903 w 5354320"/>
              <a:gd name="T55" fmla="*/ 733056 h 745489"/>
              <a:gd name="T56" fmla="*/ 5341619 w 5354320"/>
              <a:gd name="T57" fmla="*/ 720864 h 745489"/>
              <a:gd name="T58" fmla="*/ 5353811 w 5354320"/>
              <a:gd name="T59" fmla="*/ 720864 h 745489"/>
              <a:gd name="T60" fmla="*/ 5353811 w 5354320"/>
              <a:gd name="T61" fmla="*/ 25907 h 745489"/>
              <a:gd name="T62" fmla="*/ 5341619 w 5354320"/>
              <a:gd name="T63" fmla="*/ 25907 h 745489"/>
              <a:gd name="T64" fmla="*/ 5327903 w 5354320"/>
              <a:gd name="T65" fmla="*/ 13715 h 745489"/>
              <a:gd name="T66" fmla="*/ 5353811 w 5354320"/>
              <a:gd name="T67" fmla="*/ 720864 h 745489"/>
              <a:gd name="T68" fmla="*/ 5341619 w 5354320"/>
              <a:gd name="T69" fmla="*/ 720864 h 745489"/>
              <a:gd name="T70" fmla="*/ 5327903 w 5354320"/>
              <a:gd name="T71" fmla="*/ 733056 h 745489"/>
              <a:gd name="T72" fmla="*/ 5353811 w 5354320"/>
              <a:gd name="T73" fmla="*/ 733056 h 745489"/>
              <a:gd name="T74" fmla="*/ 5353811 w 5354320"/>
              <a:gd name="T75" fmla="*/ 720864 h 745489"/>
              <a:gd name="T76" fmla="*/ 25907 w 5354320"/>
              <a:gd name="T77" fmla="*/ 13715 h 745489"/>
              <a:gd name="T78" fmla="*/ 13715 w 5354320"/>
              <a:gd name="T79" fmla="*/ 25907 h 745489"/>
              <a:gd name="T80" fmla="*/ 25907 w 5354320"/>
              <a:gd name="T81" fmla="*/ 25907 h 745489"/>
              <a:gd name="T82" fmla="*/ 25907 w 5354320"/>
              <a:gd name="T83" fmla="*/ 13715 h 745489"/>
              <a:gd name="T84" fmla="*/ 5327903 w 5354320"/>
              <a:gd name="T85" fmla="*/ 13715 h 745489"/>
              <a:gd name="T86" fmla="*/ 25907 w 5354320"/>
              <a:gd name="T87" fmla="*/ 13715 h 745489"/>
              <a:gd name="T88" fmla="*/ 25907 w 5354320"/>
              <a:gd name="T89" fmla="*/ 25907 h 745489"/>
              <a:gd name="T90" fmla="*/ 5327903 w 5354320"/>
              <a:gd name="T91" fmla="*/ 25907 h 745489"/>
              <a:gd name="T92" fmla="*/ 5327903 w 5354320"/>
              <a:gd name="T93" fmla="*/ 13715 h 745489"/>
              <a:gd name="T94" fmla="*/ 5353811 w 5354320"/>
              <a:gd name="T95" fmla="*/ 13715 h 745489"/>
              <a:gd name="T96" fmla="*/ 5327903 w 5354320"/>
              <a:gd name="T97" fmla="*/ 13715 h 745489"/>
              <a:gd name="T98" fmla="*/ 5341619 w 5354320"/>
              <a:gd name="T99" fmla="*/ 25907 h 745489"/>
              <a:gd name="T100" fmla="*/ 5353811 w 5354320"/>
              <a:gd name="T101" fmla="*/ 25907 h 745489"/>
              <a:gd name="T102" fmla="*/ 5353811 w 5354320"/>
              <a:gd name="T103" fmla="*/ 13715 h 745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54320" h="745489">
                <a:moveTo>
                  <a:pt x="5347715" y="0"/>
                </a:moveTo>
                <a:lnTo>
                  <a:pt x="6095" y="0"/>
                </a:lnTo>
                <a:lnTo>
                  <a:pt x="0" y="6095"/>
                </a:lnTo>
                <a:lnTo>
                  <a:pt x="0" y="740676"/>
                </a:lnTo>
                <a:lnTo>
                  <a:pt x="6095" y="745248"/>
                </a:lnTo>
                <a:lnTo>
                  <a:pt x="5347715" y="745248"/>
                </a:lnTo>
                <a:lnTo>
                  <a:pt x="5353811" y="740676"/>
                </a:lnTo>
                <a:lnTo>
                  <a:pt x="5353811" y="733056"/>
                </a:lnTo>
                <a:lnTo>
                  <a:pt x="25907" y="733056"/>
                </a:lnTo>
                <a:lnTo>
                  <a:pt x="13715" y="720864"/>
                </a:lnTo>
                <a:lnTo>
                  <a:pt x="25907" y="720864"/>
                </a:lnTo>
                <a:lnTo>
                  <a:pt x="25907" y="25907"/>
                </a:lnTo>
                <a:lnTo>
                  <a:pt x="13715" y="25907"/>
                </a:lnTo>
                <a:lnTo>
                  <a:pt x="25907" y="13715"/>
                </a:lnTo>
                <a:lnTo>
                  <a:pt x="5353811" y="13715"/>
                </a:lnTo>
                <a:lnTo>
                  <a:pt x="5353811" y="6095"/>
                </a:lnTo>
                <a:lnTo>
                  <a:pt x="5347715" y="0"/>
                </a:lnTo>
                <a:close/>
              </a:path>
              <a:path w="5354320" h="745489">
                <a:moveTo>
                  <a:pt x="25907" y="720864"/>
                </a:moveTo>
                <a:lnTo>
                  <a:pt x="13715" y="720864"/>
                </a:lnTo>
                <a:lnTo>
                  <a:pt x="25907" y="733056"/>
                </a:lnTo>
                <a:lnTo>
                  <a:pt x="25907" y="720864"/>
                </a:lnTo>
                <a:close/>
              </a:path>
              <a:path w="5354320" h="745489">
                <a:moveTo>
                  <a:pt x="5327903" y="720864"/>
                </a:moveTo>
                <a:lnTo>
                  <a:pt x="25907" y="720864"/>
                </a:lnTo>
                <a:lnTo>
                  <a:pt x="25907" y="733056"/>
                </a:lnTo>
                <a:lnTo>
                  <a:pt x="5327903" y="733056"/>
                </a:lnTo>
                <a:lnTo>
                  <a:pt x="5327903" y="720864"/>
                </a:lnTo>
                <a:close/>
              </a:path>
              <a:path w="5354320" h="745489">
                <a:moveTo>
                  <a:pt x="5327903" y="13715"/>
                </a:moveTo>
                <a:lnTo>
                  <a:pt x="5327903" y="733056"/>
                </a:lnTo>
                <a:lnTo>
                  <a:pt x="5341619" y="720864"/>
                </a:lnTo>
                <a:lnTo>
                  <a:pt x="5353811" y="720864"/>
                </a:lnTo>
                <a:lnTo>
                  <a:pt x="5353811" y="25907"/>
                </a:lnTo>
                <a:lnTo>
                  <a:pt x="5341619" y="25907"/>
                </a:lnTo>
                <a:lnTo>
                  <a:pt x="5327903" y="13715"/>
                </a:lnTo>
                <a:close/>
              </a:path>
              <a:path w="5354320" h="745489">
                <a:moveTo>
                  <a:pt x="5353811" y="720864"/>
                </a:moveTo>
                <a:lnTo>
                  <a:pt x="5341619" y="720864"/>
                </a:lnTo>
                <a:lnTo>
                  <a:pt x="5327903" y="733056"/>
                </a:lnTo>
                <a:lnTo>
                  <a:pt x="5353811" y="733056"/>
                </a:lnTo>
                <a:lnTo>
                  <a:pt x="5353811" y="720864"/>
                </a:lnTo>
                <a:close/>
              </a:path>
              <a:path w="5354320" h="745489">
                <a:moveTo>
                  <a:pt x="25907" y="13715"/>
                </a:moveTo>
                <a:lnTo>
                  <a:pt x="13715" y="25907"/>
                </a:lnTo>
                <a:lnTo>
                  <a:pt x="25907" y="25907"/>
                </a:lnTo>
                <a:lnTo>
                  <a:pt x="25907" y="13715"/>
                </a:lnTo>
                <a:close/>
              </a:path>
              <a:path w="5354320" h="745489">
                <a:moveTo>
                  <a:pt x="5327903" y="13715"/>
                </a:moveTo>
                <a:lnTo>
                  <a:pt x="25907" y="13715"/>
                </a:lnTo>
                <a:lnTo>
                  <a:pt x="25907" y="25907"/>
                </a:lnTo>
                <a:lnTo>
                  <a:pt x="5327903" y="25907"/>
                </a:lnTo>
                <a:lnTo>
                  <a:pt x="5327903" y="13715"/>
                </a:lnTo>
                <a:close/>
              </a:path>
              <a:path w="5354320" h="745489">
                <a:moveTo>
                  <a:pt x="5353811" y="13715"/>
                </a:moveTo>
                <a:lnTo>
                  <a:pt x="5327903" y="13715"/>
                </a:lnTo>
                <a:lnTo>
                  <a:pt x="5341619" y="25907"/>
                </a:lnTo>
                <a:lnTo>
                  <a:pt x="5353811" y="25907"/>
                </a:lnTo>
                <a:lnTo>
                  <a:pt x="5353811" y="13715"/>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17" name="object 25"/>
          <p:cNvSpPr txBox="1">
            <a:spLocks noChangeArrowheads="1"/>
          </p:cNvSpPr>
          <p:nvPr/>
        </p:nvSpPr>
        <p:spPr bwMode="auto">
          <a:xfrm>
            <a:off x="5299931" y="3607504"/>
            <a:ext cx="97889" cy="1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70" b="0" i="0" u="none" strike="noStrike" kern="1200" cap="none" spc="0" normalizeH="0" baseline="0" noProof="0" dirty="0">
                <a:ln>
                  <a:noFill/>
                </a:ln>
                <a:solidFill>
                  <a:prstClr val="black"/>
                </a:solidFill>
                <a:effectLst/>
                <a:uLnTx/>
                <a:uFillTx/>
                <a:latin typeface="Wingdings" panose="05000000000000000000" pitchFamily="2" charset="2"/>
                <a:ea typeface="Wingdings" panose="05000000000000000000" pitchFamily="2" charset="2"/>
                <a:cs typeface="Wingdings" panose="05000000000000000000" pitchFamily="2" charset="2"/>
              </a:rPr>
              <a:t></a:t>
            </a:r>
          </a:p>
        </p:txBody>
      </p:sp>
      <p:sp>
        <p:nvSpPr>
          <p:cNvPr id="27" name="object 27"/>
          <p:cNvSpPr txBox="1"/>
          <p:nvPr/>
        </p:nvSpPr>
        <p:spPr>
          <a:xfrm>
            <a:off x="5534578" y="3618262"/>
            <a:ext cx="5565268" cy="492443"/>
          </a:xfrm>
          <a:prstGeom prst="rect">
            <a:avLst/>
          </a:prstGeom>
        </p:spPr>
        <p:txBody>
          <a:bodyPr wrap="square" lIns="0" tIns="0" rIns="0" bIns="0">
            <a:spAutoFit/>
          </a:bodyPr>
          <a:lstStyle/>
          <a:p>
            <a:pPr marL="11516"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Mauritius  stands  as  world segment </a:t>
            </a:r>
            <a:r>
              <a:rPr kumimoji="0" sz="1600" b="0" i="0" u="none" strike="noStrike" kern="1200" cap="none" spc="0" normalizeH="0" baseline="0" noProof="0" dirty="0">
                <a:ln>
                  <a:noFill/>
                </a:ln>
                <a:solidFill>
                  <a:prstClr val="black"/>
                </a:solidFill>
                <a:effectLst/>
                <a:uLnTx/>
                <a:uFillTx/>
                <a:latin typeface="Arial"/>
                <a:ea typeface="+mn-ea"/>
                <a:cs typeface="Arial"/>
              </a:rPr>
              <a:t>l</a:t>
            </a:r>
            <a:r>
              <a:rPr kumimoji="0" sz="1600" b="0" i="0" u="none" strike="noStrike" kern="1200" cap="none" spc="-14" normalizeH="0" baseline="0" noProof="0" dirty="0">
                <a:ln>
                  <a:noFill/>
                </a:ln>
                <a:solidFill>
                  <a:prstClr val="black"/>
                </a:solidFill>
                <a:effectLst/>
                <a:uLnTx/>
                <a:uFillTx/>
                <a:latin typeface="Arial"/>
                <a:ea typeface="+mn-ea"/>
                <a:cs typeface="Arial"/>
              </a:rPr>
              <a:t>e</a:t>
            </a:r>
            <a:r>
              <a:rPr kumimoji="0" sz="1600" b="0" i="0" u="none" strike="noStrike" kern="1200" cap="none" spc="0" normalizeH="0" baseline="0" noProof="0" dirty="0">
                <a:ln>
                  <a:noFill/>
                </a:ln>
                <a:solidFill>
                  <a:prstClr val="black"/>
                </a:solidFill>
                <a:effectLst/>
                <a:uLnTx/>
                <a:uFillTx/>
                <a:latin typeface="Arial"/>
                <a:ea typeface="+mn-ea"/>
                <a:cs typeface="Arial"/>
              </a:rPr>
              <a:t>a</a:t>
            </a:r>
            <a:r>
              <a:rPr kumimoji="0" sz="1600" b="0" i="0" u="none" strike="noStrike" kern="1200" cap="none" spc="-14" normalizeH="0" baseline="0" noProof="0" dirty="0">
                <a:ln>
                  <a:noFill/>
                </a:ln>
                <a:solidFill>
                  <a:prstClr val="black"/>
                </a:solidFill>
                <a:effectLst/>
                <a:uLnTx/>
                <a:uFillTx/>
                <a:latin typeface="Arial"/>
                <a:ea typeface="+mn-ea"/>
                <a:cs typeface="Arial"/>
              </a:rPr>
              <a:t>d</a:t>
            </a:r>
            <a:r>
              <a:rPr kumimoji="0" sz="1600" b="0" i="0" u="none" strike="noStrike" kern="1200" cap="none" spc="0" normalizeH="0" baseline="0" noProof="0" dirty="0">
                <a:ln>
                  <a:noFill/>
                </a:ln>
                <a:solidFill>
                  <a:prstClr val="black"/>
                </a:solidFill>
                <a:effectLst/>
                <a:uLnTx/>
                <a:uFillTx/>
                <a:latin typeface="Arial"/>
                <a:ea typeface="+mn-ea"/>
                <a:cs typeface="Arial"/>
              </a:rPr>
              <a:t>er </a:t>
            </a:r>
            <a:r>
              <a:rPr kumimoji="0" sz="1600" b="0" i="0" u="none" strike="noStrike" kern="1200" cap="none" spc="163"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in </a:t>
            </a:r>
            <a:r>
              <a:rPr kumimoji="0" sz="1600" b="0" i="0" u="none" strike="noStrike" kern="1200" cap="none" spc="172"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S</a:t>
            </a:r>
            <a:r>
              <a:rPr kumimoji="0" sz="1600" b="0" i="0" u="none" strike="noStrike" kern="1200" cap="none" spc="-14" normalizeH="0" baseline="0" noProof="0" dirty="0">
                <a:ln>
                  <a:noFill/>
                </a:ln>
                <a:solidFill>
                  <a:prstClr val="black"/>
                </a:solidFill>
                <a:effectLst/>
                <a:uLnTx/>
                <a:uFillTx/>
                <a:latin typeface="Arial"/>
                <a:ea typeface="+mn-ea"/>
                <a:cs typeface="Arial"/>
              </a:rPr>
              <a:t>pe</a:t>
            </a:r>
            <a:r>
              <a:rPr kumimoji="0" sz="1600" b="0" i="0" u="none" strike="noStrike" kern="1200" cap="none" spc="0" normalizeH="0" baseline="0" noProof="0" dirty="0">
                <a:ln>
                  <a:noFill/>
                </a:ln>
                <a:solidFill>
                  <a:prstClr val="black"/>
                </a:solidFill>
                <a:effectLst/>
                <a:uLnTx/>
                <a:uFillTx/>
                <a:latin typeface="Arial"/>
                <a:ea typeface="+mn-ea"/>
                <a:cs typeface="Arial"/>
              </a:rPr>
              <a:t>c</a:t>
            </a:r>
            <a:r>
              <a:rPr kumimoji="0" sz="1600" b="0" i="0" u="none" strike="noStrike" kern="1200" cap="none" spc="5" normalizeH="0" baseline="0" noProof="0" dirty="0">
                <a:ln>
                  <a:noFill/>
                </a:ln>
                <a:solidFill>
                  <a:prstClr val="black"/>
                </a:solidFill>
                <a:effectLst/>
                <a:uLnTx/>
                <a:uFillTx/>
                <a:latin typeface="Arial"/>
                <a:ea typeface="+mn-ea"/>
                <a:cs typeface="Arial"/>
              </a:rPr>
              <a:t>i</a:t>
            </a:r>
            <a:r>
              <a:rPr kumimoji="0" sz="1600" b="0" i="0" u="none" strike="noStrike" kern="1200" cap="none" spc="0" normalizeH="0" baseline="0" noProof="0" dirty="0">
                <a:ln>
                  <a:noFill/>
                </a:ln>
                <a:solidFill>
                  <a:prstClr val="black"/>
                </a:solidFill>
                <a:effectLst/>
                <a:uLnTx/>
                <a:uFillTx/>
                <a:latin typeface="Arial"/>
                <a:ea typeface="+mn-ea"/>
                <a:cs typeface="Arial"/>
              </a:rPr>
              <a:t>al</a:t>
            </a:r>
            <a:r>
              <a:rPr kumimoji="0" sz="1600" b="0" i="0" u="none" strike="noStrike" kern="1200" cap="none" spc="-14" normalizeH="0" baseline="0" noProof="0" dirty="0">
                <a:ln>
                  <a:noFill/>
                </a:ln>
                <a:solidFill>
                  <a:prstClr val="black"/>
                </a:solidFill>
                <a:effectLst/>
                <a:uLnTx/>
                <a:uFillTx/>
                <a:latin typeface="Arial"/>
                <a:ea typeface="+mn-ea"/>
                <a:cs typeface="Arial"/>
              </a:rPr>
              <a:t>i</a:t>
            </a:r>
            <a:r>
              <a:rPr kumimoji="0" sz="1600" b="0" i="0" u="none" strike="noStrike" kern="1200" cap="none" spc="0" normalizeH="0" baseline="0" noProof="0" dirty="0">
                <a:ln>
                  <a:noFill/>
                </a:ln>
                <a:solidFill>
                  <a:prstClr val="black"/>
                </a:solidFill>
                <a:effectLst/>
                <a:uLnTx/>
                <a:uFillTx/>
                <a:latin typeface="Arial"/>
                <a:ea typeface="+mn-ea"/>
                <a:cs typeface="Arial"/>
              </a:rPr>
              <a:t>ty </a:t>
            </a:r>
            <a:r>
              <a:rPr kumimoji="0" sz="1600" b="0" i="0" u="none" strike="noStrike" kern="1200" cap="none" spc="163"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0" normalizeH="0" baseline="0" noProof="0" dirty="0">
                <a:ln>
                  <a:noFill/>
                </a:ln>
                <a:solidFill>
                  <a:prstClr val="black"/>
                </a:solidFill>
                <a:effectLst/>
                <a:uLnTx/>
                <a:uFillTx/>
                <a:latin typeface="Arial"/>
                <a:ea typeface="+mn-ea"/>
                <a:cs typeface="Arial"/>
              </a:rPr>
              <a:t>u</a:t>
            </a:r>
            <a:r>
              <a:rPr kumimoji="0" sz="1600" b="0" i="0" u="none" strike="noStrike" kern="1200" cap="none" spc="-14" normalizeH="0" baseline="0" noProof="0" dirty="0">
                <a:ln>
                  <a:noFill/>
                </a:ln>
                <a:solidFill>
                  <a:prstClr val="black"/>
                </a:solidFill>
                <a:effectLst/>
                <a:uLnTx/>
                <a:uFillTx/>
                <a:latin typeface="Arial"/>
                <a:ea typeface="+mn-ea"/>
                <a:cs typeface="Arial"/>
              </a:rPr>
              <a:t>g</a:t>
            </a:r>
            <a:r>
              <a:rPr kumimoji="0" sz="1600" b="0" i="0" u="none" strike="noStrike" kern="1200" cap="none" spc="0" normalizeH="0" baseline="0" noProof="0" dirty="0">
                <a:ln>
                  <a:noFill/>
                </a:ln>
                <a:solidFill>
                  <a:prstClr val="black"/>
                </a:solidFill>
                <a:effectLst/>
                <a:uLnTx/>
                <a:uFillTx/>
                <a:latin typeface="Arial"/>
                <a:ea typeface="+mn-ea"/>
                <a:cs typeface="Arial"/>
              </a:rPr>
              <a:t>ar</a:t>
            </a:r>
          </a:p>
        </p:txBody>
      </p:sp>
      <p:sp>
        <p:nvSpPr>
          <p:cNvPr id="8220" name="object 28"/>
          <p:cNvSpPr>
            <a:spLocks/>
          </p:cNvSpPr>
          <p:nvPr/>
        </p:nvSpPr>
        <p:spPr bwMode="auto">
          <a:xfrm>
            <a:off x="5217877" y="4305685"/>
            <a:ext cx="5884848" cy="676587"/>
          </a:xfrm>
          <a:custGeom>
            <a:avLst/>
            <a:gdLst>
              <a:gd name="T0" fmla="*/ 5347715 w 5354320"/>
              <a:gd name="T1" fmla="*/ 0 h 745489"/>
              <a:gd name="T2" fmla="*/ 6095 w 5354320"/>
              <a:gd name="T3" fmla="*/ 0 h 745489"/>
              <a:gd name="T4" fmla="*/ 0 w 5354320"/>
              <a:gd name="T5" fmla="*/ 6095 h 745489"/>
              <a:gd name="T6" fmla="*/ 0 w 5354320"/>
              <a:gd name="T7" fmla="*/ 739139 h 745489"/>
              <a:gd name="T8" fmla="*/ 6095 w 5354320"/>
              <a:gd name="T9" fmla="*/ 745235 h 745489"/>
              <a:gd name="T10" fmla="*/ 5347715 w 5354320"/>
              <a:gd name="T11" fmla="*/ 745235 h 745489"/>
              <a:gd name="T12" fmla="*/ 5353811 w 5354320"/>
              <a:gd name="T13" fmla="*/ 739139 h 745489"/>
              <a:gd name="T14" fmla="*/ 5353811 w 5354320"/>
              <a:gd name="T15" fmla="*/ 733043 h 745489"/>
              <a:gd name="T16" fmla="*/ 25907 w 5354320"/>
              <a:gd name="T17" fmla="*/ 733043 h 745489"/>
              <a:gd name="T18" fmla="*/ 13715 w 5354320"/>
              <a:gd name="T19" fmla="*/ 719327 h 745489"/>
              <a:gd name="T20" fmla="*/ 25907 w 5354320"/>
              <a:gd name="T21" fmla="*/ 719327 h 745489"/>
              <a:gd name="T22" fmla="*/ 25907 w 5354320"/>
              <a:gd name="T23" fmla="*/ 24383 h 745489"/>
              <a:gd name="T24" fmla="*/ 13715 w 5354320"/>
              <a:gd name="T25" fmla="*/ 24383 h 745489"/>
              <a:gd name="T26" fmla="*/ 25907 w 5354320"/>
              <a:gd name="T27" fmla="*/ 12191 h 745489"/>
              <a:gd name="T28" fmla="*/ 5353811 w 5354320"/>
              <a:gd name="T29" fmla="*/ 12191 h 745489"/>
              <a:gd name="T30" fmla="*/ 5353811 w 5354320"/>
              <a:gd name="T31" fmla="*/ 6095 h 745489"/>
              <a:gd name="T32" fmla="*/ 5347715 w 5354320"/>
              <a:gd name="T33" fmla="*/ 0 h 745489"/>
              <a:gd name="T34" fmla="*/ 25907 w 5354320"/>
              <a:gd name="T35" fmla="*/ 719327 h 745489"/>
              <a:gd name="T36" fmla="*/ 13715 w 5354320"/>
              <a:gd name="T37" fmla="*/ 719327 h 745489"/>
              <a:gd name="T38" fmla="*/ 25907 w 5354320"/>
              <a:gd name="T39" fmla="*/ 733043 h 745489"/>
              <a:gd name="T40" fmla="*/ 25907 w 5354320"/>
              <a:gd name="T41" fmla="*/ 719327 h 745489"/>
              <a:gd name="T42" fmla="*/ 5327903 w 5354320"/>
              <a:gd name="T43" fmla="*/ 719327 h 745489"/>
              <a:gd name="T44" fmla="*/ 25907 w 5354320"/>
              <a:gd name="T45" fmla="*/ 719327 h 745489"/>
              <a:gd name="T46" fmla="*/ 25907 w 5354320"/>
              <a:gd name="T47" fmla="*/ 733043 h 745489"/>
              <a:gd name="T48" fmla="*/ 5327903 w 5354320"/>
              <a:gd name="T49" fmla="*/ 733043 h 745489"/>
              <a:gd name="T50" fmla="*/ 5327903 w 5354320"/>
              <a:gd name="T51" fmla="*/ 719327 h 745489"/>
              <a:gd name="T52" fmla="*/ 5327903 w 5354320"/>
              <a:gd name="T53" fmla="*/ 12191 h 745489"/>
              <a:gd name="T54" fmla="*/ 5327903 w 5354320"/>
              <a:gd name="T55" fmla="*/ 733043 h 745489"/>
              <a:gd name="T56" fmla="*/ 5341619 w 5354320"/>
              <a:gd name="T57" fmla="*/ 719327 h 745489"/>
              <a:gd name="T58" fmla="*/ 5353811 w 5354320"/>
              <a:gd name="T59" fmla="*/ 719327 h 745489"/>
              <a:gd name="T60" fmla="*/ 5353811 w 5354320"/>
              <a:gd name="T61" fmla="*/ 24383 h 745489"/>
              <a:gd name="T62" fmla="*/ 5341619 w 5354320"/>
              <a:gd name="T63" fmla="*/ 24383 h 745489"/>
              <a:gd name="T64" fmla="*/ 5327903 w 5354320"/>
              <a:gd name="T65" fmla="*/ 12191 h 745489"/>
              <a:gd name="T66" fmla="*/ 5353811 w 5354320"/>
              <a:gd name="T67" fmla="*/ 719327 h 745489"/>
              <a:gd name="T68" fmla="*/ 5341619 w 5354320"/>
              <a:gd name="T69" fmla="*/ 719327 h 745489"/>
              <a:gd name="T70" fmla="*/ 5327903 w 5354320"/>
              <a:gd name="T71" fmla="*/ 733043 h 745489"/>
              <a:gd name="T72" fmla="*/ 5353811 w 5354320"/>
              <a:gd name="T73" fmla="*/ 733043 h 745489"/>
              <a:gd name="T74" fmla="*/ 5353811 w 5354320"/>
              <a:gd name="T75" fmla="*/ 719327 h 745489"/>
              <a:gd name="T76" fmla="*/ 25907 w 5354320"/>
              <a:gd name="T77" fmla="*/ 12191 h 745489"/>
              <a:gd name="T78" fmla="*/ 13715 w 5354320"/>
              <a:gd name="T79" fmla="*/ 24383 h 745489"/>
              <a:gd name="T80" fmla="*/ 25907 w 5354320"/>
              <a:gd name="T81" fmla="*/ 24383 h 745489"/>
              <a:gd name="T82" fmla="*/ 25907 w 5354320"/>
              <a:gd name="T83" fmla="*/ 12191 h 745489"/>
              <a:gd name="T84" fmla="*/ 5327903 w 5354320"/>
              <a:gd name="T85" fmla="*/ 12191 h 745489"/>
              <a:gd name="T86" fmla="*/ 25907 w 5354320"/>
              <a:gd name="T87" fmla="*/ 12191 h 745489"/>
              <a:gd name="T88" fmla="*/ 25907 w 5354320"/>
              <a:gd name="T89" fmla="*/ 24383 h 745489"/>
              <a:gd name="T90" fmla="*/ 5327903 w 5354320"/>
              <a:gd name="T91" fmla="*/ 24383 h 745489"/>
              <a:gd name="T92" fmla="*/ 5327903 w 5354320"/>
              <a:gd name="T93" fmla="*/ 12191 h 745489"/>
              <a:gd name="T94" fmla="*/ 5353811 w 5354320"/>
              <a:gd name="T95" fmla="*/ 12191 h 745489"/>
              <a:gd name="T96" fmla="*/ 5327903 w 5354320"/>
              <a:gd name="T97" fmla="*/ 12191 h 745489"/>
              <a:gd name="T98" fmla="*/ 5341619 w 5354320"/>
              <a:gd name="T99" fmla="*/ 24383 h 745489"/>
              <a:gd name="T100" fmla="*/ 5353811 w 5354320"/>
              <a:gd name="T101" fmla="*/ 24383 h 745489"/>
              <a:gd name="T102" fmla="*/ 5353811 w 5354320"/>
              <a:gd name="T103" fmla="*/ 12191 h 745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54320" h="745489">
                <a:moveTo>
                  <a:pt x="5347715" y="0"/>
                </a:moveTo>
                <a:lnTo>
                  <a:pt x="6095" y="0"/>
                </a:lnTo>
                <a:lnTo>
                  <a:pt x="0" y="6095"/>
                </a:lnTo>
                <a:lnTo>
                  <a:pt x="0" y="739139"/>
                </a:lnTo>
                <a:lnTo>
                  <a:pt x="6095" y="745235"/>
                </a:lnTo>
                <a:lnTo>
                  <a:pt x="5347715" y="745235"/>
                </a:lnTo>
                <a:lnTo>
                  <a:pt x="5353811" y="739139"/>
                </a:lnTo>
                <a:lnTo>
                  <a:pt x="5353811" y="733043"/>
                </a:lnTo>
                <a:lnTo>
                  <a:pt x="25907" y="733043"/>
                </a:lnTo>
                <a:lnTo>
                  <a:pt x="13715" y="719327"/>
                </a:lnTo>
                <a:lnTo>
                  <a:pt x="25907" y="719327"/>
                </a:lnTo>
                <a:lnTo>
                  <a:pt x="25907" y="24383"/>
                </a:lnTo>
                <a:lnTo>
                  <a:pt x="13715" y="24383"/>
                </a:lnTo>
                <a:lnTo>
                  <a:pt x="25907" y="12191"/>
                </a:lnTo>
                <a:lnTo>
                  <a:pt x="5353811" y="12191"/>
                </a:lnTo>
                <a:lnTo>
                  <a:pt x="5353811" y="6095"/>
                </a:lnTo>
                <a:lnTo>
                  <a:pt x="5347715" y="0"/>
                </a:lnTo>
                <a:close/>
              </a:path>
              <a:path w="5354320" h="745489">
                <a:moveTo>
                  <a:pt x="25907" y="719327"/>
                </a:moveTo>
                <a:lnTo>
                  <a:pt x="13715" y="719327"/>
                </a:lnTo>
                <a:lnTo>
                  <a:pt x="25907" y="733043"/>
                </a:lnTo>
                <a:lnTo>
                  <a:pt x="25907" y="719327"/>
                </a:lnTo>
                <a:close/>
              </a:path>
              <a:path w="5354320" h="745489">
                <a:moveTo>
                  <a:pt x="5327903" y="719327"/>
                </a:moveTo>
                <a:lnTo>
                  <a:pt x="25907" y="719327"/>
                </a:lnTo>
                <a:lnTo>
                  <a:pt x="25907" y="733043"/>
                </a:lnTo>
                <a:lnTo>
                  <a:pt x="5327903" y="733043"/>
                </a:lnTo>
                <a:lnTo>
                  <a:pt x="5327903" y="719327"/>
                </a:lnTo>
                <a:close/>
              </a:path>
              <a:path w="5354320" h="745489">
                <a:moveTo>
                  <a:pt x="5327903" y="12191"/>
                </a:moveTo>
                <a:lnTo>
                  <a:pt x="5327903" y="733043"/>
                </a:lnTo>
                <a:lnTo>
                  <a:pt x="5341619" y="719327"/>
                </a:lnTo>
                <a:lnTo>
                  <a:pt x="5353811" y="719327"/>
                </a:lnTo>
                <a:lnTo>
                  <a:pt x="5353811" y="24383"/>
                </a:lnTo>
                <a:lnTo>
                  <a:pt x="5341619" y="24383"/>
                </a:lnTo>
                <a:lnTo>
                  <a:pt x="5327903" y="12191"/>
                </a:lnTo>
                <a:close/>
              </a:path>
              <a:path w="5354320" h="745489">
                <a:moveTo>
                  <a:pt x="5353811" y="719327"/>
                </a:moveTo>
                <a:lnTo>
                  <a:pt x="5341619" y="719327"/>
                </a:lnTo>
                <a:lnTo>
                  <a:pt x="5327903" y="733043"/>
                </a:lnTo>
                <a:lnTo>
                  <a:pt x="5353811" y="733043"/>
                </a:lnTo>
                <a:lnTo>
                  <a:pt x="5353811" y="719327"/>
                </a:lnTo>
                <a:close/>
              </a:path>
              <a:path w="5354320" h="745489">
                <a:moveTo>
                  <a:pt x="25907" y="12191"/>
                </a:moveTo>
                <a:lnTo>
                  <a:pt x="13715" y="24383"/>
                </a:lnTo>
                <a:lnTo>
                  <a:pt x="25907" y="24383"/>
                </a:lnTo>
                <a:lnTo>
                  <a:pt x="25907" y="12191"/>
                </a:lnTo>
                <a:close/>
              </a:path>
              <a:path w="5354320" h="745489">
                <a:moveTo>
                  <a:pt x="5327903" y="12191"/>
                </a:moveTo>
                <a:lnTo>
                  <a:pt x="25907" y="12191"/>
                </a:lnTo>
                <a:lnTo>
                  <a:pt x="25907" y="24383"/>
                </a:lnTo>
                <a:lnTo>
                  <a:pt x="5327903" y="24383"/>
                </a:lnTo>
                <a:lnTo>
                  <a:pt x="5327903" y="12191"/>
                </a:lnTo>
                <a:close/>
              </a:path>
              <a:path w="5354320" h="745489">
                <a:moveTo>
                  <a:pt x="5353811" y="12191"/>
                </a:moveTo>
                <a:lnTo>
                  <a:pt x="5327903" y="12191"/>
                </a:lnTo>
                <a:lnTo>
                  <a:pt x="5341619" y="24383"/>
                </a:lnTo>
                <a:lnTo>
                  <a:pt x="5353811" y="24383"/>
                </a:lnTo>
                <a:lnTo>
                  <a:pt x="5353811" y="12191"/>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21" name="object 29"/>
          <p:cNvSpPr txBox="1">
            <a:spLocks noChangeArrowheads="1"/>
          </p:cNvSpPr>
          <p:nvPr/>
        </p:nvSpPr>
        <p:spPr bwMode="auto">
          <a:xfrm>
            <a:off x="5299931" y="4371904"/>
            <a:ext cx="97889" cy="1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70" b="0" i="0" u="none" strike="noStrike" kern="1200" cap="none" spc="0" normalizeH="0" baseline="0" noProof="0" dirty="0">
                <a:ln>
                  <a:noFill/>
                </a:ln>
                <a:solidFill>
                  <a:prstClr val="black"/>
                </a:solidFill>
                <a:effectLst/>
                <a:uLnTx/>
                <a:uFillTx/>
                <a:latin typeface="Wingdings" panose="05000000000000000000" pitchFamily="2" charset="2"/>
                <a:ea typeface="Wingdings" panose="05000000000000000000" pitchFamily="2" charset="2"/>
                <a:cs typeface="Wingdings" panose="05000000000000000000" pitchFamily="2" charset="2"/>
              </a:rPr>
              <a:t></a:t>
            </a:r>
          </a:p>
        </p:txBody>
      </p:sp>
      <p:sp>
        <p:nvSpPr>
          <p:cNvPr id="30" name="object 30"/>
          <p:cNvSpPr txBox="1"/>
          <p:nvPr/>
        </p:nvSpPr>
        <p:spPr>
          <a:xfrm>
            <a:off x="5557482" y="4369024"/>
            <a:ext cx="5257224" cy="492443"/>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Started  the  journey  in  seventies  and  hold  largest  market share</a:t>
            </a:r>
          </a:p>
        </p:txBody>
      </p:sp>
      <p:sp>
        <p:nvSpPr>
          <p:cNvPr id="8223" name="object 31"/>
          <p:cNvSpPr>
            <a:spLocks/>
          </p:cNvSpPr>
          <p:nvPr/>
        </p:nvSpPr>
        <p:spPr bwMode="auto">
          <a:xfrm>
            <a:off x="5214998" y="5133424"/>
            <a:ext cx="5884848" cy="886760"/>
          </a:xfrm>
          <a:custGeom>
            <a:avLst/>
            <a:gdLst>
              <a:gd name="T0" fmla="*/ 5353811 w 5360034"/>
              <a:gd name="T1" fmla="*/ 0 h 763904"/>
              <a:gd name="T2" fmla="*/ 6095 w 5360034"/>
              <a:gd name="T3" fmla="*/ 0 h 763904"/>
              <a:gd name="T4" fmla="*/ 0 w 5360034"/>
              <a:gd name="T5" fmla="*/ 6095 h 763904"/>
              <a:gd name="T6" fmla="*/ 0 w 5360034"/>
              <a:gd name="T7" fmla="*/ 758951 h 763904"/>
              <a:gd name="T8" fmla="*/ 6095 w 5360034"/>
              <a:gd name="T9" fmla="*/ 763523 h 763904"/>
              <a:gd name="T10" fmla="*/ 5353811 w 5360034"/>
              <a:gd name="T11" fmla="*/ 763523 h 763904"/>
              <a:gd name="T12" fmla="*/ 5359907 w 5360034"/>
              <a:gd name="T13" fmla="*/ 758951 h 763904"/>
              <a:gd name="T14" fmla="*/ 5359907 w 5360034"/>
              <a:gd name="T15" fmla="*/ 751331 h 763904"/>
              <a:gd name="T16" fmla="*/ 25907 w 5360034"/>
              <a:gd name="T17" fmla="*/ 751331 h 763904"/>
              <a:gd name="T18" fmla="*/ 13715 w 5360034"/>
              <a:gd name="T19" fmla="*/ 739139 h 763904"/>
              <a:gd name="T20" fmla="*/ 25907 w 5360034"/>
              <a:gd name="T21" fmla="*/ 739139 h 763904"/>
              <a:gd name="T22" fmla="*/ 25907 w 5360034"/>
              <a:gd name="T23" fmla="*/ 25907 h 763904"/>
              <a:gd name="T24" fmla="*/ 13715 w 5360034"/>
              <a:gd name="T25" fmla="*/ 25907 h 763904"/>
              <a:gd name="T26" fmla="*/ 25907 w 5360034"/>
              <a:gd name="T27" fmla="*/ 12191 h 763904"/>
              <a:gd name="T28" fmla="*/ 5359907 w 5360034"/>
              <a:gd name="T29" fmla="*/ 12191 h 763904"/>
              <a:gd name="T30" fmla="*/ 5359907 w 5360034"/>
              <a:gd name="T31" fmla="*/ 6095 h 763904"/>
              <a:gd name="T32" fmla="*/ 5353811 w 5360034"/>
              <a:gd name="T33" fmla="*/ 0 h 763904"/>
              <a:gd name="T34" fmla="*/ 25907 w 5360034"/>
              <a:gd name="T35" fmla="*/ 739139 h 763904"/>
              <a:gd name="T36" fmla="*/ 13715 w 5360034"/>
              <a:gd name="T37" fmla="*/ 739139 h 763904"/>
              <a:gd name="T38" fmla="*/ 25907 w 5360034"/>
              <a:gd name="T39" fmla="*/ 751331 h 763904"/>
              <a:gd name="T40" fmla="*/ 25907 w 5360034"/>
              <a:gd name="T41" fmla="*/ 739139 h 763904"/>
              <a:gd name="T42" fmla="*/ 5333999 w 5360034"/>
              <a:gd name="T43" fmla="*/ 739139 h 763904"/>
              <a:gd name="T44" fmla="*/ 25907 w 5360034"/>
              <a:gd name="T45" fmla="*/ 739139 h 763904"/>
              <a:gd name="T46" fmla="*/ 25907 w 5360034"/>
              <a:gd name="T47" fmla="*/ 751331 h 763904"/>
              <a:gd name="T48" fmla="*/ 5333999 w 5360034"/>
              <a:gd name="T49" fmla="*/ 751331 h 763904"/>
              <a:gd name="T50" fmla="*/ 5333999 w 5360034"/>
              <a:gd name="T51" fmla="*/ 739139 h 763904"/>
              <a:gd name="T52" fmla="*/ 5333999 w 5360034"/>
              <a:gd name="T53" fmla="*/ 12191 h 763904"/>
              <a:gd name="T54" fmla="*/ 5333999 w 5360034"/>
              <a:gd name="T55" fmla="*/ 751331 h 763904"/>
              <a:gd name="T56" fmla="*/ 5347715 w 5360034"/>
              <a:gd name="T57" fmla="*/ 739139 h 763904"/>
              <a:gd name="T58" fmla="*/ 5359907 w 5360034"/>
              <a:gd name="T59" fmla="*/ 739139 h 763904"/>
              <a:gd name="T60" fmla="*/ 5359907 w 5360034"/>
              <a:gd name="T61" fmla="*/ 25907 h 763904"/>
              <a:gd name="T62" fmla="*/ 5347715 w 5360034"/>
              <a:gd name="T63" fmla="*/ 25907 h 763904"/>
              <a:gd name="T64" fmla="*/ 5333999 w 5360034"/>
              <a:gd name="T65" fmla="*/ 12191 h 763904"/>
              <a:gd name="T66" fmla="*/ 5359907 w 5360034"/>
              <a:gd name="T67" fmla="*/ 739139 h 763904"/>
              <a:gd name="T68" fmla="*/ 5347715 w 5360034"/>
              <a:gd name="T69" fmla="*/ 739139 h 763904"/>
              <a:gd name="T70" fmla="*/ 5333999 w 5360034"/>
              <a:gd name="T71" fmla="*/ 751331 h 763904"/>
              <a:gd name="T72" fmla="*/ 5359907 w 5360034"/>
              <a:gd name="T73" fmla="*/ 751331 h 763904"/>
              <a:gd name="T74" fmla="*/ 5359907 w 5360034"/>
              <a:gd name="T75" fmla="*/ 739139 h 763904"/>
              <a:gd name="T76" fmla="*/ 25907 w 5360034"/>
              <a:gd name="T77" fmla="*/ 12191 h 763904"/>
              <a:gd name="T78" fmla="*/ 13715 w 5360034"/>
              <a:gd name="T79" fmla="*/ 25907 h 763904"/>
              <a:gd name="T80" fmla="*/ 25907 w 5360034"/>
              <a:gd name="T81" fmla="*/ 25907 h 763904"/>
              <a:gd name="T82" fmla="*/ 25907 w 5360034"/>
              <a:gd name="T83" fmla="*/ 12191 h 763904"/>
              <a:gd name="T84" fmla="*/ 5333999 w 5360034"/>
              <a:gd name="T85" fmla="*/ 12191 h 763904"/>
              <a:gd name="T86" fmla="*/ 25907 w 5360034"/>
              <a:gd name="T87" fmla="*/ 12191 h 763904"/>
              <a:gd name="T88" fmla="*/ 25907 w 5360034"/>
              <a:gd name="T89" fmla="*/ 25907 h 763904"/>
              <a:gd name="T90" fmla="*/ 5333999 w 5360034"/>
              <a:gd name="T91" fmla="*/ 25907 h 763904"/>
              <a:gd name="T92" fmla="*/ 5333999 w 5360034"/>
              <a:gd name="T93" fmla="*/ 12191 h 763904"/>
              <a:gd name="T94" fmla="*/ 5359907 w 5360034"/>
              <a:gd name="T95" fmla="*/ 12191 h 763904"/>
              <a:gd name="T96" fmla="*/ 5333999 w 5360034"/>
              <a:gd name="T97" fmla="*/ 12191 h 763904"/>
              <a:gd name="T98" fmla="*/ 5347715 w 5360034"/>
              <a:gd name="T99" fmla="*/ 25907 h 763904"/>
              <a:gd name="T100" fmla="*/ 5359907 w 5360034"/>
              <a:gd name="T101" fmla="*/ 25907 h 763904"/>
              <a:gd name="T102" fmla="*/ 5359907 w 5360034"/>
              <a:gd name="T103" fmla="*/ 12191 h 763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60034" h="763904">
                <a:moveTo>
                  <a:pt x="5353811" y="0"/>
                </a:moveTo>
                <a:lnTo>
                  <a:pt x="6095" y="0"/>
                </a:lnTo>
                <a:lnTo>
                  <a:pt x="0" y="6095"/>
                </a:lnTo>
                <a:lnTo>
                  <a:pt x="0" y="758951"/>
                </a:lnTo>
                <a:lnTo>
                  <a:pt x="6095" y="763523"/>
                </a:lnTo>
                <a:lnTo>
                  <a:pt x="5353811" y="763523"/>
                </a:lnTo>
                <a:lnTo>
                  <a:pt x="5359907" y="758951"/>
                </a:lnTo>
                <a:lnTo>
                  <a:pt x="5359907" y="751331"/>
                </a:lnTo>
                <a:lnTo>
                  <a:pt x="25907" y="751331"/>
                </a:lnTo>
                <a:lnTo>
                  <a:pt x="13715" y="739139"/>
                </a:lnTo>
                <a:lnTo>
                  <a:pt x="25907" y="739139"/>
                </a:lnTo>
                <a:lnTo>
                  <a:pt x="25907" y="25907"/>
                </a:lnTo>
                <a:lnTo>
                  <a:pt x="13715" y="25907"/>
                </a:lnTo>
                <a:lnTo>
                  <a:pt x="25907" y="12191"/>
                </a:lnTo>
                <a:lnTo>
                  <a:pt x="5359907" y="12191"/>
                </a:lnTo>
                <a:lnTo>
                  <a:pt x="5359907" y="6095"/>
                </a:lnTo>
                <a:lnTo>
                  <a:pt x="5353811" y="0"/>
                </a:lnTo>
                <a:close/>
              </a:path>
              <a:path w="5360034" h="763904">
                <a:moveTo>
                  <a:pt x="25907" y="739139"/>
                </a:moveTo>
                <a:lnTo>
                  <a:pt x="13715" y="739139"/>
                </a:lnTo>
                <a:lnTo>
                  <a:pt x="25907" y="751331"/>
                </a:lnTo>
                <a:lnTo>
                  <a:pt x="25907" y="739139"/>
                </a:lnTo>
                <a:close/>
              </a:path>
              <a:path w="5360034" h="763904">
                <a:moveTo>
                  <a:pt x="5333999" y="739139"/>
                </a:moveTo>
                <a:lnTo>
                  <a:pt x="25907" y="739139"/>
                </a:lnTo>
                <a:lnTo>
                  <a:pt x="25907" y="751331"/>
                </a:lnTo>
                <a:lnTo>
                  <a:pt x="5333999" y="751331"/>
                </a:lnTo>
                <a:lnTo>
                  <a:pt x="5333999" y="739139"/>
                </a:lnTo>
                <a:close/>
              </a:path>
              <a:path w="5360034" h="763904">
                <a:moveTo>
                  <a:pt x="5333999" y="12191"/>
                </a:moveTo>
                <a:lnTo>
                  <a:pt x="5333999" y="751331"/>
                </a:lnTo>
                <a:lnTo>
                  <a:pt x="5347715" y="739139"/>
                </a:lnTo>
                <a:lnTo>
                  <a:pt x="5359907" y="739139"/>
                </a:lnTo>
                <a:lnTo>
                  <a:pt x="5359907" y="25907"/>
                </a:lnTo>
                <a:lnTo>
                  <a:pt x="5347715" y="25907"/>
                </a:lnTo>
                <a:lnTo>
                  <a:pt x="5333999" y="12191"/>
                </a:lnTo>
                <a:close/>
              </a:path>
              <a:path w="5360034" h="763904">
                <a:moveTo>
                  <a:pt x="5359907" y="739139"/>
                </a:moveTo>
                <a:lnTo>
                  <a:pt x="5347715" y="739139"/>
                </a:lnTo>
                <a:lnTo>
                  <a:pt x="5333999" y="751331"/>
                </a:lnTo>
                <a:lnTo>
                  <a:pt x="5359907" y="751331"/>
                </a:lnTo>
                <a:lnTo>
                  <a:pt x="5359907" y="739139"/>
                </a:lnTo>
                <a:close/>
              </a:path>
              <a:path w="5360034" h="763904">
                <a:moveTo>
                  <a:pt x="25907" y="12191"/>
                </a:moveTo>
                <a:lnTo>
                  <a:pt x="13715" y="25907"/>
                </a:lnTo>
                <a:lnTo>
                  <a:pt x="25907" y="25907"/>
                </a:lnTo>
                <a:lnTo>
                  <a:pt x="25907" y="12191"/>
                </a:lnTo>
                <a:close/>
              </a:path>
              <a:path w="5360034" h="763904">
                <a:moveTo>
                  <a:pt x="5333999" y="12191"/>
                </a:moveTo>
                <a:lnTo>
                  <a:pt x="25907" y="12191"/>
                </a:lnTo>
                <a:lnTo>
                  <a:pt x="25907" y="25907"/>
                </a:lnTo>
                <a:lnTo>
                  <a:pt x="5333999" y="25907"/>
                </a:lnTo>
                <a:lnTo>
                  <a:pt x="5333999" y="12191"/>
                </a:lnTo>
                <a:close/>
              </a:path>
              <a:path w="5360034" h="763904">
                <a:moveTo>
                  <a:pt x="5359907" y="12191"/>
                </a:moveTo>
                <a:lnTo>
                  <a:pt x="5333999" y="12191"/>
                </a:lnTo>
                <a:lnTo>
                  <a:pt x="5347715" y="25907"/>
                </a:lnTo>
                <a:lnTo>
                  <a:pt x="5359907" y="25907"/>
                </a:lnTo>
                <a:lnTo>
                  <a:pt x="5359907" y="12191"/>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24" name="object 32"/>
          <p:cNvSpPr txBox="1">
            <a:spLocks noChangeArrowheads="1"/>
          </p:cNvSpPr>
          <p:nvPr/>
        </p:nvSpPr>
        <p:spPr bwMode="auto">
          <a:xfrm>
            <a:off x="5297052" y="5199643"/>
            <a:ext cx="97889" cy="1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70" b="0" i="0" u="none" strike="noStrike" kern="1200" cap="none" spc="0" normalizeH="0" baseline="0" noProof="0" dirty="0">
                <a:ln>
                  <a:noFill/>
                </a:ln>
                <a:solidFill>
                  <a:prstClr val="black"/>
                </a:solidFill>
                <a:effectLst/>
                <a:uLnTx/>
                <a:uFillTx/>
                <a:latin typeface="Wingdings" panose="05000000000000000000" pitchFamily="2" charset="2"/>
                <a:ea typeface="Wingdings" panose="05000000000000000000" pitchFamily="2" charset="2"/>
                <a:cs typeface="Wingdings" panose="05000000000000000000" pitchFamily="2" charset="2"/>
              </a:rPr>
              <a:t></a:t>
            </a:r>
          </a:p>
        </p:txBody>
      </p:sp>
      <p:sp>
        <p:nvSpPr>
          <p:cNvPr id="33" name="object 33"/>
          <p:cNvSpPr txBox="1"/>
          <p:nvPr/>
        </p:nvSpPr>
        <p:spPr>
          <a:xfrm>
            <a:off x="5482753" y="5199642"/>
            <a:ext cx="5488992" cy="738664"/>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70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Mauritius   involved   in   regular   innovations   and   process development  expanded  the    segment  by  adding  various product portfolio and most of the process is a trade secret</a:t>
            </a:r>
          </a:p>
        </p:txBody>
      </p:sp>
      <p:sp>
        <p:nvSpPr>
          <p:cNvPr id="8226" name="object 34"/>
          <p:cNvSpPr>
            <a:spLocks/>
          </p:cNvSpPr>
          <p:nvPr/>
        </p:nvSpPr>
        <p:spPr bwMode="auto">
          <a:xfrm>
            <a:off x="3532168" y="4240905"/>
            <a:ext cx="1685709" cy="580138"/>
          </a:xfrm>
          <a:custGeom>
            <a:avLst/>
            <a:gdLst>
              <a:gd name="T0" fmla="*/ 1744979 w 1859279"/>
              <a:gd name="T1" fmla="*/ 525779 h 640079"/>
              <a:gd name="T2" fmla="*/ 1744979 w 1859279"/>
              <a:gd name="T3" fmla="*/ 640079 h 640079"/>
              <a:gd name="T4" fmla="*/ 1822209 w 1859279"/>
              <a:gd name="T5" fmla="*/ 601979 h 640079"/>
              <a:gd name="T6" fmla="*/ 1764791 w 1859279"/>
              <a:gd name="T7" fmla="*/ 601979 h 640079"/>
              <a:gd name="T8" fmla="*/ 1764791 w 1859279"/>
              <a:gd name="T9" fmla="*/ 563879 h 640079"/>
              <a:gd name="T10" fmla="*/ 1820177 w 1859279"/>
              <a:gd name="T11" fmla="*/ 563879 h 640079"/>
              <a:gd name="T12" fmla="*/ 1744979 w 1859279"/>
              <a:gd name="T13" fmla="*/ 525779 h 640079"/>
              <a:gd name="T14" fmla="*/ 38099 w 1859279"/>
              <a:gd name="T15" fmla="*/ 0 h 640079"/>
              <a:gd name="T16" fmla="*/ 0 w 1859279"/>
              <a:gd name="T17" fmla="*/ 0 h 640079"/>
              <a:gd name="T18" fmla="*/ 7 w 1859279"/>
              <a:gd name="T19" fmla="*/ 584262 h 640079"/>
              <a:gd name="T20" fmla="*/ 5318 w 1859279"/>
              <a:gd name="T21" fmla="*/ 597009 h 640079"/>
              <a:gd name="T22" fmla="*/ 18287 w 1859279"/>
              <a:gd name="T23" fmla="*/ 601979 h 640079"/>
              <a:gd name="T24" fmla="*/ 1744979 w 1859279"/>
              <a:gd name="T25" fmla="*/ 601979 h 640079"/>
              <a:gd name="T26" fmla="*/ 1744979 w 1859279"/>
              <a:gd name="T27" fmla="*/ 583691 h 640079"/>
              <a:gd name="T28" fmla="*/ 38099 w 1859279"/>
              <a:gd name="T29" fmla="*/ 583691 h 640079"/>
              <a:gd name="T30" fmla="*/ 18287 w 1859279"/>
              <a:gd name="T31" fmla="*/ 563879 h 640079"/>
              <a:gd name="T32" fmla="*/ 38099 w 1859279"/>
              <a:gd name="T33" fmla="*/ 563879 h 640079"/>
              <a:gd name="T34" fmla="*/ 38099 w 1859279"/>
              <a:gd name="T35" fmla="*/ 0 h 640079"/>
              <a:gd name="T36" fmla="*/ 1820177 w 1859279"/>
              <a:gd name="T37" fmla="*/ 563879 h 640079"/>
              <a:gd name="T38" fmla="*/ 1764791 w 1859279"/>
              <a:gd name="T39" fmla="*/ 563879 h 640079"/>
              <a:gd name="T40" fmla="*/ 1764791 w 1859279"/>
              <a:gd name="T41" fmla="*/ 601979 h 640079"/>
              <a:gd name="T42" fmla="*/ 1822209 w 1859279"/>
              <a:gd name="T43" fmla="*/ 601979 h 640079"/>
              <a:gd name="T44" fmla="*/ 1859279 w 1859279"/>
              <a:gd name="T45" fmla="*/ 583691 h 640079"/>
              <a:gd name="T46" fmla="*/ 1820177 w 1859279"/>
              <a:gd name="T47" fmla="*/ 563879 h 640079"/>
              <a:gd name="T48" fmla="*/ 38099 w 1859279"/>
              <a:gd name="T49" fmla="*/ 563879 h 640079"/>
              <a:gd name="T50" fmla="*/ 18287 w 1859279"/>
              <a:gd name="T51" fmla="*/ 563879 h 640079"/>
              <a:gd name="T52" fmla="*/ 38099 w 1859279"/>
              <a:gd name="T53" fmla="*/ 583691 h 640079"/>
              <a:gd name="T54" fmla="*/ 38099 w 1859279"/>
              <a:gd name="T55" fmla="*/ 563879 h 640079"/>
              <a:gd name="T56" fmla="*/ 1744979 w 1859279"/>
              <a:gd name="T57" fmla="*/ 563879 h 640079"/>
              <a:gd name="T58" fmla="*/ 38099 w 1859279"/>
              <a:gd name="T59" fmla="*/ 563879 h 640079"/>
              <a:gd name="T60" fmla="*/ 38099 w 1859279"/>
              <a:gd name="T61" fmla="*/ 583691 h 640079"/>
              <a:gd name="T62" fmla="*/ 1744979 w 1859279"/>
              <a:gd name="T63" fmla="*/ 583691 h 640079"/>
              <a:gd name="T64" fmla="*/ 1744979 w 1859279"/>
              <a:gd name="T65" fmla="*/ 563879 h 640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9279" h="640079">
                <a:moveTo>
                  <a:pt x="1744979" y="525779"/>
                </a:moveTo>
                <a:lnTo>
                  <a:pt x="1744979" y="640079"/>
                </a:lnTo>
                <a:lnTo>
                  <a:pt x="1822209" y="601979"/>
                </a:lnTo>
                <a:lnTo>
                  <a:pt x="1764791" y="601979"/>
                </a:lnTo>
                <a:lnTo>
                  <a:pt x="1764791" y="563879"/>
                </a:lnTo>
                <a:lnTo>
                  <a:pt x="1820177" y="563879"/>
                </a:lnTo>
                <a:lnTo>
                  <a:pt x="1744979" y="525779"/>
                </a:lnTo>
                <a:close/>
              </a:path>
              <a:path w="1859279" h="640079">
                <a:moveTo>
                  <a:pt x="38099" y="0"/>
                </a:moveTo>
                <a:lnTo>
                  <a:pt x="0" y="0"/>
                </a:lnTo>
                <a:lnTo>
                  <a:pt x="7" y="584262"/>
                </a:lnTo>
                <a:lnTo>
                  <a:pt x="5318" y="597009"/>
                </a:lnTo>
                <a:lnTo>
                  <a:pt x="18287" y="601979"/>
                </a:lnTo>
                <a:lnTo>
                  <a:pt x="1744979" y="601979"/>
                </a:lnTo>
                <a:lnTo>
                  <a:pt x="1744979" y="583691"/>
                </a:lnTo>
                <a:lnTo>
                  <a:pt x="38099" y="583691"/>
                </a:lnTo>
                <a:lnTo>
                  <a:pt x="18287" y="563879"/>
                </a:lnTo>
                <a:lnTo>
                  <a:pt x="38099" y="563879"/>
                </a:lnTo>
                <a:lnTo>
                  <a:pt x="38099" y="0"/>
                </a:lnTo>
                <a:close/>
              </a:path>
              <a:path w="1859279" h="640079">
                <a:moveTo>
                  <a:pt x="1820177" y="563879"/>
                </a:moveTo>
                <a:lnTo>
                  <a:pt x="1764791" y="563879"/>
                </a:lnTo>
                <a:lnTo>
                  <a:pt x="1764791" y="601979"/>
                </a:lnTo>
                <a:lnTo>
                  <a:pt x="1822209" y="601979"/>
                </a:lnTo>
                <a:lnTo>
                  <a:pt x="1859279" y="583691"/>
                </a:lnTo>
                <a:lnTo>
                  <a:pt x="1820177" y="563879"/>
                </a:lnTo>
                <a:close/>
              </a:path>
              <a:path w="1859279" h="640079">
                <a:moveTo>
                  <a:pt x="38099" y="563879"/>
                </a:moveTo>
                <a:lnTo>
                  <a:pt x="18287" y="563879"/>
                </a:lnTo>
                <a:lnTo>
                  <a:pt x="38099" y="583691"/>
                </a:lnTo>
                <a:lnTo>
                  <a:pt x="38099" y="563879"/>
                </a:lnTo>
                <a:close/>
              </a:path>
              <a:path w="1859279" h="640079">
                <a:moveTo>
                  <a:pt x="1744979" y="563879"/>
                </a:moveTo>
                <a:lnTo>
                  <a:pt x="38099" y="563879"/>
                </a:lnTo>
                <a:lnTo>
                  <a:pt x="38099" y="583691"/>
                </a:lnTo>
                <a:lnTo>
                  <a:pt x="1744979" y="583691"/>
                </a:lnTo>
                <a:lnTo>
                  <a:pt x="1744979" y="563879"/>
                </a:lnTo>
                <a:close/>
              </a:path>
            </a:pathLst>
          </a:custGeom>
          <a:solidFill>
            <a:srgbClr val="98480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27" name="object 35"/>
          <p:cNvSpPr>
            <a:spLocks/>
          </p:cNvSpPr>
          <p:nvPr/>
        </p:nvSpPr>
        <p:spPr bwMode="auto">
          <a:xfrm>
            <a:off x="4238985" y="3427562"/>
            <a:ext cx="513919" cy="106526"/>
          </a:xfrm>
          <a:custGeom>
            <a:avLst/>
            <a:gdLst>
              <a:gd name="T0" fmla="*/ 527303 w 565785"/>
              <a:gd name="T1" fmla="*/ 79236 h 117475"/>
              <a:gd name="T2" fmla="*/ 0 w 565785"/>
              <a:gd name="T3" fmla="*/ 79236 h 117475"/>
              <a:gd name="T4" fmla="*/ 0 w 565785"/>
              <a:gd name="T5" fmla="*/ 117336 h 117475"/>
              <a:gd name="T6" fmla="*/ 548536 w 565785"/>
              <a:gd name="T7" fmla="*/ 117102 h 117475"/>
              <a:gd name="T8" fmla="*/ 560477 w 565785"/>
              <a:gd name="T9" fmla="*/ 110381 h 117475"/>
              <a:gd name="T10" fmla="*/ 565403 w 565785"/>
              <a:gd name="T11" fmla="*/ 97524 h 117475"/>
              <a:gd name="T12" fmla="*/ 527303 w 565785"/>
              <a:gd name="T13" fmla="*/ 97524 h 117475"/>
              <a:gd name="T14" fmla="*/ 527303 w 565785"/>
              <a:gd name="T15" fmla="*/ 79236 h 117475"/>
              <a:gd name="T16" fmla="*/ 565403 w 565785"/>
              <a:gd name="T17" fmla="*/ 0 h 117475"/>
              <a:gd name="T18" fmla="*/ 527303 w 565785"/>
              <a:gd name="T19" fmla="*/ 0 h 117475"/>
              <a:gd name="T20" fmla="*/ 527303 w 565785"/>
              <a:gd name="T21" fmla="*/ 97524 h 117475"/>
              <a:gd name="T22" fmla="*/ 545591 w 565785"/>
              <a:gd name="T23" fmla="*/ 79236 h 117475"/>
              <a:gd name="T24" fmla="*/ 565403 w 565785"/>
              <a:gd name="T25" fmla="*/ 79236 h 117475"/>
              <a:gd name="T26" fmla="*/ 565403 w 565785"/>
              <a:gd name="T27" fmla="*/ 0 h 117475"/>
              <a:gd name="T28" fmla="*/ 565403 w 565785"/>
              <a:gd name="T29" fmla="*/ 79236 h 117475"/>
              <a:gd name="T30" fmla="*/ 545591 w 565785"/>
              <a:gd name="T31" fmla="*/ 79236 h 117475"/>
              <a:gd name="T32" fmla="*/ 527303 w 565785"/>
              <a:gd name="T33" fmla="*/ 97524 h 117475"/>
              <a:gd name="T34" fmla="*/ 565403 w 565785"/>
              <a:gd name="T35" fmla="*/ 97524 h 117475"/>
              <a:gd name="T36" fmla="*/ 565403 w 565785"/>
              <a:gd name="T37" fmla="*/ 79236 h 117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5785" h="117475">
                <a:moveTo>
                  <a:pt x="527303" y="79236"/>
                </a:moveTo>
                <a:lnTo>
                  <a:pt x="0" y="79236"/>
                </a:lnTo>
                <a:lnTo>
                  <a:pt x="0" y="117336"/>
                </a:lnTo>
                <a:lnTo>
                  <a:pt x="548536" y="117102"/>
                </a:lnTo>
                <a:lnTo>
                  <a:pt x="560477" y="110381"/>
                </a:lnTo>
                <a:lnTo>
                  <a:pt x="565403" y="97524"/>
                </a:lnTo>
                <a:lnTo>
                  <a:pt x="527303" y="97524"/>
                </a:lnTo>
                <a:lnTo>
                  <a:pt x="527303" y="79236"/>
                </a:lnTo>
                <a:close/>
              </a:path>
              <a:path w="565785" h="117475">
                <a:moveTo>
                  <a:pt x="565403" y="0"/>
                </a:moveTo>
                <a:lnTo>
                  <a:pt x="527303" y="0"/>
                </a:lnTo>
                <a:lnTo>
                  <a:pt x="527303" y="97524"/>
                </a:lnTo>
                <a:lnTo>
                  <a:pt x="545591" y="79236"/>
                </a:lnTo>
                <a:lnTo>
                  <a:pt x="565403" y="79236"/>
                </a:lnTo>
                <a:lnTo>
                  <a:pt x="565403" y="0"/>
                </a:lnTo>
                <a:close/>
              </a:path>
              <a:path w="565785" h="117475">
                <a:moveTo>
                  <a:pt x="565403" y="79236"/>
                </a:moveTo>
                <a:lnTo>
                  <a:pt x="545591" y="79236"/>
                </a:lnTo>
                <a:lnTo>
                  <a:pt x="527303" y="97524"/>
                </a:lnTo>
                <a:lnTo>
                  <a:pt x="565403" y="97524"/>
                </a:lnTo>
                <a:lnTo>
                  <a:pt x="565403" y="79236"/>
                </a:lnTo>
                <a:close/>
              </a:path>
            </a:pathLst>
          </a:custGeom>
          <a:solidFill>
            <a:srgbClr val="98480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28" name="object 36"/>
          <p:cNvSpPr>
            <a:spLocks/>
          </p:cNvSpPr>
          <p:nvPr/>
        </p:nvSpPr>
        <p:spPr bwMode="auto">
          <a:xfrm>
            <a:off x="4238985" y="3499538"/>
            <a:ext cx="978892" cy="395875"/>
          </a:xfrm>
          <a:custGeom>
            <a:avLst/>
            <a:gdLst>
              <a:gd name="T0" fmla="*/ 964691 w 1079500"/>
              <a:gd name="T1" fmla="*/ 321563 h 436245"/>
              <a:gd name="T2" fmla="*/ 964691 w 1079500"/>
              <a:gd name="T3" fmla="*/ 435863 h 436245"/>
              <a:gd name="T4" fmla="*/ 1039889 w 1079500"/>
              <a:gd name="T5" fmla="*/ 397763 h 436245"/>
              <a:gd name="T6" fmla="*/ 984503 w 1079500"/>
              <a:gd name="T7" fmla="*/ 397763 h 436245"/>
              <a:gd name="T8" fmla="*/ 984503 w 1079500"/>
              <a:gd name="T9" fmla="*/ 359663 h 436245"/>
              <a:gd name="T10" fmla="*/ 1041921 w 1079500"/>
              <a:gd name="T11" fmla="*/ 359663 h 436245"/>
              <a:gd name="T12" fmla="*/ 964691 w 1079500"/>
              <a:gd name="T13" fmla="*/ 321563 h 436245"/>
              <a:gd name="T14" fmla="*/ 559217 w 1079500"/>
              <a:gd name="T15" fmla="*/ 18287 h 436245"/>
              <a:gd name="T16" fmla="*/ 521207 w 1079500"/>
              <a:gd name="T17" fmla="*/ 18287 h 436245"/>
              <a:gd name="T18" fmla="*/ 539495 w 1079500"/>
              <a:gd name="T19" fmla="*/ 38099 h 436245"/>
              <a:gd name="T20" fmla="*/ 521212 w 1079500"/>
              <a:gd name="T21" fmla="*/ 38099 h 436245"/>
              <a:gd name="T22" fmla="*/ 521283 w 1079500"/>
              <a:gd name="T23" fmla="*/ 379789 h 436245"/>
              <a:gd name="T24" fmla="*/ 526927 w 1079500"/>
              <a:gd name="T25" fmla="*/ 392474 h 436245"/>
              <a:gd name="T26" fmla="*/ 539495 w 1079500"/>
              <a:gd name="T27" fmla="*/ 397763 h 436245"/>
              <a:gd name="T28" fmla="*/ 964691 w 1079500"/>
              <a:gd name="T29" fmla="*/ 397763 h 436245"/>
              <a:gd name="T30" fmla="*/ 964691 w 1079500"/>
              <a:gd name="T31" fmla="*/ 377951 h 436245"/>
              <a:gd name="T32" fmla="*/ 559307 w 1079500"/>
              <a:gd name="T33" fmla="*/ 377951 h 436245"/>
              <a:gd name="T34" fmla="*/ 539495 w 1079500"/>
              <a:gd name="T35" fmla="*/ 359663 h 436245"/>
              <a:gd name="T36" fmla="*/ 559303 w 1079500"/>
              <a:gd name="T37" fmla="*/ 359663 h 436245"/>
              <a:gd name="T38" fmla="*/ 559222 w 1079500"/>
              <a:gd name="T39" fmla="*/ 38099 h 436245"/>
              <a:gd name="T40" fmla="*/ 539495 w 1079500"/>
              <a:gd name="T41" fmla="*/ 38099 h 436245"/>
              <a:gd name="T42" fmla="*/ 521207 w 1079500"/>
              <a:gd name="T43" fmla="*/ 18287 h 436245"/>
              <a:gd name="T44" fmla="*/ 559217 w 1079500"/>
              <a:gd name="T45" fmla="*/ 18287 h 436245"/>
              <a:gd name="T46" fmla="*/ 1041921 w 1079500"/>
              <a:gd name="T47" fmla="*/ 359663 h 436245"/>
              <a:gd name="T48" fmla="*/ 984503 w 1079500"/>
              <a:gd name="T49" fmla="*/ 359663 h 436245"/>
              <a:gd name="T50" fmla="*/ 984503 w 1079500"/>
              <a:gd name="T51" fmla="*/ 397763 h 436245"/>
              <a:gd name="T52" fmla="*/ 1039889 w 1079500"/>
              <a:gd name="T53" fmla="*/ 397763 h 436245"/>
              <a:gd name="T54" fmla="*/ 1078991 w 1079500"/>
              <a:gd name="T55" fmla="*/ 377951 h 436245"/>
              <a:gd name="T56" fmla="*/ 1041921 w 1079500"/>
              <a:gd name="T57" fmla="*/ 359663 h 436245"/>
              <a:gd name="T58" fmla="*/ 559303 w 1079500"/>
              <a:gd name="T59" fmla="*/ 359663 h 436245"/>
              <a:gd name="T60" fmla="*/ 539495 w 1079500"/>
              <a:gd name="T61" fmla="*/ 359663 h 436245"/>
              <a:gd name="T62" fmla="*/ 559307 w 1079500"/>
              <a:gd name="T63" fmla="*/ 377951 h 436245"/>
              <a:gd name="T64" fmla="*/ 559303 w 1079500"/>
              <a:gd name="T65" fmla="*/ 359663 h 436245"/>
              <a:gd name="T66" fmla="*/ 964691 w 1079500"/>
              <a:gd name="T67" fmla="*/ 359663 h 436245"/>
              <a:gd name="T68" fmla="*/ 559303 w 1079500"/>
              <a:gd name="T69" fmla="*/ 359663 h 436245"/>
              <a:gd name="T70" fmla="*/ 559307 w 1079500"/>
              <a:gd name="T71" fmla="*/ 377951 h 436245"/>
              <a:gd name="T72" fmla="*/ 964691 w 1079500"/>
              <a:gd name="T73" fmla="*/ 377951 h 436245"/>
              <a:gd name="T74" fmla="*/ 964691 w 1079500"/>
              <a:gd name="T75" fmla="*/ 359663 h 436245"/>
              <a:gd name="T76" fmla="*/ 539495 w 1079500"/>
              <a:gd name="T77" fmla="*/ 0 h 436245"/>
              <a:gd name="T78" fmla="*/ 0 w 1079500"/>
              <a:gd name="T79" fmla="*/ 0 h 436245"/>
              <a:gd name="T80" fmla="*/ 0 w 1079500"/>
              <a:gd name="T81" fmla="*/ 38099 h 436245"/>
              <a:gd name="T82" fmla="*/ 521212 w 1079500"/>
              <a:gd name="T83" fmla="*/ 38099 h 436245"/>
              <a:gd name="T84" fmla="*/ 521207 w 1079500"/>
              <a:gd name="T85" fmla="*/ 18287 h 436245"/>
              <a:gd name="T86" fmla="*/ 559217 w 1079500"/>
              <a:gd name="T87" fmla="*/ 18287 h 436245"/>
              <a:gd name="T88" fmla="*/ 559217 w 1079500"/>
              <a:gd name="T89" fmla="*/ 16465 h 436245"/>
              <a:gd name="T90" fmla="*/ 552760 w 1079500"/>
              <a:gd name="T91" fmla="*/ 4594 h 436245"/>
              <a:gd name="T92" fmla="*/ 539495 w 1079500"/>
              <a:gd name="T93" fmla="*/ 0 h 436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9500" h="436245">
                <a:moveTo>
                  <a:pt x="964691" y="321563"/>
                </a:moveTo>
                <a:lnTo>
                  <a:pt x="964691" y="435863"/>
                </a:lnTo>
                <a:lnTo>
                  <a:pt x="1039889" y="397763"/>
                </a:lnTo>
                <a:lnTo>
                  <a:pt x="984503" y="397763"/>
                </a:lnTo>
                <a:lnTo>
                  <a:pt x="984503" y="359663"/>
                </a:lnTo>
                <a:lnTo>
                  <a:pt x="1041921" y="359663"/>
                </a:lnTo>
                <a:lnTo>
                  <a:pt x="964691" y="321563"/>
                </a:lnTo>
                <a:close/>
              </a:path>
              <a:path w="1079500" h="436245">
                <a:moveTo>
                  <a:pt x="559217" y="18287"/>
                </a:moveTo>
                <a:lnTo>
                  <a:pt x="521207" y="18287"/>
                </a:lnTo>
                <a:lnTo>
                  <a:pt x="539495" y="38099"/>
                </a:lnTo>
                <a:lnTo>
                  <a:pt x="521212" y="38099"/>
                </a:lnTo>
                <a:lnTo>
                  <a:pt x="521283" y="379789"/>
                </a:lnTo>
                <a:lnTo>
                  <a:pt x="526927" y="392474"/>
                </a:lnTo>
                <a:lnTo>
                  <a:pt x="539495" y="397763"/>
                </a:lnTo>
                <a:lnTo>
                  <a:pt x="964691" y="397763"/>
                </a:lnTo>
                <a:lnTo>
                  <a:pt x="964691" y="377951"/>
                </a:lnTo>
                <a:lnTo>
                  <a:pt x="559307" y="377951"/>
                </a:lnTo>
                <a:lnTo>
                  <a:pt x="539495" y="359663"/>
                </a:lnTo>
                <a:lnTo>
                  <a:pt x="559303" y="359663"/>
                </a:lnTo>
                <a:lnTo>
                  <a:pt x="559222" y="38099"/>
                </a:lnTo>
                <a:lnTo>
                  <a:pt x="539495" y="38099"/>
                </a:lnTo>
                <a:lnTo>
                  <a:pt x="521207" y="18287"/>
                </a:lnTo>
                <a:lnTo>
                  <a:pt x="559217" y="18287"/>
                </a:lnTo>
                <a:close/>
              </a:path>
              <a:path w="1079500" h="436245">
                <a:moveTo>
                  <a:pt x="1041921" y="359663"/>
                </a:moveTo>
                <a:lnTo>
                  <a:pt x="984503" y="359663"/>
                </a:lnTo>
                <a:lnTo>
                  <a:pt x="984503" y="397763"/>
                </a:lnTo>
                <a:lnTo>
                  <a:pt x="1039889" y="397763"/>
                </a:lnTo>
                <a:lnTo>
                  <a:pt x="1078991" y="377951"/>
                </a:lnTo>
                <a:lnTo>
                  <a:pt x="1041921" y="359663"/>
                </a:lnTo>
                <a:close/>
              </a:path>
              <a:path w="1079500" h="436245">
                <a:moveTo>
                  <a:pt x="559303" y="359663"/>
                </a:moveTo>
                <a:lnTo>
                  <a:pt x="539495" y="359663"/>
                </a:lnTo>
                <a:lnTo>
                  <a:pt x="559307" y="377951"/>
                </a:lnTo>
                <a:lnTo>
                  <a:pt x="559303" y="359663"/>
                </a:lnTo>
                <a:close/>
              </a:path>
              <a:path w="1079500" h="436245">
                <a:moveTo>
                  <a:pt x="964691" y="359663"/>
                </a:moveTo>
                <a:lnTo>
                  <a:pt x="559303" y="359663"/>
                </a:lnTo>
                <a:lnTo>
                  <a:pt x="559307" y="377951"/>
                </a:lnTo>
                <a:lnTo>
                  <a:pt x="964691" y="377951"/>
                </a:lnTo>
                <a:lnTo>
                  <a:pt x="964691" y="359663"/>
                </a:lnTo>
                <a:close/>
              </a:path>
              <a:path w="1079500" h="436245">
                <a:moveTo>
                  <a:pt x="539495" y="0"/>
                </a:moveTo>
                <a:lnTo>
                  <a:pt x="0" y="0"/>
                </a:lnTo>
                <a:lnTo>
                  <a:pt x="0" y="38099"/>
                </a:lnTo>
                <a:lnTo>
                  <a:pt x="521212" y="38099"/>
                </a:lnTo>
                <a:lnTo>
                  <a:pt x="521207" y="18287"/>
                </a:lnTo>
                <a:lnTo>
                  <a:pt x="559217" y="18287"/>
                </a:lnTo>
                <a:lnTo>
                  <a:pt x="559217" y="16465"/>
                </a:lnTo>
                <a:lnTo>
                  <a:pt x="552760" y="4594"/>
                </a:lnTo>
                <a:lnTo>
                  <a:pt x="539495" y="0"/>
                </a:lnTo>
                <a:close/>
              </a:path>
            </a:pathLst>
          </a:custGeom>
          <a:solidFill>
            <a:srgbClr val="98480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sp>
        <p:nvSpPr>
          <p:cNvPr id="8229" name="object 37"/>
          <p:cNvSpPr>
            <a:spLocks/>
          </p:cNvSpPr>
          <p:nvPr/>
        </p:nvSpPr>
        <p:spPr bwMode="auto">
          <a:xfrm>
            <a:off x="3532168" y="4777856"/>
            <a:ext cx="1728895" cy="770157"/>
          </a:xfrm>
          <a:custGeom>
            <a:avLst/>
            <a:gdLst>
              <a:gd name="T0" fmla="*/ 1792223 w 1906904"/>
              <a:gd name="T1" fmla="*/ 734567 h 848995"/>
              <a:gd name="T2" fmla="*/ 1792223 w 1906904"/>
              <a:gd name="T3" fmla="*/ 848867 h 848995"/>
              <a:gd name="T4" fmla="*/ 1869453 w 1906904"/>
              <a:gd name="T5" fmla="*/ 810767 h 848995"/>
              <a:gd name="T6" fmla="*/ 1810511 w 1906904"/>
              <a:gd name="T7" fmla="*/ 810767 h 848995"/>
              <a:gd name="T8" fmla="*/ 1810511 w 1906904"/>
              <a:gd name="T9" fmla="*/ 772667 h 848995"/>
              <a:gd name="T10" fmla="*/ 1867421 w 1906904"/>
              <a:gd name="T11" fmla="*/ 772667 h 848995"/>
              <a:gd name="T12" fmla="*/ 1792223 w 1906904"/>
              <a:gd name="T13" fmla="*/ 734567 h 848995"/>
              <a:gd name="T14" fmla="*/ 0 w 1906904"/>
              <a:gd name="T15" fmla="*/ 19811 h 848995"/>
              <a:gd name="T16" fmla="*/ 90 w 1906904"/>
              <a:gd name="T17" fmla="*/ 794302 h 848995"/>
              <a:gd name="T18" fmla="*/ 6547 w 1906904"/>
              <a:gd name="T19" fmla="*/ 806173 h 848995"/>
              <a:gd name="T20" fmla="*/ 19811 w 1906904"/>
              <a:gd name="T21" fmla="*/ 810767 h 848995"/>
              <a:gd name="T22" fmla="*/ 1792223 w 1906904"/>
              <a:gd name="T23" fmla="*/ 810767 h 848995"/>
              <a:gd name="T24" fmla="*/ 1792223 w 1906904"/>
              <a:gd name="T25" fmla="*/ 792479 h 848995"/>
              <a:gd name="T26" fmla="*/ 38099 w 1906904"/>
              <a:gd name="T27" fmla="*/ 792479 h 848995"/>
              <a:gd name="T28" fmla="*/ 19811 w 1906904"/>
              <a:gd name="T29" fmla="*/ 772667 h 848995"/>
              <a:gd name="T30" fmla="*/ 38098 w 1906904"/>
              <a:gd name="T31" fmla="*/ 772667 h 848995"/>
              <a:gd name="T32" fmla="*/ 38026 w 1906904"/>
              <a:gd name="T33" fmla="*/ 38099 h 848995"/>
              <a:gd name="T34" fmla="*/ 7619 w 1906904"/>
              <a:gd name="T35" fmla="*/ 38099 h 848995"/>
              <a:gd name="T36" fmla="*/ 7619 w 1906904"/>
              <a:gd name="T37" fmla="*/ 26845 h 848995"/>
              <a:gd name="T38" fmla="*/ 0 w 1906904"/>
              <a:gd name="T39" fmla="*/ 19811 h 848995"/>
              <a:gd name="T40" fmla="*/ 1867421 w 1906904"/>
              <a:gd name="T41" fmla="*/ 772667 h 848995"/>
              <a:gd name="T42" fmla="*/ 1810511 w 1906904"/>
              <a:gd name="T43" fmla="*/ 772667 h 848995"/>
              <a:gd name="T44" fmla="*/ 1810511 w 1906904"/>
              <a:gd name="T45" fmla="*/ 810767 h 848995"/>
              <a:gd name="T46" fmla="*/ 1869453 w 1906904"/>
              <a:gd name="T47" fmla="*/ 810767 h 848995"/>
              <a:gd name="T48" fmla="*/ 1906523 w 1906904"/>
              <a:gd name="T49" fmla="*/ 792479 h 848995"/>
              <a:gd name="T50" fmla="*/ 1867421 w 1906904"/>
              <a:gd name="T51" fmla="*/ 772667 h 848995"/>
              <a:gd name="T52" fmla="*/ 38098 w 1906904"/>
              <a:gd name="T53" fmla="*/ 772667 h 848995"/>
              <a:gd name="T54" fmla="*/ 19811 w 1906904"/>
              <a:gd name="T55" fmla="*/ 772667 h 848995"/>
              <a:gd name="T56" fmla="*/ 38099 w 1906904"/>
              <a:gd name="T57" fmla="*/ 792479 h 848995"/>
              <a:gd name="T58" fmla="*/ 38098 w 1906904"/>
              <a:gd name="T59" fmla="*/ 772667 h 848995"/>
              <a:gd name="T60" fmla="*/ 1792223 w 1906904"/>
              <a:gd name="T61" fmla="*/ 772667 h 848995"/>
              <a:gd name="T62" fmla="*/ 38098 w 1906904"/>
              <a:gd name="T63" fmla="*/ 772667 h 848995"/>
              <a:gd name="T64" fmla="*/ 38099 w 1906904"/>
              <a:gd name="T65" fmla="*/ 792479 h 848995"/>
              <a:gd name="T66" fmla="*/ 1792223 w 1906904"/>
              <a:gd name="T67" fmla="*/ 792479 h 848995"/>
              <a:gd name="T68" fmla="*/ 1792223 w 1906904"/>
              <a:gd name="T69" fmla="*/ 772667 h 848995"/>
              <a:gd name="T70" fmla="*/ 7619 w 1906904"/>
              <a:gd name="T71" fmla="*/ 26845 h 848995"/>
              <a:gd name="T72" fmla="*/ 7619 w 1906904"/>
              <a:gd name="T73" fmla="*/ 38099 h 848995"/>
              <a:gd name="T74" fmla="*/ 19811 w 1906904"/>
              <a:gd name="T75" fmla="*/ 38099 h 848995"/>
              <a:gd name="T76" fmla="*/ 7619 w 1906904"/>
              <a:gd name="T77" fmla="*/ 26845 h 848995"/>
              <a:gd name="T78" fmla="*/ 19811 w 1906904"/>
              <a:gd name="T79" fmla="*/ 0 h 848995"/>
              <a:gd name="T80" fmla="*/ 7619 w 1906904"/>
              <a:gd name="T81" fmla="*/ 0 h 848995"/>
              <a:gd name="T82" fmla="*/ 7619 w 1906904"/>
              <a:gd name="T83" fmla="*/ 26845 h 848995"/>
              <a:gd name="T84" fmla="*/ 19811 w 1906904"/>
              <a:gd name="T85" fmla="*/ 38099 h 848995"/>
              <a:gd name="T86" fmla="*/ 38026 w 1906904"/>
              <a:gd name="T87" fmla="*/ 38099 h 848995"/>
              <a:gd name="T88" fmla="*/ 38024 w 1906904"/>
              <a:gd name="T89" fmla="*/ 17974 h 848995"/>
              <a:gd name="T90" fmla="*/ 32380 w 1906904"/>
              <a:gd name="T91" fmla="*/ 5289 h 848995"/>
              <a:gd name="T92" fmla="*/ 19811 w 1906904"/>
              <a:gd name="T93" fmla="*/ 0 h 848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6904" h="848995">
                <a:moveTo>
                  <a:pt x="1792223" y="734567"/>
                </a:moveTo>
                <a:lnTo>
                  <a:pt x="1792223" y="848867"/>
                </a:lnTo>
                <a:lnTo>
                  <a:pt x="1869453" y="810767"/>
                </a:lnTo>
                <a:lnTo>
                  <a:pt x="1810511" y="810767"/>
                </a:lnTo>
                <a:lnTo>
                  <a:pt x="1810511" y="772667"/>
                </a:lnTo>
                <a:lnTo>
                  <a:pt x="1867421" y="772667"/>
                </a:lnTo>
                <a:lnTo>
                  <a:pt x="1792223" y="734567"/>
                </a:lnTo>
                <a:close/>
              </a:path>
              <a:path w="1906904" h="848995">
                <a:moveTo>
                  <a:pt x="0" y="19811"/>
                </a:moveTo>
                <a:lnTo>
                  <a:pt x="90" y="794302"/>
                </a:lnTo>
                <a:lnTo>
                  <a:pt x="6547" y="806173"/>
                </a:lnTo>
                <a:lnTo>
                  <a:pt x="19811" y="810767"/>
                </a:lnTo>
                <a:lnTo>
                  <a:pt x="1792223" y="810767"/>
                </a:lnTo>
                <a:lnTo>
                  <a:pt x="1792223" y="792479"/>
                </a:lnTo>
                <a:lnTo>
                  <a:pt x="38099" y="792479"/>
                </a:lnTo>
                <a:lnTo>
                  <a:pt x="19811" y="772667"/>
                </a:lnTo>
                <a:lnTo>
                  <a:pt x="38098" y="772667"/>
                </a:lnTo>
                <a:lnTo>
                  <a:pt x="38026" y="38099"/>
                </a:lnTo>
                <a:lnTo>
                  <a:pt x="7619" y="38099"/>
                </a:lnTo>
                <a:lnTo>
                  <a:pt x="7619" y="26845"/>
                </a:lnTo>
                <a:lnTo>
                  <a:pt x="0" y="19811"/>
                </a:lnTo>
                <a:close/>
              </a:path>
              <a:path w="1906904" h="848995">
                <a:moveTo>
                  <a:pt x="1867421" y="772667"/>
                </a:moveTo>
                <a:lnTo>
                  <a:pt x="1810511" y="772667"/>
                </a:lnTo>
                <a:lnTo>
                  <a:pt x="1810511" y="810767"/>
                </a:lnTo>
                <a:lnTo>
                  <a:pt x="1869453" y="810767"/>
                </a:lnTo>
                <a:lnTo>
                  <a:pt x="1906523" y="792479"/>
                </a:lnTo>
                <a:lnTo>
                  <a:pt x="1867421" y="772667"/>
                </a:lnTo>
                <a:close/>
              </a:path>
              <a:path w="1906904" h="848995">
                <a:moveTo>
                  <a:pt x="38098" y="772667"/>
                </a:moveTo>
                <a:lnTo>
                  <a:pt x="19811" y="772667"/>
                </a:lnTo>
                <a:lnTo>
                  <a:pt x="38099" y="792479"/>
                </a:lnTo>
                <a:lnTo>
                  <a:pt x="38098" y="772667"/>
                </a:lnTo>
                <a:close/>
              </a:path>
              <a:path w="1906904" h="848995">
                <a:moveTo>
                  <a:pt x="1792223" y="772667"/>
                </a:moveTo>
                <a:lnTo>
                  <a:pt x="38098" y="772667"/>
                </a:lnTo>
                <a:lnTo>
                  <a:pt x="38099" y="792479"/>
                </a:lnTo>
                <a:lnTo>
                  <a:pt x="1792223" y="792479"/>
                </a:lnTo>
                <a:lnTo>
                  <a:pt x="1792223" y="772667"/>
                </a:lnTo>
                <a:close/>
              </a:path>
              <a:path w="1906904" h="848995">
                <a:moveTo>
                  <a:pt x="7619" y="26845"/>
                </a:moveTo>
                <a:lnTo>
                  <a:pt x="7619" y="38099"/>
                </a:lnTo>
                <a:lnTo>
                  <a:pt x="19811" y="38099"/>
                </a:lnTo>
                <a:lnTo>
                  <a:pt x="7619" y="26845"/>
                </a:lnTo>
                <a:close/>
              </a:path>
              <a:path w="1906904" h="848995">
                <a:moveTo>
                  <a:pt x="19811" y="0"/>
                </a:moveTo>
                <a:lnTo>
                  <a:pt x="7619" y="0"/>
                </a:lnTo>
                <a:lnTo>
                  <a:pt x="7619" y="26845"/>
                </a:lnTo>
                <a:lnTo>
                  <a:pt x="19811" y="38099"/>
                </a:lnTo>
                <a:lnTo>
                  <a:pt x="38026" y="38099"/>
                </a:lnTo>
                <a:lnTo>
                  <a:pt x="38024" y="17974"/>
                </a:lnTo>
                <a:lnTo>
                  <a:pt x="32380" y="5289"/>
                </a:lnTo>
                <a:lnTo>
                  <a:pt x="19811" y="0"/>
                </a:lnTo>
                <a:close/>
              </a:path>
            </a:pathLst>
          </a:custGeom>
          <a:solidFill>
            <a:srgbClr val="98480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632" b="0" i="0" u="none" strike="noStrike" kern="1200" cap="none" spc="0" normalizeH="0" baseline="0" noProof="0" dirty="0">
              <a:ln>
                <a:noFill/>
              </a:ln>
              <a:solidFill>
                <a:prstClr val="black"/>
              </a:solidFill>
              <a:effectLst/>
              <a:uLnTx/>
              <a:uFillTx/>
              <a:latin typeface="Arial"/>
              <a:ea typeface="+mn-ea"/>
              <a:cs typeface="+mn-cs"/>
            </a:endParaRPr>
          </a:p>
        </p:txBody>
      </p:sp>
      <p:pic>
        <p:nvPicPr>
          <p:cNvPr id="37" name="Picture 36">
            <a:extLst>
              <a:ext uri="{FF2B5EF4-FFF2-40B4-BE49-F238E27FC236}">
                <a16:creationId xmlns:a16="http://schemas.microsoft.com/office/drawing/2014/main" id="{60532208-B7F8-41F8-936B-E55263341F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pic>
        <p:nvPicPr>
          <p:cNvPr id="39" name="Picture 38">
            <a:extLst>
              <a:ext uri="{FF2B5EF4-FFF2-40B4-BE49-F238E27FC236}">
                <a16:creationId xmlns:a16="http://schemas.microsoft.com/office/drawing/2014/main" id="{9EA1A1AE-BFF8-4F82-BA80-44822ABE2B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12727" y="0"/>
            <a:ext cx="986292" cy="987320"/>
          </a:xfrm>
          <a:prstGeom prst="ellipse">
            <a:avLst/>
          </a:prstGeom>
        </p:spPr>
      </p:pic>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48CBB0-D593-4503-B0F3-3041AC932486}" type="slidenum">
              <a:rPr kumimoji="0" lang="en-US"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altLang="en-US" sz="1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419534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0855293" y="6546549"/>
            <a:ext cx="747745" cy="86868"/>
            <a:chOff x="3190056" y="12630456"/>
            <a:chExt cx="1495489" cy="173736"/>
          </a:xfrm>
        </p:grpSpPr>
        <p:sp>
          <p:nvSpPr>
            <p:cNvPr id="34" name="Rectangle 33"/>
            <p:cNvSpPr/>
            <p:nvPr/>
          </p:nvSpPr>
          <p:spPr>
            <a:xfrm>
              <a:off x="3190056" y="12630456"/>
              <a:ext cx="173736" cy="173736"/>
            </a:xfrm>
            <a:prstGeom prst="rect">
              <a:avLst/>
            </a:prstGeom>
            <a:solidFill>
              <a:srgbClr val="01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3512064" y="12630456"/>
              <a:ext cx="173736" cy="173736"/>
            </a:xfrm>
            <a:prstGeom prst="rect">
              <a:avLst/>
            </a:prstGeom>
            <a:solidFill>
              <a:srgbClr val="00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p:cNvSpPr/>
            <p:nvPr/>
          </p:nvSpPr>
          <p:spPr>
            <a:xfrm>
              <a:off x="3850011" y="12630456"/>
              <a:ext cx="173736" cy="173736"/>
            </a:xfrm>
            <a:prstGeom prst="rect">
              <a:avLst/>
            </a:prstGeom>
            <a:solidFill>
              <a:srgbClr val="8FC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a:off x="4199262" y="12630456"/>
              <a:ext cx="173736" cy="173736"/>
            </a:xfrm>
            <a:prstGeom prst="rect">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p:cNvSpPr/>
            <p:nvPr/>
          </p:nvSpPr>
          <p:spPr>
            <a:xfrm>
              <a:off x="4511809" y="12630456"/>
              <a:ext cx="173736" cy="173736"/>
            </a:xfrm>
            <a:prstGeom prst="rect">
              <a:avLst/>
            </a:prstGeom>
            <a:solidFill>
              <a:srgbClr val="EE2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Rectangle 2"/>
          <p:cNvSpPr/>
          <p:nvPr/>
        </p:nvSpPr>
        <p:spPr>
          <a:xfrm>
            <a:off x="0" y="0"/>
            <a:ext cx="4336026" cy="6858000"/>
          </a:xfrm>
          <a:prstGeom prst="rect">
            <a:avLst/>
          </a:prstGeom>
          <a:blipFill dpi="0" rotWithShape="1">
            <a:blip r:embed="rId2">
              <a:alphaModFix amt="44000"/>
            </a:blip>
            <a:srcRect/>
            <a:tile tx="0" ty="19050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rot="5400000">
            <a:off x="-948155" y="3557707"/>
            <a:ext cx="4124206" cy="609878"/>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TURA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L</a:t>
            </a:r>
            <a:r>
              <a:rPr kumimoji="0" lang="en-IN" sz="40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 </a:t>
            </a:r>
          </a:p>
        </p:txBody>
      </p:sp>
      <p:sp>
        <p:nvSpPr>
          <p:cNvPr id="31" name="TextBox 30"/>
          <p:cNvSpPr txBox="1"/>
          <p:nvPr/>
        </p:nvSpPr>
        <p:spPr>
          <a:xfrm rot="5400000">
            <a:off x="54589" y="3534380"/>
            <a:ext cx="4062651" cy="594977"/>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ORGAN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C</a:t>
            </a:r>
            <a:endParaRPr kumimoji="0" lang="en-IN" sz="40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33" name="TextBox 32"/>
          <p:cNvSpPr txBox="1"/>
          <p:nvPr/>
        </p:nvSpPr>
        <p:spPr>
          <a:xfrm rot="5400000">
            <a:off x="473765" y="3943922"/>
            <a:ext cx="5170646" cy="830997"/>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NU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E</a:t>
            </a:r>
            <a:endParaRPr kumimoji="0" lang="en-IN" sz="4000" b="1" i="0" u="none" strike="noStrike" kern="1200" cap="none" spc="0" normalizeH="0" baseline="0" noProof="0" dirty="0">
              <a:ln>
                <a:noFill/>
              </a:ln>
              <a:solidFill>
                <a:prstClr val="black"/>
              </a:solidFill>
              <a:effectLst>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endParaRPr>
          </a:p>
        </p:txBody>
      </p:sp>
      <p:sp>
        <p:nvSpPr>
          <p:cNvPr id="10" name="TextBox 9"/>
          <p:cNvSpPr txBox="1"/>
          <p:nvPr/>
        </p:nvSpPr>
        <p:spPr>
          <a:xfrm>
            <a:off x="628957" y="827408"/>
            <a:ext cx="362024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6600" b="1" i="0" u="none" strike="noStrike" kern="1200" cap="none" spc="0" normalizeH="0" baseline="0" noProof="0" dirty="0">
                <a:ln w="10160">
                  <a:solidFill>
                    <a:srgbClr val="70AD47">
                      <a:lumMod val="50000"/>
                    </a:srgbClr>
                  </a:solidFill>
                  <a:prstDash val="solid"/>
                </a:ln>
                <a:solidFill>
                  <a:srgbClr val="FFFFFF"/>
                </a:solidFill>
                <a:effectLst>
                  <a:glow rad="228600">
                    <a:srgbClr val="70AD47">
                      <a:satMod val="175000"/>
                      <a:alpha val="40000"/>
                    </a:srgbClr>
                  </a:glow>
                  <a:outerShdw blurRad="60007" dist="310007" dir="7680000" sy="30000" kx="1300200" algn="ctr" rotWithShape="0">
                    <a:prstClr val="black">
                      <a:alpha val="32000"/>
                    </a:prstClr>
                  </a:outerShdw>
                </a:effectLst>
                <a:uLnTx/>
                <a:uFillTx/>
                <a:latin typeface="Arial Black" panose="020B0A04020102020204" pitchFamily="34" charset="0"/>
                <a:ea typeface="+mn-ea"/>
                <a:cs typeface="+mn-cs"/>
              </a:rPr>
              <a:t>N O N</a:t>
            </a:r>
          </a:p>
        </p:txBody>
      </p:sp>
      <p:cxnSp>
        <p:nvCxnSpPr>
          <p:cNvPr id="12" name="Straight Connector 11"/>
          <p:cNvCxnSpPr/>
          <p:nvPr/>
        </p:nvCxnSpPr>
        <p:spPr>
          <a:xfrm>
            <a:off x="0" y="1867973"/>
            <a:ext cx="4336026" cy="0"/>
          </a:xfrm>
          <a:prstGeom prst="line">
            <a:avLst/>
          </a:prstGeom>
        </p:spPr>
        <p:style>
          <a:lnRef idx="3">
            <a:schemeClr val="accent6"/>
          </a:lnRef>
          <a:fillRef idx="0">
            <a:schemeClr val="accent6"/>
          </a:fillRef>
          <a:effectRef idx="2">
            <a:schemeClr val="accent6"/>
          </a:effectRef>
          <a:fontRef idx="minor">
            <a:schemeClr val="tx1"/>
          </a:fontRef>
        </p:style>
      </p:cxnSp>
      <p:grpSp>
        <p:nvGrpSpPr>
          <p:cNvPr id="39" name="Group 38"/>
          <p:cNvGrpSpPr/>
          <p:nvPr/>
        </p:nvGrpSpPr>
        <p:grpSpPr>
          <a:xfrm>
            <a:off x="4859614" y="311147"/>
            <a:ext cx="6243551" cy="1130889"/>
            <a:chOff x="3054151" y="651801"/>
            <a:chExt cx="6071793" cy="1130889"/>
          </a:xfrm>
        </p:grpSpPr>
        <p:sp>
          <p:nvSpPr>
            <p:cNvPr id="40" name="Rectangle 39"/>
            <p:cNvSpPr/>
            <p:nvPr/>
          </p:nvSpPr>
          <p:spPr>
            <a:xfrm>
              <a:off x="3054151" y="651801"/>
              <a:ext cx="6071793" cy="647658"/>
            </a:xfrm>
            <a:prstGeom prst="rect">
              <a:avLst/>
            </a:prstGeom>
            <a:noFill/>
            <a:ln w="28575">
              <a:solidFill>
                <a:srgbClr val="242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3377283" y="705472"/>
              <a:ext cx="5425528" cy="1077218"/>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ooper Black" panose="0208090404030B020404" pitchFamily="18" charset="0"/>
                </a:rPr>
                <a:t>NATURAL CANE SUGAR</a:t>
              </a:r>
            </a:p>
          </p:txBody>
        </p:sp>
      </p:grpSp>
      <p:sp>
        <p:nvSpPr>
          <p:cNvPr id="13" name="Rectangle 12"/>
          <p:cNvSpPr/>
          <p:nvPr/>
        </p:nvSpPr>
        <p:spPr>
          <a:xfrm>
            <a:off x="4434049" y="1323438"/>
            <a:ext cx="7128994" cy="4801827"/>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b="1" i="0" u="none" strike="noStrike" kern="1200" cap="none" spc="0" normalizeH="0" baseline="0" noProof="0" dirty="0">
                <a:ln>
                  <a:noFill/>
                </a:ln>
                <a:solidFill>
                  <a:srgbClr val="4F5153"/>
                </a:solidFill>
                <a:effectLst/>
                <a:uLnTx/>
                <a:uFillTx/>
                <a:latin typeface="Arial" panose="020B0604020202020204" pitchFamily="34" charset="0"/>
                <a:cs typeface="Arial" panose="020B0604020202020204" pitchFamily="34" charset="0"/>
              </a:rPr>
              <a:t>Demand for natural/organic cane sugar is increasing as the consumers are interested in healthy and natural products. </a:t>
            </a:r>
          </a:p>
          <a:p>
            <a:pPr marL="285750" marR="0" lvl="0" indent="-285750" algn="just" defTabSz="914400" rtl="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en-IN" b="1"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rPr>
              <a:t>Despite the criticism of the overall sugar consumption, natural/organic sugar offers key attributes that are driving consumer demand. These attributes include availability, texture, cost, eco-friendliness, nutritional benefits, and rich sugarcane flavour over regular, conventional cane sugar.</a:t>
            </a:r>
          </a:p>
          <a:p>
            <a:pPr marL="285750" indent="-285750" algn="just">
              <a:lnSpc>
                <a:spcPct val="150000"/>
              </a:lnSpc>
              <a:spcAft>
                <a:spcPts val="600"/>
              </a:spcAft>
              <a:buFont typeface="Wingdings" panose="05000000000000000000" pitchFamily="2" charset="2"/>
              <a:buChar char="§"/>
              <a:defRPr/>
            </a:pPr>
            <a:r>
              <a:rPr lang="en-US" b="1" dirty="0">
                <a:solidFill>
                  <a:srgbClr val="7030A0"/>
                </a:solidFill>
                <a:latin typeface="Arial" panose="020B0604020202020204" pitchFamily="34" charset="0"/>
                <a:cs typeface="Arial" panose="020B0604020202020204" pitchFamily="34" charset="0"/>
              </a:rPr>
              <a:t>Apart from nutritional benefits of such natural product, other advantages viz.-a-viz. minimum changes involved in the processing and infrastructural facilities of the factory.</a:t>
            </a:r>
          </a:p>
          <a:p>
            <a:pPr marL="285750" marR="0" lvl="0" indent="-285750" algn="just" defTabSz="914400" rtl="0" eaLnBrk="1" fontAlgn="auto" latinLnBrk="0" hangingPunct="1">
              <a:lnSpc>
                <a:spcPct val="150000"/>
              </a:lnSpc>
              <a:spcBef>
                <a:spcPts val="0"/>
              </a:spcBef>
              <a:spcAft>
                <a:spcPts val="600"/>
              </a:spcAft>
              <a:buClrTx/>
              <a:buSzTx/>
              <a:buFont typeface="Wingdings" panose="05000000000000000000" pitchFamily="2" charset="2"/>
              <a:buChar char="§"/>
              <a:tabLst/>
              <a:defRPr/>
            </a:pPr>
            <a:endParaRPr kumimoji="0" lang="en-IN" sz="1600" b="1" i="0" u="none" strike="noStrike" kern="1200" cap="none" spc="0" normalizeH="0" baseline="0" noProof="0" dirty="0">
              <a:ln>
                <a:noFill/>
              </a:ln>
              <a:solidFill>
                <a:schemeClr val="accent5"/>
              </a:solidFill>
              <a:effectLst/>
              <a:uLnTx/>
              <a:uFillTx/>
              <a:latin typeface="Arial" panose="020B0604020202020204" pitchFamily="34" charset="0"/>
              <a:cs typeface="Arial" panose="020B0604020202020204" pitchFamily="34" charset="0"/>
            </a:endParaRPr>
          </a:p>
        </p:txBody>
      </p:sp>
      <p:pic>
        <p:nvPicPr>
          <p:cNvPr id="19" name="Picture 2" descr="H:\NSI Logo English.png"/>
          <p:cNvPicPr>
            <a:picLocks noChangeAspect="1" noChangeArrowheads="1"/>
          </p:cNvPicPr>
          <p:nvPr/>
        </p:nvPicPr>
        <p:blipFill>
          <a:blip r:embed="rId3" cstate="print"/>
          <a:srcRect/>
          <a:stretch>
            <a:fillRect/>
          </a:stretch>
        </p:blipFill>
        <p:spPr bwMode="auto">
          <a:xfrm>
            <a:off x="11138022" y="0"/>
            <a:ext cx="1053978" cy="1053978"/>
          </a:xfrm>
          <a:prstGeom prst="ellipse">
            <a:avLst/>
          </a:prstGeom>
          <a:noFill/>
        </p:spPr>
      </p:pic>
      <p:pic>
        <p:nvPicPr>
          <p:cNvPr id="20" name="Picture 19">
            <a:extLst>
              <a:ext uri="{FF2B5EF4-FFF2-40B4-BE49-F238E27FC236}">
                <a16:creationId xmlns:a16="http://schemas.microsoft.com/office/drawing/2014/main" id="{1886F6F4-1442-41E4-A7EC-7DB9910743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sp>
        <p:nvSpPr>
          <p:cNvPr id="2" name="Slide Number Placeholder 1"/>
          <p:cNvSpPr>
            <a:spLocks noGrp="1"/>
          </p:cNvSpPr>
          <p:nvPr>
            <p:ph type="sldNum" sz="quarter" idx="12"/>
          </p:nvPr>
        </p:nvSpPr>
        <p:spPr/>
        <p:txBody>
          <a:bodyPr/>
          <a:lstStyle/>
          <a:p>
            <a:fld id="{DC54E49F-8710-4CF6-89D7-00CBD794692F}" type="slidenum">
              <a:rPr lang="en-IN" smtClean="0"/>
              <a:t>17</a:t>
            </a:fld>
            <a:endParaRPr lang="en-IN" dirty="0"/>
          </a:p>
        </p:txBody>
      </p:sp>
    </p:spTree>
    <p:extLst>
      <p:ext uri="{BB962C8B-B14F-4D97-AF65-F5344CB8AC3E}">
        <p14:creationId xmlns:p14="http://schemas.microsoft.com/office/powerpoint/2010/main" val="3237801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8165925" y="3325335"/>
            <a:ext cx="4043396" cy="127598"/>
          </a:xfrm>
          <a:prstGeom prst="rect">
            <a:avLst/>
          </a:prstGeom>
          <a:solidFill>
            <a:srgbClr val="0182C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p:cNvSpPr/>
          <p:nvPr/>
        </p:nvSpPr>
        <p:spPr>
          <a:xfrm>
            <a:off x="6313714" y="3640486"/>
            <a:ext cx="5902574" cy="144191"/>
          </a:xfrm>
          <a:prstGeom prst="rect">
            <a:avLst/>
          </a:prstGeom>
          <a:solidFill>
            <a:srgbClr val="00A69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a:off x="7480660" y="3503695"/>
            <a:ext cx="4730567" cy="131886"/>
          </a:xfrm>
          <a:prstGeom prst="rect">
            <a:avLst/>
          </a:prstGeom>
          <a:solidFill>
            <a:srgbClr val="EE220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p:cNvSpPr/>
          <p:nvPr/>
        </p:nvSpPr>
        <p:spPr>
          <a:xfrm>
            <a:off x="9814559" y="3216028"/>
            <a:ext cx="2394761" cy="107149"/>
          </a:xfrm>
          <a:prstGeom prst="rect">
            <a:avLst/>
          </a:prstGeom>
          <a:solidFill>
            <a:srgbClr val="FF9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098141" y="1206786"/>
            <a:ext cx="5965082" cy="102188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1D7EAD"/>
                </a:solidFill>
                <a:effectLst/>
                <a:uLnTx/>
                <a:uFillTx/>
                <a:latin typeface="Arial" panose="020B0604020202020204" pitchFamily="34" charset="0"/>
                <a:ea typeface="Calibri" panose="020F0502020204030204" pitchFamily="34" charset="0"/>
                <a:cs typeface="+mn-cs"/>
              </a:rPr>
              <a:t>Production of specialty sugars and its consumer and environment friendly packing may be an area which has drawn attention due to pandemic, Covid-19. </a:t>
            </a:r>
          </a:p>
        </p:txBody>
      </p:sp>
      <p:sp>
        <p:nvSpPr>
          <p:cNvPr id="10" name="TextBox 9"/>
          <p:cNvSpPr txBox="1"/>
          <p:nvPr/>
        </p:nvSpPr>
        <p:spPr>
          <a:xfrm>
            <a:off x="6000987" y="2154139"/>
            <a:ext cx="5824150" cy="134504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EA462F"/>
                </a:solidFill>
                <a:effectLst/>
                <a:uLnTx/>
                <a:uFillTx/>
                <a:latin typeface="Arial" panose="020B0604020202020204" pitchFamily="34" charset="0"/>
                <a:ea typeface="Calibri" panose="020F0502020204030204" pitchFamily="34" charset="0"/>
                <a:cs typeface="+mn-cs"/>
              </a:rPr>
              <a:t>Various specialty sugars viz. brown sugar, demerara sugar, low GI sugar, vitamin A sugar, mineral sugar, natural cane sugar etc. and many such sugars which are in demand in domestic and overseas market.</a:t>
            </a:r>
          </a:p>
        </p:txBody>
      </p:sp>
      <p:grpSp>
        <p:nvGrpSpPr>
          <p:cNvPr id="36" name="Group 35"/>
          <p:cNvGrpSpPr/>
          <p:nvPr/>
        </p:nvGrpSpPr>
        <p:grpSpPr>
          <a:xfrm>
            <a:off x="11272570" y="6645194"/>
            <a:ext cx="747745" cy="86868"/>
            <a:chOff x="3190056" y="12630456"/>
            <a:chExt cx="1495489" cy="173736"/>
          </a:xfrm>
        </p:grpSpPr>
        <p:sp>
          <p:nvSpPr>
            <p:cNvPr id="38" name="Rectangle 37"/>
            <p:cNvSpPr/>
            <p:nvPr/>
          </p:nvSpPr>
          <p:spPr>
            <a:xfrm>
              <a:off x="3190056" y="12630456"/>
              <a:ext cx="173736" cy="173736"/>
            </a:xfrm>
            <a:prstGeom prst="rect">
              <a:avLst/>
            </a:prstGeom>
            <a:solidFill>
              <a:srgbClr val="01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p:cNvSpPr/>
            <p:nvPr/>
          </p:nvSpPr>
          <p:spPr>
            <a:xfrm>
              <a:off x="3512064" y="12630456"/>
              <a:ext cx="173736" cy="173736"/>
            </a:xfrm>
            <a:prstGeom prst="rect">
              <a:avLst/>
            </a:prstGeom>
            <a:solidFill>
              <a:srgbClr val="00A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p:cNvSpPr/>
            <p:nvPr/>
          </p:nvSpPr>
          <p:spPr>
            <a:xfrm>
              <a:off x="3850011" y="12630456"/>
              <a:ext cx="173736" cy="173736"/>
            </a:xfrm>
            <a:prstGeom prst="rect">
              <a:avLst/>
            </a:prstGeom>
            <a:solidFill>
              <a:srgbClr val="8FC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p:cNvSpPr/>
            <p:nvPr/>
          </p:nvSpPr>
          <p:spPr>
            <a:xfrm>
              <a:off x="4199262" y="12630456"/>
              <a:ext cx="173736" cy="173736"/>
            </a:xfrm>
            <a:prstGeom prst="rect">
              <a:avLst/>
            </a:prstGeom>
            <a:solidFill>
              <a:srgbClr val="FF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p:cNvSpPr/>
            <p:nvPr/>
          </p:nvSpPr>
          <p:spPr>
            <a:xfrm>
              <a:off x="4511809" y="12630456"/>
              <a:ext cx="173736" cy="173736"/>
            </a:xfrm>
            <a:prstGeom prst="rect">
              <a:avLst/>
            </a:prstGeom>
            <a:solidFill>
              <a:srgbClr val="EE2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Rectangle 1"/>
          <p:cNvSpPr/>
          <p:nvPr/>
        </p:nvSpPr>
        <p:spPr>
          <a:xfrm>
            <a:off x="396971" y="26569"/>
            <a:ext cx="11704282" cy="11541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ooper Black" panose="0208090404030B020404" pitchFamily="18" charset="0"/>
                <a:ea typeface="+mn-ea"/>
                <a:cs typeface="Arial" panose="020B0604020202020204" pitchFamily="34" charset="0"/>
              </a:rPr>
              <a:t>VARIOUS TYPES OF SPECIAL SUGARS BEING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ooper Black" panose="0208090404030B020404" pitchFamily="18" charset="0"/>
                <a:ea typeface="+mn-ea"/>
                <a:cs typeface="Arial" panose="020B0604020202020204" pitchFamily="34" charset="0"/>
              </a:rPr>
              <a:t>PRODUCED IN THE COUNTRY</a:t>
            </a:r>
          </a:p>
        </p:txBody>
      </p:sp>
      <p:sp>
        <p:nvSpPr>
          <p:cNvPr id="43" name="TextBox 42"/>
          <p:cNvSpPr txBox="1"/>
          <p:nvPr/>
        </p:nvSpPr>
        <p:spPr>
          <a:xfrm>
            <a:off x="7390077" y="6096081"/>
            <a:ext cx="10144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Liquid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sugar</a:t>
            </a:r>
          </a:p>
        </p:txBody>
      </p:sp>
      <p:sp>
        <p:nvSpPr>
          <p:cNvPr id="44" name="TextBox 43"/>
          <p:cNvSpPr txBox="1"/>
          <p:nvPr/>
        </p:nvSpPr>
        <p:spPr>
          <a:xfrm>
            <a:off x="7534815" y="5222074"/>
            <a:ext cx="1091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Low GI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sugar</a:t>
            </a:r>
          </a:p>
        </p:txBody>
      </p:sp>
      <p:sp>
        <p:nvSpPr>
          <p:cNvPr id="45" name="TextBox 44"/>
          <p:cNvSpPr txBox="1"/>
          <p:nvPr/>
        </p:nvSpPr>
        <p:spPr>
          <a:xfrm>
            <a:off x="7781445" y="3801768"/>
            <a:ext cx="13591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Fortified sugar</a:t>
            </a:r>
          </a:p>
        </p:txBody>
      </p:sp>
      <p:sp>
        <p:nvSpPr>
          <p:cNvPr id="46" name="TextBox 45"/>
          <p:cNvSpPr txBox="1"/>
          <p:nvPr/>
        </p:nvSpPr>
        <p:spPr>
          <a:xfrm>
            <a:off x="6900161" y="4315797"/>
            <a:ext cx="1091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Brown sugar</a:t>
            </a:r>
          </a:p>
        </p:txBody>
      </p:sp>
      <p:sp>
        <p:nvSpPr>
          <p:cNvPr id="47" name="TextBox 46"/>
          <p:cNvSpPr txBox="1"/>
          <p:nvPr/>
        </p:nvSpPr>
        <p:spPr>
          <a:xfrm>
            <a:off x="6041500" y="5035569"/>
            <a:ext cx="1091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Candy sugar</a:t>
            </a:r>
          </a:p>
        </p:txBody>
      </p:sp>
      <p:sp>
        <p:nvSpPr>
          <p:cNvPr id="48" name="TextBox 47"/>
          <p:cNvSpPr txBox="1"/>
          <p:nvPr/>
        </p:nvSpPr>
        <p:spPr>
          <a:xfrm>
            <a:off x="9168195" y="5399372"/>
            <a:ext cx="1439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Flavoured sugar</a:t>
            </a:r>
          </a:p>
        </p:txBody>
      </p:sp>
      <p:sp>
        <p:nvSpPr>
          <p:cNvPr id="49" name="TextBox 48"/>
          <p:cNvSpPr txBox="1"/>
          <p:nvPr/>
        </p:nvSpPr>
        <p:spPr>
          <a:xfrm>
            <a:off x="5568018" y="5755341"/>
            <a:ext cx="17807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Muscovado sugar</a:t>
            </a:r>
          </a:p>
        </p:txBody>
      </p:sp>
      <p:sp>
        <p:nvSpPr>
          <p:cNvPr id="50" name="TextBox 49"/>
          <p:cNvSpPr txBox="1"/>
          <p:nvPr/>
        </p:nvSpPr>
        <p:spPr>
          <a:xfrm>
            <a:off x="8448961" y="4559094"/>
            <a:ext cx="1439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Turbinado sugar</a:t>
            </a:r>
          </a:p>
        </p:txBody>
      </p:sp>
      <p:sp>
        <p:nvSpPr>
          <p:cNvPr id="51" name="TextBox 50"/>
          <p:cNvSpPr txBox="1"/>
          <p:nvPr/>
        </p:nvSpPr>
        <p:spPr>
          <a:xfrm>
            <a:off x="5418916" y="4039645"/>
            <a:ext cx="1439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Mineral sugar</a:t>
            </a:r>
          </a:p>
        </p:txBody>
      </p:sp>
      <p:sp>
        <p:nvSpPr>
          <p:cNvPr id="52" name="TextBox 51"/>
          <p:cNvSpPr txBox="1"/>
          <p:nvPr/>
        </p:nvSpPr>
        <p:spPr>
          <a:xfrm>
            <a:off x="10839838" y="3877758"/>
            <a:ext cx="1439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Invert sugar</a:t>
            </a:r>
          </a:p>
        </p:txBody>
      </p:sp>
      <p:sp>
        <p:nvSpPr>
          <p:cNvPr id="53" name="TextBox 52"/>
          <p:cNvSpPr txBox="1"/>
          <p:nvPr/>
        </p:nvSpPr>
        <p:spPr>
          <a:xfrm>
            <a:off x="8530640" y="6145428"/>
            <a:ext cx="1439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Cube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sugar</a:t>
            </a:r>
          </a:p>
        </p:txBody>
      </p:sp>
      <p:sp>
        <p:nvSpPr>
          <p:cNvPr id="54" name="TextBox 53"/>
          <p:cNvSpPr txBox="1"/>
          <p:nvPr/>
        </p:nvSpPr>
        <p:spPr>
          <a:xfrm>
            <a:off x="10640957" y="5755341"/>
            <a:ext cx="14399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Icing/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breakfast sugar</a:t>
            </a:r>
          </a:p>
        </p:txBody>
      </p:sp>
      <p:sp>
        <p:nvSpPr>
          <p:cNvPr id="55" name="TextBox 54"/>
          <p:cNvSpPr txBox="1"/>
          <p:nvPr/>
        </p:nvSpPr>
        <p:spPr>
          <a:xfrm>
            <a:off x="9463445" y="3830124"/>
            <a:ext cx="1439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Demerara sugar</a:t>
            </a:r>
          </a:p>
        </p:txBody>
      </p:sp>
      <p:sp>
        <p:nvSpPr>
          <p:cNvPr id="56" name="TextBox 55"/>
          <p:cNvSpPr txBox="1"/>
          <p:nvPr/>
        </p:nvSpPr>
        <p:spPr>
          <a:xfrm>
            <a:off x="10119864" y="4608736"/>
            <a:ext cx="14399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Refined sugar</a:t>
            </a:r>
          </a:p>
        </p:txBody>
      </p:sp>
      <p:pic>
        <p:nvPicPr>
          <p:cNvPr id="57" name="Picture 56" descr="CSR LoGiCaneâ¢ Low GI Sugar">
            <a:extLst>
              <a:ext uri="{FF2B5EF4-FFF2-40B4-BE49-F238E27FC236}">
                <a16:creationId xmlns:a16="http://schemas.microsoft.com/office/drawing/2014/main" id="{1E820AAC-4235-477F-84DB-327FB6839151}"/>
              </a:ext>
            </a:extLst>
          </p:cNvPr>
          <p:cNvPicPr/>
          <p:nvPr/>
        </p:nvPicPr>
        <p:blipFill>
          <a:blip r:embed="rId2"/>
          <a:srcRect/>
          <a:stretch>
            <a:fillRect/>
          </a:stretch>
        </p:blipFill>
        <p:spPr bwMode="auto">
          <a:xfrm>
            <a:off x="2079096" y="1098211"/>
            <a:ext cx="1198880" cy="1846922"/>
          </a:xfrm>
          <a:prstGeom prst="rect">
            <a:avLst/>
          </a:prstGeom>
          <a:noFill/>
          <a:ln w="9525">
            <a:noFill/>
            <a:miter lim="800000"/>
            <a:headEnd/>
            <a:tailEnd/>
          </a:ln>
          <a:effectLst>
            <a:softEdge rad="127000"/>
          </a:effectLst>
        </p:spPr>
      </p:pic>
      <p:pic>
        <p:nvPicPr>
          <p:cNvPr id="58" name="Picture 6" descr="Image result for liquid sugar">
            <a:extLst>
              <a:ext uri="{FF2B5EF4-FFF2-40B4-BE49-F238E27FC236}">
                <a16:creationId xmlns:a16="http://schemas.microsoft.com/office/drawing/2014/main" id="{112E7E18-C4C4-4D7F-9D7C-67520FAD6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90" y="1098211"/>
            <a:ext cx="1953867" cy="194397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9" name="Rectangle 2" descr="cardamom-sugar-1">
            <a:extLst>
              <a:ext uri="{FF2B5EF4-FFF2-40B4-BE49-F238E27FC236}">
                <a16:creationId xmlns:a16="http://schemas.microsoft.com/office/drawing/2014/main" id="{C112490D-3718-4521-931A-BC9D3C8887B6}"/>
              </a:ext>
            </a:extLst>
          </p:cNvPr>
          <p:cNvSpPr>
            <a:spLocks noChangeArrowheads="1"/>
          </p:cNvSpPr>
          <p:nvPr/>
        </p:nvSpPr>
        <p:spPr bwMode="auto">
          <a:xfrm>
            <a:off x="2607857" y="5117593"/>
            <a:ext cx="2706650" cy="1867181"/>
          </a:xfrm>
          <a:prstGeom prst="rect">
            <a:avLst/>
          </a:prstGeom>
          <a:blipFill dpi="0" rotWithShape="1">
            <a:blip r:embed="rId4"/>
            <a:srcRect/>
            <a:stretch>
              <a:fillRect/>
            </a:stretch>
          </a:blipFill>
          <a:ln w="9525">
            <a:solidFill>
              <a:srgbClr val="000000"/>
            </a:solidFill>
            <a:miter lim="800000"/>
            <a:headEnd/>
            <a:tailEnd/>
          </a:ln>
          <a:effectLst>
            <a:softEdge rad="3175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0" name="Rectangle 4" descr="cubes">
            <a:extLst>
              <a:ext uri="{FF2B5EF4-FFF2-40B4-BE49-F238E27FC236}">
                <a16:creationId xmlns:a16="http://schemas.microsoft.com/office/drawing/2014/main" id="{896FB133-4D54-4234-9D99-54CEEA390D44}"/>
              </a:ext>
            </a:extLst>
          </p:cNvPr>
          <p:cNvSpPr>
            <a:spLocks noChangeArrowheads="1"/>
          </p:cNvSpPr>
          <p:nvPr/>
        </p:nvSpPr>
        <p:spPr bwMode="auto">
          <a:xfrm>
            <a:off x="3330902" y="3985573"/>
            <a:ext cx="2385186" cy="1935426"/>
          </a:xfrm>
          <a:prstGeom prst="rect">
            <a:avLst/>
          </a:prstGeom>
          <a:blipFill dpi="0" rotWithShape="1">
            <a:blip r:embed="rId5"/>
            <a:srcRect/>
            <a:stretch>
              <a:fillRect/>
            </a:stretch>
          </a:blipFill>
          <a:ln w="9525">
            <a:solidFill>
              <a:srgbClr val="000000"/>
            </a:solidFill>
            <a:miter lim="800000"/>
            <a:headEnd/>
            <a:tailEnd/>
          </a:ln>
          <a:effectLst>
            <a:softEdge rad="3175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61" name="Group 60"/>
          <p:cNvGrpSpPr/>
          <p:nvPr/>
        </p:nvGrpSpPr>
        <p:grpSpPr>
          <a:xfrm>
            <a:off x="168414" y="2820251"/>
            <a:ext cx="5783263" cy="1357950"/>
            <a:chOff x="12700" y="14287"/>
            <a:chExt cx="5783263" cy="1357950"/>
          </a:xfrm>
        </p:grpSpPr>
        <p:sp>
          <p:nvSpPr>
            <p:cNvPr id="62" name="Rectangle 10" descr="ginger-sugar_1">
              <a:extLst>
                <a:ext uri="{FF2B5EF4-FFF2-40B4-BE49-F238E27FC236}">
                  <a16:creationId xmlns:a16="http://schemas.microsoft.com/office/drawing/2014/main" id="{451E9C44-82CE-418B-94B9-7D3B9C539B32}"/>
                </a:ext>
              </a:extLst>
            </p:cNvPr>
            <p:cNvSpPr>
              <a:spLocks noChangeArrowheads="1"/>
            </p:cNvSpPr>
            <p:nvPr/>
          </p:nvSpPr>
          <p:spPr bwMode="auto">
            <a:xfrm>
              <a:off x="4351338" y="14287"/>
              <a:ext cx="1444625" cy="1352853"/>
            </a:xfrm>
            <a:prstGeom prst="rect">
              <a:avLst/>
            </a:prstGeom>
            <a:blipFill dpi="0" rotWithShape="1">
              <a:blip r:embed="rId6" cstate="print"/>
              <a:srcRect/>
              <a:stretch>
                <a:fillRect/>
              </a:stretch>
            </a:blipFill>
            <a:ln w="9525">
              <a:solidFill>
                <a:srgbClr val="000000"/>
              </a:solidFill>
              <a:miter lim="800000"/>
              <a:headEnd/>
              <a:tailEnd/>
            </a:ln>
            <a:effectLst>
              <a:softEdge rad="1270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3" name="Rectangle 8" descr="cinnamon-sugar_1">
              <a:extLst>
                <a:ext uri="{FF2B5EF4-FFF2-40B4-BE49-F238E27FC236}">
                  <a16:creationId xmlns:a16="http://schemas.microsoft.com/office/drawing/2014/main" id="{6F557484-718D-4A12-97DA-20CBF0E6F178}"/>
                </a:ext>
              </a:extLst>
            </p:cNvPr>
            <p:cNvSpPr>
              <a:spLocks noChangeArrowheads="1"/>
            </p:cNvSpPr>
            <p:nvPr/>
          </p:nvSpPr>
          <p:spPr bwMode="auto">
            <a:xfrm>
              <a:off x="1463675" y="14287"/>
              <a:ext cx="1444625" cy="1352853"/>
            </a:xfrm>
            <a:prstGeom prst="rect">
              <a:avLst/>
            </a:prstGeom>
            <a:blipFill dpi="0" rotWithShape="1">
              <a:blip r:embed="rId7" cstate="print"/>
              <a:srcRect/>
              <a:stretch>
                <a:fillRect/>
              </a:stretch>
            </a:blipFill>
            <a:ln w="9525">
              <a:solidFill>
                <a:srgbClr val="000000"/>
              </a:solidFill>
              <a:miter lim="800000"/>
              <a:headEnd/>
              <a:tailEnd/>
            </a:ln>
            <a:effectLst>
              <a:softEdge rad="1270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4" name="Rectangle 7" descr="butterscotch-sugar">
              <a:extLst>
                <a:ext uri="{FF2B5EF4-FFF2-40B4-BE49-F238E27FC236}">
                  <a16:creationId xmlns:a16="http://schemas.microsoft.com/office/drawing/2014/main" id="{F5DF48AD-B792-4840-8129-CD2865BFA0D5}"/>
                </a:ext>
              </a:extLst>
            </p:cNvPr>
            <p:cNvSpPr>
              <a:spLocks noChangeArrowheads="1"/>
            </p:cNvSpPr>
            <p:nvPr/>
          </p:nvSpPr>
          <p:spPr bwMode="auto">
            <a:xfrm>
              <a:off x="12700" y="14287"/>
              <a:ext cx="1444625" cy="1352853"/>
            </a:xfrm>
            <a:prstGeom prst="rect">
              <a:avLst/>
            </a:prstGeom>
            <a:blipFill dpi="0" rotWithShape="1">
              <a:blip r:embed="rId8" cstate="print"/>
              <a:srcRect/>
              <a:stretch>
                <a:fillRect/>
              </a:stretch>
            </a:blipFill>
            <a:ln w="9525">
              <a:solidFill>
                <a:srgbClr val="000000"/>
              </a:solidFill>
              <a:miter lim="800000"/>
              <a:headEnd/>
              <a:tailEnd/>
            </a:ln>
            <a:effectLst>
              <a:softEdge rad="1270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5" name="Rectangle 9" descr="lemon-sugar_1">
              <a:extLst>
                <a:ext uri="{FF2B5EF4-FFF2-40B4-BE49-F238E27FC236}">
                  <a16:creationId xmlns:a16="http://schemas.microsoft.com/office/drawing/2014/main" id="{80F86D74-D603-4C26-B0FD-9EDF48B41C50}"/>
                </a:ext>
              </a:extLst>
            </p:cNvPr>
            <p:cNvSpPr>
              <a:spLocks noChangeArrowheads="1"/>
            </p:cNvSpPr>
            <p:nvPr/>
          </p:nvSpPr>
          <p:spPr bwMode="auto">
            <a:xfrm>
              <a:off x="2908300" y="17463"/>
              <a:ext cx="1443038" cy="1354774"/>
            </a:xfrm>
            <a:prstGeom prst="rect">
              <a:avLst/>
            </a:prstGeom>
            <a:blipFill dpi="0" rotWithShape="1">
              <a:blip r:embed="rId9" cstate="print"/>
              <a:srcRect/>
              <a:stretch>
                <a:fillRect/>
              </a:stretch>
            </a:blipFill>
            <a:ln w="9525">
              <a:solidFill>
                <a:srgbClr val="000000"/>
              </a:solidFill>
              <a:miter lim="800000"/>
              <a:headEnd/>
              <a:tailEnd/>
            </a:ln>
            <a:effectLst>
              <a:softEdge rad="1270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66" name="Group 65"/>
          <p:cNvGrpSpPr/>
          <p:nvPr/>
        </p:nvGrpSpPr>
        <p:grpSpPr>
          <a:xfrm>
            <a:off x="103690" y="4170145"/>
            <a:ext cx="3168365" cy="2637913"/>
            <a:chOff x="8191033" y="11602"/>
            <a:chExt cx="3586779" cy="2943453"/>
          </a:xfrm>
        </p:grpSpPr>
        <p:sp>
          <p:nvSpPr>
            <p:cNvPr id="67" name="Rectangle 14" descr="Fortified sugar Whitespoon">
              <a:extLst>
                <a:ext uri="{FF2B5EF4-FFF2-40B4-BE49-F238E27FC236}">
                  <a16:creationId xmlns:a16="http://schemas.microsoft.com/office/drawing/2014/main" id="{1A00D878-5807-4C65-ADC7-B247B9B017B2}"/>
                </a:ext>
              </a:extLst>
            </p:cNvPr>
            <p:cNvSpPr>
              <a:spLocks noChangeArrowheads="1"/>
            </p:cNvSpPr>
            <p:nvPr/>
          </p:nvSpPr>
          <p:spPr bwMode="auto">
            <a:xfrm>
              <a:off x="8191033" y="11602"/>
              <a:ext cx="1854460" cy="1924800"/>
            </a:xfrm>
            <a:prstGeom prst="rect">
              <a:avLst/>
            </a:prstGeom>
            <a:blipFill dpi="0" rotWithShape="1">
              <a:blip r:embed="rId10" cstate="print"/>
              <a:srcRect/>
              <a:stretch>
                <a:fillRect/>
              </a:stretch>
            </a:blipFill>
            <a:ln w="9525">
              <a:solidFill>
                <a:srgbClr val="000000"/>
              </a:solidFill>
              <a:miter lim="800000"/>
              <a:headEnd/>
              <a:tailEnd/>
            </a:ln>
            <a:effectLst>
              <a:softEdge rad="1270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8" name="Rectangle 13" descr="Fortified sugar Mumia">
              <a:extLst>
                <a:ext uri="{FF2B5EF4-FFF2-40B4-BE49-F238E27FC236}">
                  <a16:creationId xmlns:a16="http://schemas.microsoft.com/office/drawing/2014/main" id="{2AC05B01-4B18-4AEB-80D8-A97272B21057}"/>
                </a:ext>
              </a:extLst>
            </p:cNvPr>
            <p:cNvSpPr>
              <a:spLocks noChangeArrowheads="1"/>
            </p:cNvSpPr>
            <p:nvPr/>
          </p:nvSpPr>
          <p:spPr bwMode="auto">
            <a:xfrm>
              <a:off x="9851205" y="165852"/>
              <a:ext cx="1926607" cy="2421104"/>
            </a:xfrm>
            <a:prstGeom prst="rect">
              <a:avLst/>
            </a:prstGeom>
            <a:blipFill dpi="0" rotWithShape="1">
              <a:blip r:embed="rId11"/>
              <a:srcRect/>
              <a:stretch>
                <a:fillRect/>
              </a:stretch>
            </a:blipFill>
            <a:ln w="9525">
              <a:solidFill>
                <a:srgbClr val="000000"/>
              </a:solidFill>
              <a:miter lim="800000"/>
              <a:headEnd/>
              <a:tailEnd/>
            </a:ln>
            <a:effectLst>
              <a:softEdge rad="1270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69" name="Rectangle 68" descr="Fortified Dalton">
              <a:extLst>
                <a:ext uri="{FF2B5EF4-FFF2-40B4-BE49-F238E27FC236}">
                  <a16:creationId xmlns:a16="http://schemas.microsoft.com/office/drawing/2014/main" id="{42FB9FA7-2842-403D-A07B-C3AFEF7BC1B7}"/>
                </a:ext>
              </a:extLst>
            </p:cNvPr>
            <p:cNvSpPr>
              <a:spLocks noChangeArrowheads="1"/>
            </p:cNvSpPr>
            <p:nvPr/>
          </p:nvSpPr>
          <p:spPr bwMode="auto">
            <a:xfrm>
              <a:off x="8602674" y="1204554"/>
              <a:ext cx="1931213" cy="1750501"/>
            </a:xfrm>
            <a:prstGeom prst="rect">
              <a:avLst/>
            </a:prstGeom>
            <a:blipFill dpi="0" rotWithShape="1">
              <a:blip r:embed="rId12"/>
              <a:srcRect/>
              <a:stretch>
                <a:fillRect/>
              </a:stretch>
            </a:blipFill>
            <a:ln w="9525">
              <a:solidFill>
                <a:srgbClr val="000000"/>
              </a:solidFill>
              <a:miter lim="800000"/>
              <a:headEnd/>
              <a:tailEnd/>
            </a:ln>
            <a:effectLst>
              <a:softEdge rad="63500"/>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70" name="Picture 6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61245" y="1611507"/>
            <a:ext cx="1463040" cy="1234323"/>
          </a:xfrm>
          <a:prstGeom prst="rect">
            <a:avLst/>
          </a:prstGeom>
          <a:effectLst>
            <a:softEdge rad="127000"/>
          </a:effectLst>
        </p:spPr>
      </p:pic>
      <p:pic>
        <p:nvPicPr>
          <p:cNvPr id="71" name="Picture 70">
            <a:extLst>
              <a:ext uri="{FF2B5EF4-FFF2-40B4-BE49-F238E27FC236}">
                <a16:creationId xmlns:a16="http://schemas.microsoft.com/office/drawing/2014/main" id="{304F3CFA-3859-4024-8869-45AE72B8704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pic>
        <p:nvPicPr>
          <p:cNvPr id="72" name="Picture 71">
            <a:extLst>
              <a:ext uri="{FF2B5EF4-FFF2-40B4-BE49-F238E27FC236}">
                <a16:creationId xmlns:a16="http://schemas.microsoft.com/office/drawing/2014/main" id="{62C4C577-9B22-45E7-9BE8-C9C1F231C5B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12727" y="0"/>
            <a:ext cx="986292" cy="987320"/>
          </a:xfrm>
          <a:prstGeom prst="ellipse">
            <a:avLst/>
          </a:prstGeom>
        </p:spPr>
      </p:pic>
      <p:sp>
        <p:nvSpPr>
          <p:cNvPr id="3" name="Slide Number Placeholder 2"/>
          <p:cNvSpPr>
            <a:spLocks noGrp="1"/>
          </p:cNvSpPr>
          <p:nvPr>
            <p:ph type="sldNum" sz="quarter" idx="12"/>
          </p:nvPr>
        </p:nvSpPr>
        <p:spPr/>
        <p:txBody>
          <a:bodyPr/>
          <a:lstStyle/>
          <a:p>
            <a:fld id="{DC54E49F-8710-4CF6-89D7-00CBD794692F}" type="slidenum">
              <a:rPr lang="en-IN" smtClean="0"/>
              <a:t>18</a:t>
            </a:fld>
            <a:endParaRPr lang="en-IN" dirty="0"/>
          </a:p>
        </p:txBody>
      </p:sp>
    </p:spTree>
    <p:extLst>
      <p:ext uri="{BB962C8B-B14F-4D97-AF65-F5344CB8AC3E}">
        <p14:creationId xmlns:p14="http://schemas.microsoft.com/office/powerpoint/2010/main" val="191300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530" y="204772"/>
            <a:ext cx="9509760" cy="644434"/>
          </a:xfrm>
          <a:ln>
            <a:noFill/>
          </a:ln>
        </p:spPr>
        <p:style>
          <a:lnRef idx="2">
            <a:schemeClr val="accent6"/>
          </a:lnRef>
          <a:fillRef idx="1">
            <a:schemeClr val="lt1"/>
          </a:fillRef>
          <a:effectRef idx="0">
            <a:schemeClr val="accent6"/>
          </a:effectRef>
          <a:fontRef idx="minor">
            <a:schemeClr val="dk1"/>
          </a:fontRef>
        </p:style>
        <p:txBody>
          <a:bodyPr>
            <a:noAutofit/>
          </a:bodyPr>
          <a:lstStyle/>
          <a:p>
            <a:pPr algn="ctr"/>
            <a:r>
              <a:rPr lang="en-GB" sz="3200" dirty="0">
                <a:solidFill>
                  <a:srgbClr val="002060"/>
                </a:solidFill>
                <a:latin typeface="Cooper Black" panose="0208090404030B020404" pitchFamily="18" charset="0"/>
                <a:ea typeface="Tahoma" panose="020B0604030504040204" pitchFamily="34" charset="0"/>
                <a:cs typeface="Tahoma" panose="020B0604030504040204" pitchFamily="34" charset="0"/>
              </a:rPr>
              <a:t>    CHALLENGES IN SUGAR CONSUMPTION - LOCKDOWN</a:t>
            </a:r>
          </a:p>
        </p:txBody>
      </p:sp>
      <p:pic>
        <p:nvPicPr>
          <p:cNvPr id="5" name="Content Placeholder 4"/>
          <p:cNvPicPr>
            <a:picLocks noGrp="1" noChangeAspect="1"/>
          </p:cNvPicPr>
          <p:nvPr>
            <p:ph idx="1"/>
          </p:nvPr>
        </p:nvPicPr>
        <p:blipFill>
          <a:blip r:embed="rId2"/>
          <a:stretch>
            <a:fillRect/>
          </a:stretch>
        </p:blipFill>
        <p:spPr>
          <a:xfrm>
            <a:off x="838200" y="1325563"/>
            <a:ext cx="4516582" cy="2593975"/>
          </a:xfrm>
          <a:prstGeom prst="rect">
            <a:avLst/>
          </a:prstGeom>
        </p:spPr>
      </p:pic>
      <p:pic>
        <p:nvPicPr>
          <p:cNvPr id="6" name="Picture 5"/>
          <p:cNvPicPr>
            <a:picLocks noChangeAspect="1"/>
          </p:cNvPicPr>
          <p:nvPr/>
        </p:nvPicPr>
        <p:blipFill>
          <a:blip r:embed="rId3"/>
          <a:stretch>
            <a:fillRect/>
          </a:stretch>
        </p:blipFill>
        <p:spPr>
          <a:xfrm>
            <a:off x="838200" y="3857105"/>
            <a:ext cx="4576156" cy="2715427"/>
          </a:xfrm>
          <a:prstGeom prst="rect">
            <a:avLst/>
          </a:prstGeom>
        </p:spPr>
      </p:pic>
      <p:sp>
        <p:nvSpPr>
          <p:cNvPr id="7" name="TextBox 6"/>
          <p:cNvSpPr txBox="1"/>
          <p:nvPr/>
        </p:nvSpPr>
        <p:spPr>
          <a:xfrm>
            <a:off x="5453149" y="1203008"/>
            <a:ext cx="5857702" cy="304698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IN" b="1" i="0" u="none" strike="noStrike" kern="1200" cap="none" spc="0" normalizeH="0" baseline="0" noProof="0" dirty="0">
                <a:ln>
                  <a:noFill/>
                </a:ln>
                <a:solidFill>
                  <a:srgbClr val="ED7D31">
                    <a:lumMod val="75000"/>
                  </a:srgbClr>
                </a:solidFill>
                <a:effectLst/>
                <a:uLnTx/>
                <a:uFillTx/>
                <a:latin typeface="Arial Black" panose="020B0A04020102020204" pitchFamily="34" charset="0"/>
              </a:rPr>
              <a:t>No social gatherings – no more liberties during marriages, birthday and other parties.</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IN" b="1" i="0" u="none" strike="noStrike" kern="1200" cap="none" spc="0" normalizeH="0" baseline="0" noProof="0" dirty="0">
                <a:ln>
                  <a:noFill/>
                </a:ln>
                <a:solidFill>
                  <a:srgbClr val="ED7D31">
                    <a:lumMod val="75000"/>
                  </a:srgbClr>
                </a:solidFill>
                <a:effectLst/>
                <a:uLnTx/>
                <a:uFillTx/>
                <a:latin typeface="Arial Black" panose="020B0A04020102020204" pitchFamily="34" charset="0"/>
              </a:rPr>
              <a:t>Hotels and Restaurants - closed or working with restriction.</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IN" b="1" i="0" u="none" strike="noStrike" kern="1200" cap="none" spc="0" normalizeH="0" baseline="0" noProof="0" dirty="0">
                <a:ln>
                  <a:noFill/>
                </a:ln>
                <a:solidFill>
                  <a:srgbClr val="ED7D31">
                    <a:lumMod val="75000"/>
                  </a:srgbClr>
                </a:solidFill>
                <a:effectLst/>
                <a:uLnTx/>
                <a:uFillTx/>
                <a:latin typeface="Arial Black" panose="020B0A04020102020204" pitchFamily="34" charset="0"/>
              </a:rPr>
              <a:t>No or limited consumption of soft drink, coffees and desserts etc. even under the scorching heat.</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IN" b="1" i="0" u="none" strike="noStrike" kern="1200" cap="none" spc="0" normalizeH="0" baseline="0" noProof="0" dirty="0">
                <a:ln>
                  <a:noFill/>
                </a:ln>
                <a:solidFill>
                  <a:srgbClr val="ED7D31">
                    <a:lumMod val="75000"/>
                  </a:srgbClr>
                </a:solidFill>
                <a:effectLst/>
                <a:uLnTx/>
                <a:uFillTx/>
                <a:latin typeface="Arial Black" panose="020B0A04020102020204" pitchFamily="34" charset="0"/>
              </a:rPr>
              <a:t>Tips which are being issued ……</a:t>
            </a:r>
          </a:p>
        </p:txBody>
      </p:sp>
      <p:pic>
        <p:nvPicPr>
          <p:cNvPr id="3074" name="Picture 2" descr="HealthyAtHome - Healthy Di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191" y="4401676"/>
            <a:ext cx="5192280" cy="2148752"/>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p:cNvSpPr/>
          <p:nvPr/>
        </p:nvSpPr>
        <p:spPr>
          <a:xfrm>
            <a:off x="11545281" y="1203008"/>
            <a:ext cx="338050" cy="32807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EA9A185-0C66-4A81-81E7-0C3EBE4FE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3477" y="38500"/>
            <a:ext cx="986292" cy="987320"/>
          </a:xfrm>
          <a:prstGeom prst="ellipse">
            <a:avLst/>
          </a:prstGeom>
        </p:spPr>
      </p:pic>
      <p:pic>
        <p:nvPicPr>
          <p:cNvPr id="11" name="Picture 10">
            <a:extLst>
              <a:ext uri="{FF2B5EF4-FFF2-40B4-BE49-F238E27FC236}">
                <a16:creationId xmlns:a16="http://schemas.microsoft.com/office/drawing/2014/main" id="{DCAE4C4F-D159-46CA-97F1-0A5DD44363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sp>
        <p:nvSpPr>
          <p:cNvPr id="3" name="Slide Number Placeholder 2"/>
          <p:cNvSpPr>
            <a:spLocks noGrp="1"/>
          </p:cNvSpPr>
          <p:nvPr>
            <p:ph type="sldNum" sz="quarter" idx="12"/>
          </p:nvPr>
        </p:nvSpPr>
        <p:spPr/>
        <p:txBody>
          <a:bodyPr/>
          <a:lstStyle/>
          <a:p>
            <a:fld id="{DC54E49F-8710-4CF6-89D7-00CBD794692F}" type="slidenum">
              <a:rPr lang="en-IN" smtClean="0"/>
              <a:t>19</a:t>
            </a:fld>
            <a:endParaRPr lang="en-IN" dirty="0"/>
          </a:p>
        </p:txBody>
      </p:sp>
    </p:spTree>
    <p:extLst>
      <p:ext uri="{BB962C8B-B14F-4D97-AF65-F5344CB8AC3E}">
        <p14:creationId xmlns:p14="http://schemas.microsoft.com/office/powerpoint/2010/main" val="389609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9142FC9-CA51-47FF-B57F-ABACAE109ABF}"/>
              </a:ext>
            </a:extLst>
          </p:cNvPr>
          <p:cNvCxnSpPr/>
          <p:nvPr/>
        </p:nvCxnSpPr>
        <p:spPr>
          <a:xfrm>
            <a:off x="0" y="0"/>
            <a:ext cx="12192000" cy="6858000"/>
          </a:xfrm>
          <a:prstGeom prst="line">
            <a:avLst/>
          </a:prstGeom>
          <a:ln/>
        </p:spPr>
        <p:style>
          <a:lnRef idx="3">
            <a:schemeClr val="dk1"/>
          </a:lnRef>
          <a:fillRef idx="0">
            <a:schemeClr val="dk1"/>
          </a:fillRef>
          <a:effectRef idx="2">
            <a:schemeClr val="dk1"/>
          </a:effectRef>
          <a:fontRef idx="minor">
            <a:schemeClr val="tx1"/>
          </a:fontRef>
        </p:style>
      </p:cxnSp>
      <p:sp>
        <p:nvSpPr>
          <p:cNvPr id="5" name="Right Triangle 4">
            <a:extLst>
              <a:ext uri="{FF2B5EF4-FFF2-40B4-BE49-F238E27FC236}">
                <a16:creationId xmlns:a16="http://schemas.microsoft.com/office/drawing/2014/main" id="{B50B88F0-BDE0-4B6D-856B-198AAA0D7AAC}"/>
              </a:ext>
            </a:extLst>
          </p:cNvPr>
          <p:cNvSpPr/>
          <p:nvPr/>
        </p:nvSpPr>
        <p:spPr>
          <a:xfrm rot="10800000">
            <a:off x="0" y="0"/>
            <a:ext cx="12191998" cy="6858000"/>
          </a:xfrm>
          <a:prstGeom prst="rtTriangl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Content Placeholder 2">
            <a:extLst>
              <a:ext uri="{FF2B5EF4-FFF2-40B4-BE49-F238E27FC236}">
                <a16:creationId xmlns:a16="http://schemas.microsoft.com/office/drawing/2014/main" id="{85C7C905-C29A-48D0-924B-3CDFBFA8381E}"/>
              </a:ext>
            </a:extLst>
          </p:cNvPr>
          <p:cNvSpPr txBox="1">
            <a:spLocks/>
          </p:cNvSpPr>
          <p:nvPr/>
        </p:nvSpPr>
        <p:spPr>
          <a:xfrm>
            <a:off x="730083" y="-13067"/>
            <a:ext cx="1606617" cy="1004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3200" b="1" dirty="0">
                <a:solidFill>
                  <a:srgbClr val="002060"/>
                </a:solidFill>
                <a:latin typeface="Cooper Black" panose="0208090404030B020404" pitchFamily="18" charset="0"/>
                <a:cs typeface="Arial" panose="020B0604020202020204" pitchFamily="34" charset="0"/>
              </a:rPr>
              <a:t>THEN</a:t>
            </a:r>
            <a:endParaRPr lang="en-IN" b="1" dirty="0">
              <a:solidFill>
                <a:srgbClr val="002060"/>
              </a:solidFill>
              <a:latin typeface="Cooper Black" panose="0208090404030B020404" pitchFamily="18" charset="0"/>
              <a:cs typeface="Arial" panose="020B0604020202020204" pitchFamily="34" charset="0"/>
            </a:endParaRPr>
          </a:p>
        </p:txBody>
      </p:sp>
      <p:pic>
        <p:nvPicPr>
          <p:cNvPr id="10" name="Picture 2" descr="difference between Rishi, Muni, Sadhu, Sanyasi - YouTube">
            <a:extLst>
              <a:ext uri="{FF2B5EF4-FFF2-40B4-BE49-F238E27FC236}">
                <a16:creationId xmlns:a16="http://schemas.microsoft.com/office/drawing/2014/main" id="{3FD3A19E-C9F4-4F13-90A2-B382A0B57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267" y="8893"/>
            <a:ext cx="3023333" cy="38010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SUGAR- IS IT REALLY HARMFUL???…. Sugar, one of the most important… | by  Sampada pardeep | Medium">
            <a:extLst>
              <a:ext uri="{FF2B5EF4-FFF2-40B4-BE49-F238E27FC236}">
                <a16:creationId xmlns:a16="http://schemas.microsoft.com/office/drawing/2014/main" id="{D3D37B69-3AF1-4202-A3B6-F5D94DE10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2194" y="712798"/>
            <a:ext cx="3117437" cy="265875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C72D3B94-C730-4165-8BF3-79DD2BD98FB8}"/>
              </a:ext>
            </a:extLst>
          </p:cNvPr>
          <p:cNvSpPr txBox="1">
            <a:spLocks/>
          </p:cNvSpPr>
          <p:nvPr/>
        </p:nvSpPr>
        <p:spPr>
          <a:xfrm>
            <a:off x="9784529" y="6171077"/>
            <a:ext cx="1534884" cy="12995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dirty="0">
                <a:latin typeface="Arial" panose="020B0604020202020204" pitchFamily="34" charset="0"/>
                <a:cs typeface="Arial" panose="020B0604020202020204" pitchFamily="34" charset="0"/>
              </a:rPr>
              <a:t>Now</a:t>
            </a:r>
          </a:p>
        </p:txBody>
      </p:sp>
      <p:sp>
        <p:nvSpPr>
          <p:cNvPr id="18" name="Right Triangle 17">
            <a:extLst>
              <a:ext uri="{FF2B5EF4-FFF2-40B4-BE49-F238E27FC236}">
                <a16:creationId xmlns:a16="http://schemas.microsoft.com/office/drawing/2014/main" id="{CB02307D-2EBD-455E-A194-1BBC74116A00}"/>
              </a:ext>
            </a:extLst>
          </p:cNvPr>
          <p:cNvSpPr/>
          <p:nvPr/>
        </p:nvSpPr>
        <p:spPr>
          <a:xfrm>
            <a:off x="-2" y="0"/>
            <a:ext cx="12192000" cy="6858000"/>
          </a:xfrm>
          <a:prstGeom prst="rtTriangle">
            <a:avLst/>
          </a:prstGeom>
          <a:blipFill>
            <a:blip r:embed="rId5"/>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ctr"/>
            <a:endParaRPr lang="en-IN" dirty="0"/>
          </a:p>
        </p:txBody>
      </p:sp>
      <p:pic>
        <p:nvPicPr>
          <p:cNvPr id="20" name="Picture 4" descr="Sugar the sweet poison increases the 5 major diseases">
            <a:extLst>
              <a:ext uri="{FF2B5EF4-FFF2-40B4-BE49-F238E27FC236}">
                <a16:creationId xmlns:a16="http://schemas.microsoft.com/office/drawing/2014/main" id="{94969F32-8F52-4802-911F-A1B139AB7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28" y="2829827"/>
            <a:ext cx="4471411" cy="4028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Amazon.com: Sugar Toxic: The Dirty Fuel that Impairs Brain Function and  Makes Us Fat eBook : Silverman, Margit: Books">
            <a:extLst>
              <a:ext uri="{FF2B5EF4-FFF2-40B4-BE49-F238E27FC236}">
                <a16:creationId xmlns:a16="http://schemas.microsoft.com/office/drawing/2014/main" id="{D59E25BD-A7C2-452A-BCA7-E402B90E88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574"/>
          <a:stretch/>
        </p:blipFill>
        <p:spPr bwMode="auto">
          <a:xfrm>
            <a:off x="19246" y="1257254"/>
            <a:ext cx="2211682" cy="27086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Sugar Effects: Stories about Sugar &amp;amp;amp; Sweeteners - Healthy Balance">
            <a:extLst>
              <a:ext uri="{FF2B5EF4-FFF2-40B4-BE49-F238E27FC236}">
                <a16:creationId xmlns:a16="http://schemas.microsoft.com/office/drawing/2014/main" id="{D4419383-83B0-433A-AAF4-9137AFE054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4877" y="4543425"/>
            <a:ext cx="3593431" cy="2314575"/>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E84B3C55-1F56-4DCA-A988-85411C7DEA79}"/>
              </a:ext>
            </a:extLst>
          </p:cNvPr>
          <p:cNvSpPr/>
          <p:nvPr/>
        </p:nvSpPr>
        <p:spPr>
          <a:xfrm>
            <a:off x="2219009" y="-8106"/>
            <a:ext cx="3151888" cy="720904"/>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r>
              <a:rPr lang="en-IN" sz="2000" b="1" dirty="0">
                <a:solidFill>
                  <a:schemeClr val="tx1"/>
                </a:solidFill>
                <a:latin typeface="Arial" panose="020B0604020202020204" pitchFamily="34" charset="0"/>
                <a:cs typeface="Arial" panose="020B0604020202020204" pitchFamily="34" charset="0"/>
              </a:rPr>
              <a:t>Sharkara- Traditional </a:t>
            </a:r>
          </a:p>
          <a:p>
            <a:pPr marL="0" indent="0" algn="ctr">
              <a:buFont typeface="Arial" panose="020B0604020202020204" pitchFamily="34" charset="0"/>
              <a:buNone/>
            </a:pPr>
            <a:r>
              <a:rPr lang="en-IN" sz="2000" b="1" dirty="0">
                <a:solidFill>
                  <a:schemeClr val="tx1"/>
                </a:solidFill>
                <a:latin typeface="Arial" panose="020B0604020202020204" pitchFamily="34" charset="0"/>
                <a:cs typeface="Arial" panose="020B0604020202020204" pitchFamily="34" charset="0"/>
              </a:rPr>
              <a:t>Sweetener</a:t>
            </a:r>
          </a:p>
        </p:txBody>
      </p:sp>
      <p:sp>
        <p:nvSpPr>
          <p:cNvPr id="26" name="Content Placeholder 2">
            <a:extLst>
              <a:ext uri="{FF2B5EF4-FFF2-40B4-BE49-F238E27FC236}">
                <a16:creationId xmlns:a16="http://schemas.microsoft.com/office/drawing/2014/main" id="{63006535-A4DF-4446-AC0F-E1E8F7E9D472}"/>
              </a:ext>
            </a:extLst>
          </p:cNvPr>
          <p:cNvSpPr txBox="1">
            <a:spLocks/>
          </p:cNvSpPr>
          <p:nvPr/>
        </p:nvSpPr>
        <p:spPr>
          <a:xfrm>
            <a:off x="10149088" y="6314519"/>
            <a:ext cx="1606617" cy="1004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3200" b="1" dirty="0">
                <a:solidFill>
                  <a:srgbClr val="002060"/>
                </a:solidFill>
                <a:latin typeface="Cooper Black" panose="0208090404030B020404" pitchFamily="18" charset="0"/>
                <a:cs typeface="Arial" panose="020B0604020202020204" pitchFamily="34" charset="0"/>
              </a:rPr>
              <a:t>NOW</a:t>
            </a:r>
          </a:p>
        </p:txBody>
      </p:sp>
      <p:sp>
        <p:nvSpPr>
          <p:cNvPr id="28" name="TextBox 27">
            <a:extLst>
              <a:ext uri="{FF2B5EF4-FFF2-40B4-BE49-F238E27FC236}">
                <a16:creationId xmlns:a16="http://schemas.microsoft.com/office/drawing/2014/main" id="{EA46832C-AB4B-42B5-AD60-5D033870D7E4}"/>
              </a:ext>
            </a:extLst>
          </p:cNvPr>
          <p:cNvSpPr txBox="1"/>
          <p:nvPr/>
        </p:nvSpPr>
        <p:spPr>
          <a:xfrm>
            <a:off x="8054491" y="41380"/>
            <a:ext cx="4054089" cy="400110"/>
          </a:xfrm>
          <a:prstGeom prst="rect">
            <a:avLst/>
          </a:prstGeom>
          <a:noFill/>
        </p:spPr>
        <p:txBody>
          <a:bodyPr wrap="square">
            <a:spAutoFit/>
          </a:bodyPr>
          <a:lstStyle/>
          <a:p>
            <a:pPr algn="r"/>
            <a:r>
              <a:rPr lang="en-IN" sz="2000" b="1" dirty="0">
                <a:solidFill>
                  <a:schemeClr val="tx1"/>
                </a:solidFill>
                <a:latin typeface="Arial" panose="020B0604020202020204" pitchFamily="34" charset="0"/>
                <a:cs typeface="Arial" panose="020B0604020202020204" pitchFamily="34" charset="0"/>
              </a:rPr>
              <a:t>Sugar Making in Ancient Times</a:t>
            </a:r>
            <a:endParaRPr lang="en-IN" sz="2000" dirty="0"/>
          </a:p>
        </p:txBody>
      </p:sp>
      <p:pic>
        <p:nvPicPr>
          <p:cNvPr id="1026" name="Picture 2" descr="Make Perfect Dunkin Donuts Chocolate Glazed Donuts At Home">
            <a:extLst>
              <a:ext uri="{FF2B5EF4-FFF2-40B4-BE49-F238E27FC236}">
                <a16:creationId xmlns:a16="http://schemas.microsoft.com/office/drawing/2014/main" id="{7BCDAE88-CF44-4258-9FF3-981CE93ED2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8308" y="5465271"/>
            <a:ext cx="2105081" cy="140083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EF313336-216C-4E6A-8E80-7A9919CE73D1}"/>
              </a:ext>
            </a:extLst>
          </p:cNvPr>
          <p:cNvSpPr/>
          <p:nvPr/>
        </p:nvSpPr>
        <p:spPr>
          <a:xfrm>
            <a:off x="7710929" y="416479"/>
            <a:ext cx="4470954" cy="426381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IN" sz="1600" b="1" dirty="0">
                <a:solidFill>
                  <a:schemeClr val="accent2">
                    <a:lumMod val="75000"/>
                  </a:schemeClr>
                </a:solidFill>
              </a:rPr>
              <a:t>Sugarcane Juice: The Superior-Most Nutrition </a:t>
            </a:r>
          </a:p>
          <a:p>
            <a:pPr algn="just"/>
            <a:r>
              <a:rPr lang="en-IN" sz="1200" b="1" dirty="0"/>
              <a:t>Purans depict ancient Indian knowledge and culture. As per Bhavishyapuran (Anonymous 2011), sugarcane juice (Ikshu Rasa) is superior most among various Rasas: </a:t>
            </a:r>
            <a:r>
              <a:rPr lang="hi-IN" sz="1200" b="1" dirty="0"/>
              <a:t>यथादेवेषुविश्वात्माप्रवरो</a:t>
            </a:r>
            <a:r>
              <a:rPr lang="en-IN" sz="1200" b="1" dirty="0"/>
              <a:t>s</a:t>
            </a:r>
            <a:r>
              <a:rPr lang="hi-IN" sz="1200" b="1" dirty="0"/>
              <a:t>यंजनार्दन:।सामवेदस्तुवेदानाममहादेवस्तु</a:t>
            </a:r>
            <a:endParaRPr lang="en-IN" sz="1200" b="1" dirty="0"/>
          </a:p>
          <a:p>
            <a:pPr algn="just"/>
            <a:endParaRPr lang="en-IN" sz="100" b="1" dirty="0"/>
          </a:p>
          <a:p>
            <a:pPr algn="just"/>
            <a:r>
              <a:rPr lang="hi-IN" sz="1200" b="1" dirty="0"/>
              <a:t>योगिनाम्॥प्रणव: सर्वमंत्राणाम्नारीणाम्पार्वतीयथा।तथारसानांप्रवर: सदाचेक्षुरसोमत:॥ (</a:t>
            </a:r>
            <a:r>
              <a:rPr lang="en-IN" sz="1200" b="1" dirty="0"/>
              <a:t>Bhavishyapurana, Uttarparva 167/5) Alias as Janardana (Lord Krishna adorned with 64 Kalas) among gods, Shiva among yogis, Samaveda among vedas, Parvati among goddesses and Onkara among mantras are Sarvashreshtha, the Ikshu Rasa (sugarcane juice), among various Rasas (elements nurturing our body), is Sarvashreshtha. There is a mention in Kurmapurana: </a:t>
            </a:r>
            <a:r>
              <a:rPr lang="hi-IN" sz="1200" b="1" dirty="0"/>
              <a:t>तथाचहरिवर्षेतुमहारजतसन्निभा:।दशवर्षसहस्त्राणिजीवन्तीक्षुरसाशिन:॥ </a:t>
            </a:r>
            <a:endParaRPr lang="en-IN" sz="1200" b="1" dirty="0"/>
          </a:p>
          <a:p>
            <a:pPr algn="just"/>
            <a:r>
              <a:rPr lang="hi-IN" sz="1200" b="1" dirty="0"/>
              <a:t>(</a:t>
            </a:r>
            <a:r>
              <a:rPr lang="en-IN" sz="1200" b="1" dirty="0"/>
              <a:t>Kurmapurana, Purvabhaga 47/10). Alias in Harivarsha (of Jambu Dvipa), people took Ikshu Rasa (sugarcane juice) as their staple food (aahar) and lived for up to 10,000 years free from ailments and old age; and the people were endowed with beauty like superior quality silver (Maharajatsannibhah) (Anonymous 2002).</a:t>
            </a:r>
          </a:p>
        </p:txBody>
      </p:sp>
      <p:pic>
        <p:nvPicPr>
          <p:cNvPr id="1028" name="Picture 4" descr="Indian mithais are among the healthiest sweets, we tell you why | The Times  of India">
            <a:extLst>
              <a:ext uri="{FF2B5EF4-FFF2-40B4-BE49-F238E27FC236}">
                <a16:creationId xmlns:a16="http://schemas.microsoft.com/office/drawing/2014/main" id="{9270E8E1-AA40-42FE-88B0-8F5D6CBD50C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694698" y="4488794"/>
            <a:ext cx="1705006" cy="1127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10 Must-Try Rajbhog Sweets | Indian Sweets In USA">
            <a:extLst>
              <a:ext uri="{FF2B5EF4-FFF2-40B4-BE49-F238E27FC236}">
                <a16:creationId xmlns:a16="http://schemas.microsoft.com/office/drawing/2014/main" id="{9E9F226D-C484-4EEC-9E61-EAE8A28D5F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51971" y="4914323"/>
            <a:ext cx="1663215" cy="1214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C54E49F-8710-4CF6-89D7-00CBD794692F}" type="slidenum">
              <a:rPr lang="en-IN" smtClean="0"/>
              <a:t>2</a:t>
            </a:fld>
            <a:endParaRPr lang="en-IN" dirty="0"/>
          </a:p>
        </p:txBody>
      </p:sp>
    </p:spTree>
    <p:extLst>
      <p:ext uri="{BB962C8B-B14F-4D97-AF65-F5344CB8AC3E}">
        <p14:creationId xmlns:p14="http://schemas.microsoft.com/office/powerpoint/2010/main" val="2485271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D3938-5759-484A-A4DA-E20E1C2DA7E6}"/>
              </a:ext>
            </a:extLst>
          </p:cNvPr>
          <p:cNvSpPr>
            <a:spLocks noGrp="1"/>
          </p:cNvSpPr>
          <p:nvPr>
            <p:ph idx="1"/>
          </p:nvPr>
        </p:nvSpPr>
        <p:spPr>
          <a:xfrm>
            <a:off x="622891" y="1270241"/>
            <a:ext cx="5961757" cy="2883663"/>
          </a:xfrm>
        </p:spPr>
        <p:txBody>
          <a:bodyPr>
            <a:normAutofit lnSpcReduction="10000"/>
          </a:bodyPr>
          <a:lstStyle/>
          <a:p>
            <a:pPr marL="0" indent="0">
              <a:lnSpc>
                <a:spcPct val="100000"/>
              </a:lnSpc>
              <a:spcBef>
                <a:spcPts val="0"/>
              </a:spcBef>
              <a:buNone/>
            </a:pPr>
            <a:r>
              <a:rPr lang="en-US" sz="2250" b="1" dirty="0">
                <a:solidFill>
                  <a:schemeClr val="accent6">
                    <a:lumMod val="75000"/>
                  </a:schemeClr>
                </a:solidFill>
                <a:latin typeface="Arial Black" panose="020B0A04020102020204" pitchFamily="34" charset="0"/>
                <a:ea typeface="Calibri" panose="020F0502020204030204" pitchFamily="34" charset="0"/>
                <a:cs typeface="Times New Roman" panose="02020603050405020304" pitchFamily="18" charset="0"/>
              </a:rPr>
              <a:t>Sugar is Addictive </a:t>
            </a:r>
          </a:p>
          <a:p>
            <a:pPr marL="0" indent="0" algn="just">
              <a:lnSpc>
                <a:spcPct val="100000"/>
              </a:lnSpc>
              <a:spcBef>
                <a:spcPts val="0"/>
              </a:spcBef>
              <a:buNone/>
            </a:pPr>
            <a:r>
              <a:rPr lang="en-US" sz="1969" b="1" dirty="0">
                <a:latin typeface="Arial" panose="020B0604020202020204" pitchFamily="34" charset="0"/>
                <a:ea typeface="Calibri" panose="020F0502020204030204" pitchFamily="34" charset="0"/>
                <a:cs typeface="Times New Roman" panose="02020603050405020304" pitchFamily="18" charset="0"/>
              </a:rPr>
              <a:t>Fact- Scientific evidence does not support the idea that sugar (or any other foodstuff) can be addictive. Eating something you enjoy increases dopamine in the same way all pleasurable experiences do, but addiction and pleasure are not the same thing. All that scientific literature tells us is that sugar tastes good and people like eating food that tastes good.</a:t>
            </a:r>
          </a:p>
          <a:p>
            <a:pPr marL="0" indent="0">
              <a:buNone/>
            </a:pPr>
            <a:endParaRPr lang="en-IN" dirty="0"/>
          </a:p>
        </p:txBody>
      </p:sp>
      <p:sp>
        <p:nvSpPr>
          <p:cNvPr id="4" name="Title 1">
            <a:extLst>
              <a:ext uri="{FF2B5EF4-FFF2-40B4-BE49-F238E27FC236}">
                <a16:creationId xmlns:a16="http://schemas.microsoft.com/office/drawing/2014/main" id="{B178D7A1-4FA3-4D21-8979-80B827EEE5F3}"/>
              </a:ext>
            </a:extLst>
          </p:cNvPr>
          <p:cNvSpPr txBox="1">
            <a:spLocks/>
          </p:cNvSpPr>
          <p:nvPr/>
        </p:nvSpPr>
        <p:spPr>
          <a:xfrm>
            <a:off x="149" y="296098"/>
            <a:ext cx="12130204" cy="974144"/>
          </a:xfrm>
          <a:prstGeom prst="rect">
            <a:avLst/>
          </a:prstGeom>
        </p:spPr>
        <p:txBody>
          <a:bodyPr vert="horz" lIns="162556" tIns="81278" rIns="162556" bIns="81278" rtlCol="0" anchor="ctr">
            <a:normAutofit/>
          </a:bodyPr>
          <a:lstStyle>
            <a:lvl1pPr algn="l" defTabSz="685849"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solidFill>
                  <a:srgbClr val="002060"/>
                </a:solidFill>
                <a:latin typeface="Cooper Black" panose="0208090404030B020404" pitchFamily="18" charset="0"/>
              </a:rPr>
              <a:t>SUGAR: MYTHS AND FACTS</a:t>
            </a:r>
            <a:endParaRPr lang="en-IN" sz="3200" b="1" dirty="0">
              <a:solidFill>
                <a:srgbClr val="002060"/>
              </a:solidFill>
              <a:latin typeface="Cooper Black" panose="0208090404030B020404" pitchFamily="18" charset="0"/>
            </a:endParaRPr>
          </a:p>
        </p:txBody>
      </p:sp>
      <p:pic>
        <p:nvPicPr>
          <p:cNvPr id="5" name="Picture 4">
            <a:extLst>
              <a:ext uri="{FF2B5EF4-FFF2-40B4-BE49-F238E27FC236}">
                <a16:creationId xmlns:a16="http://schemas.microsoft.com/office/drawing/2014/main" id="{5961DF69-D47D-417C-B6C0-79B1983406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32" t="23649" r="21061" b="29304"/>
          <a:stretch/>
        </p:blipFill>
        <p:spPr>
          <a:xfrm>
            <a:off x="257323" y="0"/>
            <a:ext cx="1962652" cy="1160961"/>
          </a:xfrm>
          <a:prstGeom prst="rect">
            <a:avLst/>
          </a:prstGeom>
        </p:spPr>
      </p:pic>
      <p:pic>
        <p:nvPicPr>
          <p:cNvPr id="6" name="Picture 5" descr="H:\NSI_Logo_English.png">
            <a:extLst>
              <a:ext uri="{FF2B5EF4-FFF2-40B4-BE49-F238E27FC236}">
                <a16:creationId xmlns:a16="http://schemas.microsoft.com/office/drawing/2014/main" id="{6FE671A2-D2BB-4937-A9B3-5E8AB5097531}"/>
              </a:ext>
            </a:extLst>
          </p:cNvPr>
          <p:cNvPicPr/>
          <p:nvPr/>
        </p:nvPicPr>
        <p:blipFill>
          <a:blip r:embed="rId3" cstate="print"/>
          <a:srcRect/>
          <a:stretch>
            <a:fillRect/>
          </a:stretch>
        </p:blipFill>
        <p:spPr bwMode="auto">
          <a:xfrm>
            <a:off x="10936854" y="0"/>
            <a:ext cx="1254997" cy="1160961"/>
          </a:xfrm>
          <a:prstGeom prst="ellipse">
            <a:avLst/>
          </a:prstGeom>
          <a:noFill/>
          <a:ln w="9525">
            <a:noFill/>
            <a:miter lim="800000"/>
            <a:headEnd/>
            <a:tailEnd/>
          </a:ln>
        </p:spPr>
      </p:pic>
      <p:pic>
        <p:nvPicPr>
          <p:cNvPr id="2050" name="Picture 2" descr="Overcoming Sugar Addiction: 7 Scientifically Proven Steps You Can Follow">
            <a:extLst>
              <a:ext uri="{FF2B5EF4-FFF2-40B4-BE49-F238E27FC236}">
                <a16:creationId xmlns:a16="http://schemas.microsoft.com/office/drawing/2014/main" id="{7866B2B4-E6E2-45AA-AE14-33679B46E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543" y="1312676"/>
            <a:ext cx="2640527" cy="1799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8" descr="Sugar Vs. Artificial Sweetener - Comparison - Difference - Explained -  YouTube">
            <a:extLst>
              <a:ext uri="{FF2B5EF4-FFF2-40B4-BE49-F238E27FC236}">
                <a16:creationId xmlns:a16="http://schemas.microsoft.com/office/drawing/2014/main" id="{894BE3DB-D99B-48A1-A1BA-0932336DD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3773" y="2171931"/>
            <a:ext cx="2640527" cy="17092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EFFA9B23-CF72-429E-9B13-C3636EEB0DF0}"/>
              </a:ext>
            </a:extLst>
          </p:cNvPr>
          <p:cNvSpPr txBox="1">
            <a:spLocks/>
          </p:cNvSpPr>
          <p:nvPr/>
        </p:nvSpPr>
        <p:spPr>
          <a:xfrm>
            <a:off x="5615825" y="3948689"/>
            <a:ext cx="6659094" cy="834136"/>
          </a:xfrm>
          <a:prstGeom prst="rect">
            <a:avLst/>
          </a:prstGeom>
        </p:spPr>
        <p:txBody>
          <a:bodyPr vert="horz" lIns="51435" tIns="25718" rIns="51435" bIns="25718" rtlCol="0">
            <a:noAutofit/>
          </a:bodyPr>
          <a:lstStyle>
            <a:lvl1pPr marL="406382" indent="-406382" algn="l" defTabSz="1625529" rtl="0" eaLnBrk="1" latinLnBrk="0" hangingPunct="1">
              <a:lnSpc>
                <a:spcPct val="90000"/>
              </a:lnSpc>
              <a:spcBef>
                <a:spcPts val="1778"/>
              </a:spcBef>
              <a:buFont typeface="Arial" panose="020B0604020202020204" pitchFamily="34" charset="0"/>
              <a:buChar char="•"/>
              <a:defRPr sz="4978" kern="1200">
                <a:solidFill>
                  <a:schemeClr val="tx1"/>
                </a:solidFill>
                <a:latin typeface="+mn-lt"/>
                <a:ea typeface="+mn-ea"/>
                <a:cs typeface="+mn-cs"/>
              </a:defRPr>
            </a:lvl1pPr>
            <a:lvl2pPr marL="1219147" indent="-406382" algn="l" defTabSz="1625529" rtl="0" eaLnBrk="1" latinLnBrk="0" hangingPunct="1">
              <a:lnSpc>
                <a:spcPct val="90000"/>
              </a:lnSpc>
              <a:spcBef>
                <a:spcPts val="889"/>
              </a:spcBef>
              <a:buFont typeface="Arial" panose="020B0604020202020204" pitchFamily="34" charset="0"/>
              <a:buChar char="•"/>
              <a:defRPr sz="4266" kern="1200">
                <a:solidFill>
                  <a:schemeClr val="tx1"/>
                </a:solidFill>
                <a:latin typeface="+mn-lt"/>
                <a:ea typeface="+mn-ea"/>
                <a:cs typeface="+mn-cs"/>
              </a:defRPr>
            </a:lvl2pPr>
            <a:lvl3pPr marL="2031911" indent="-406382" algn="l" defTabSz="1625529" rtl="0" eaLnBrk="1" latinLnBrk="0" hangingPunct="1">
              <a:lnSpc>
                <a:spcPct val="90000"/>
              </a:lnSpc>
              <a:spcBef>
                <a:spcPts val="889"/>
              </a:spcBef>
              <a:buFont typeface="Arial" panose="020B0604020202020204" pitchFamily="34" charset="0"/>
              <a:buChar char="•"/>
              <a:defRPr sz="3555" kern="1200">
                <a:solidFill>
                  <a:schemeClr val="tx1"/>
                </a:solidFill>
                <a:latin typeface="+mn-lt"/>
                <a:ea typeface="+mn-ea"/>
                <a:cs typeface="+mn-cs"/>
              </a:defRPr>
            </a:lvl3pPr>
            <a:lvl4pPr marL="2844676" indent="-406382" algn="l" defTabSz="162552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440" indent="-406382" algn="l" defTabSz="162552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204" indent="-406382" algn="l" defTabSz="162552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2969" indent="-406382" algn="l" defTabSz="162552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5733" indent="-406382" algn="l" defTabSz="162552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498" indent="-406382" algn="l" defTabSz="162552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a:lstStyle>
          <a:p>
            <a:pPr marL="0" indent="0">
              <a:lnSpc>
                <a:spcPct val="107000"/>
              </a:lnSpc>
              <a:spcAft>
                <a:spcPts val="2528"/>
              </a:spcAft>
              <a:buNone/>
            </a:pPr>
            <a:r>
              <a:rPr lang="en-US" sz="2250" b="1" dirty="0">
                <a:solidFill>
                  <a:schemeClr val="accent6">
                    <a:lumMod val="75000"/>
                  </a:schemeClr>
                </a:solidFill>
                <a:latin typeface="Arial Black" panose="020B0A04020102020204" pitchFamily="34" charset="0"/>
                <a:ea typeface="Calibri" panose="020F0502020204030204" pitchFamily="34" charset="0"/>
                <a:cs typeface="Times New Roman" panose="02020603050405020304" pitchFamily="18" charset="0"/>
              </a:rPr>
              <a:t>“Reduced Sugar” Always Means Reduced Calories</a:t>
            </a:r>
            <a:endParaRPr lang="en-IN" sz="2250" dirty="0">
              <a:solidFill>
                <a:schemeClr val="accent6">
                  <a:lumMod val="75000"/>
                </a:schemeClr>
              </a:solidFill>
              <a:latin typeface="Arial Black" panose="020B0A040201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BE22D77-AEB0-404D-9FFB-927E0870B36E}"/>
              </a:ext>
            </a:extLst>
          </p:cNvPr>
          <p:cNvSpPr txBox="1"/>
          <p:nvPr/>
        </p:nvSpPr>
        <p:spPr>
          <a:xfrm>
            <a:off x="5615825" y="4660126"/>
            <a:ext cx="6070899" cy="2308324"/>
          </a:xfrm>
          <a:prstGeom prst="rect">
            <a:avLst/>
          </a:prstGeom>
          <a:noFill/>
        </p:spPr>
        <p:txBody>
          <a:bodyPr wrap="square">
            <a:spAutoFit/>
          </a:bodyPr>
          <a:lstStyle/>
          <a:p>
            <a:pPr algn="just"/>
            <a:r>
              <a:rPr lang="en-US" b="1" dirty="0">
                <a:latin typeface="Arial" panose="020B0604020202020204" pitchFamily="34" charset="0"/>
                <a:cs typeface="Arial" panose="020B0604020202020204" pitchFamily="34" charset="0"/>
              </a:rPr>
              <a:t>Fact- When sugar is removed from a food, new ingredients need to be added to replace both the flavor and functionality of sugar. These ingredients often bring the same or even more calories to a product than sugar does. So, before you think less sugar means fewer calories, compare product labels to see what the entire nutrient package of a product is. </a:t>
            </a:r>
          </a:p>
        </p:txBody>
      </p:sp>
      <p:pic>
        <p:nvPicPr>
          <p:cNvPr id="10" name="Picture 2" descr="The Low Sugar Diet: Pros, Cons and What You Can Eat">
            <a:extLst>
              <a:ext uri="{FF2B5EF4-FFF2-40B4-BE49-F238E27FC236}">
                <a16:creationId xmlns:a16="http://schemas.microsoft.com/office/drawing/2014/main" id="{B7D1712C-C1EB-47FE-92DE-B26C6D1701B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37797" y="4219586"/>
            <a:ext cx="2739358" cy="1816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6" descr="How to Stop Eating Sugar Without Losing Your Mind: 6 Strategies to Try">
            <a:extLst>
              <a:ext uri="{FF2B5EF4-FFF2-40B4-BE49-F238E27FC236}">
                <a16:creationId xmlns:a16="http://schemas.microsoft.com/office/drawing/2014/main" id="{6E41B10D-186B-462B-80DB-59D0F3AD5F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3621" y="4660126"/>
            <a:ext cx="2899286" cy="2031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C54E49F-8710-4CF6-89D7-00CBD794692F}" type="slidenum">
              <a:rPr lang="en-IN" smtClean="0"/>
              <a:t>20</a:t>
            </a:fld>
            <a:endParaRPr lang="en-IN" dirty="0"/>
          </a:p>
        </p:txBody>
      </p:sp>
    </p:spTree>
    <p:extLst>
      <p:ext uri="{BB962C8B-B14F-4D97-AF65-F5344CB8AC3E}">
        <p14:creationId xmlns:p14="http://schemas.microsoft.com/office/powerpoint/2010/main" val="1042990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8F52E-0CE9-4557-980A-B78E70DD7055}"/>
              </a:ext>
            </a:extLst>
          </p:cNvPr>
          <p:cNvSpPr>
            <a:spLocks noGrp="1"/>
          </p:cNvSpPr>
          <p:nvPr>
            <p:ph idx="1"/>
          </p:nvPr>
        </p:nvSpPr>
        <p:spPr>
          <a:xfrm>
            <a:off x="861929" y="1626668"/>
            <a:ext cx="10515344" cy="1531202"/>
          </a:xfrm>
        </p:spPr>
        <p:txBody>
          <a:bodyPr>
            <a:normAutofit fontScale="92500" lnSpcReduction="20000"/>
          </a:bodyPr>
          <a:lstStyle/>
          <a:p>
            <a:pPr marL="0" indent="0" algn="ctr">
              <a:lnSpc>
                <a:spcPct val="107000"/>
              </a:lnSpc>
              <a:spcBef>
                <a:spcPts val="0"/>
              </a:spcBef>
              <a:buNone/>
            </a:pPr>
            <a:r>
              <a:rPr lang="en-US" b="1" dirty="0">
                <a:solidFill>
                  <a:schemeClr val="accent6">
                    <a:lumMod val="75000"/>
                  </a:schemeClr>
                </a:solidFill>
                <a:latin typeface="Arial Black" panose="020B0A04020102020204" pitchFamily="34" charset="0"/>
                <a:ea typeface="Calibri" panose="020F0502020204030204" pitchFamily="34" charset="0"/>
                <a:cs typeface="Times New Roman" panose="02020603050405020304" pitchFamily="18" charset="0"/>
              </a:rPr>
              <a:t>Sugar Causes Chronic Diseases-</a:t>
            </a:r>
          </a:p>
          <a:p>
            <a:pPr marL="0" indent="0" algn="ctr">
              <a:lnSpc>
                <a:spcPct val="107000"/>
              </a:lnSpc>
              <a:spcBef>
                <a:spcPts val="0"/>
              </a:spcBef>
              <a:buNone/>
            </a:pPr>
            <a:endParaRPr lang="en-US" b="1" dirty="0">
              <a:solidFill>
                <a:schemeClr val="accent6">
                  <a:lumMod val="75000"/>
                </a:schemeClr>
              </a:solidFill>
              <a:latin typeface="Arial Black" panose="020B0A04020102020204" pitchFamily="34" charset="0"/>
              <a:ea typeface="Calibri" panose="020F0502020204030204" pitchFamily="34" charset="0"/>
              <a:cs typeface="Times New Roman" panose="02020603050405020304" pitchFamily="18" charset="0"/>
            </a:endParaRPr>
          </a:p>
          <a:p>
            <a:pPr marL="0" indent="0" algn="ctr">
              <a:lnSpc>
                <a:spcPct val="107000"/>
              </a:lnSpc>
              <a:spcBef>
                <a:spcPts val="0"/>
              </a:spcBef>
              <a:buNone/>
            </a:pPr>
            <a:r>
              <a:rPr lang="en-US" b="1" dirty="0">
                <a:solidFill>
                  <a:schemeClr val="accent6">
                    <a:lumMod val="75000"/>
                  </a:schemeClr>
                </a:solidFill>
                <a:latin typeface="Arial Black" panose="020B0A04020102020204" pitchFamily="34" charset="0"/>
                <a:ea typeface="Calibri" panose="020F0502020204030204" pitchFamily="34" charset="0"/>
                <a:cs typeface="Times New Roman" panose="02020603050405020304" pitchFamily="18" charset="0"/>
              </a:rPr>
              <a:t>Obesity, Diabetes, Dental Caries, Heart Disease and makes children Hyperactive</a:t>
            </a:r>
          </a:p>
        </p:txBody>
      </p:sp>
      <p:pic>
        <p:nvPicPr>
          <p:cNvPr id="6146" name="Picture 2" descr="Sugar Is a Poison, Says UCSF Obesity Expert | UC San Francisco">
            <a:extLst>
              <a:ext uri="{FF2B5EF4-FFF2-40B4-BE49-F238E27FC236}">
                <a16:creationId xmlns:a16="http://schemas.microsoft.com/office/drawing/2014/main" id="{F1EBCC2F-C197-4E7F-B1A4-CDFEEEEF5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61" y="3222673"/>
            <a:ext cx="3688714" cy="20252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oes Sugar Cause Diabetes?">
            <a:extLst>
              <a:ext uri="{FF2B5EF4-FFF2-40B4-BE49-F238E27FC236}">
                <a16:creationId xmlns:a16="http://schemas.microsoft.com/office/drawing/2014/main" id="{93288FB5-7D68-41F8-AC73-D3E300221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975" y="3621394"/>
            <a:ext cx="3719301" cy="20252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ype 2 Diabetes Causes: How Does Sugar Play a Role? | Everyday Health">
            <a:extLst>
              <a:ext uri="{FF2B5EF4-FFF2-40B4-BE49-F238E27FC236}">
                <a16:creationId xmlns:a16="http://schemas.microsoft.com/office/drawing/2014/main" id="{5378917F-5F40-4F9D-856F-C6F16FC2638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858276" y="4084917"/>
            <a:ext cx="3834675" cy="2025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NSI_Logo_English.png">
            <a:extLst>
              <a:ext uri="{FF2B5EF4-FFF2-40B4-BE49-F238E27FC236}">
                <a16:creationId xmlns:a16="http://schemas.microsoft.com/office/drawing/2014/main" id="{6FE671A2-D2BB-4937-A9B3-5E8AB5097531}"/>
              </a:ext>
            </a:extLst>
          </p:cNvPr>
          <p:cNvPicPr/>
          <p:nvPr/>
        </p:nvPicPr>
        <p:blipFill>
          <a:blip r:embed="rId5" cstate="print"/>
          <a:srcRect/>
          <a:stretch>
            <a:fillRect/>
          </a:stretch>
        </p:blipFill>
        <p:spPr bwMode="auto">
          <a:xfrm>
            <a:off x="10841811" y="72680"/>
            <a:ext cx="1254997" cy="1160961"/>
          </a:xfrm>
          <a:prstGeom prst="ellipse">
            <a:avLst/>
          </a:prstGeom>
          <a:noFill/>
          <a:ln w="9525">
            <a:noFill/>
            <a:miter lim="800000"/>
            <a:headEnd/>
            <a:tailEnd/>
          </a:ln>
        </p:spPr>
      </p:pic>
      <p:pic>
        <p:nvPicPr>
          <p:cNvPr id="7" name="Picture 6">
            <a:extLst>
              <a:ext uri="{FF2B5EF4-FFF2-40B4-BE49-F238E27FC236}">
                <a16:creationId xmlns:a16="http://schemas.microsoft.com/office/drawing/2014/main" id="{5961DF69-D47D-417C-B6C0-79B1983406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32" t="23649" r="21061" b="29304"/>
          <a:stretch/>
        </p:blipFill>
        <p:spPr>
          <a:xfrm>
            <a:off x="201415" y="11182"/>
            <a:ext cx="1962652" cy="1160961"/>
          </a:xfrm>
          <a:prstGeom prst="rect">
            <a:avLst/>
          </a:prstGeom>
        </p:spPr>
      </p:pic>
      <p:sp>
        <p:nvSpPr>
          <p:cNvPr id="8" name="Title 1">
            <a:extLst>
              <a:ext uri="{FF2B5EF4-FFF2-40B4-BE49-F238E27FC236}">
                <a16:creationId xmlns:a16="http://schemas.microsoft.com/office/drawing/2014/main" id="{AD7C2380-84D2-4698-9270-EE916F7DE48D}"/>
              </a:ext>
            </a:extLst>
          </p:cNvPr>
          <p:cNvSpPr txBox="1">
            <a:spLocks/>
          </p:cNvSpPr>
          <p:nvPr/>
        </p:nvSpPr>
        <p:spPr>
          <a:xfrm>
            <a:off x="149" y="296098"/>
            <a:ext cx="12130204" cy="974144"/>
          </a:xfrm>
          <a:prstGeom prst="rect">
            <a:avLst/>
          </a:prstGeom>
        </p:spPr>
        <p:txBody>
          <a:bodyPr vert="horz" lIns="162556" tIns="81278" rIns="162556" bIns="81278" rtlCol="0" anchor="ctr">
            <a:normAutofit lnSpcReduction="10000"/>
          </a:bodyPr>
          <a:lstStyle>
            <a:lvl1pPr algn="l" defTabSz="685849"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dirty="0">
                <a:solidFill>
                  <a:srgbClr val="002060"/>
                </a:solidFill>
                <a:latin typeface="Cooper Black" panose="0208090404030B020404" pitchFamily="18" charset="0"/>
              </a:rPr>
              <a:t>SUGAR CONSUMPTION:</a:t>
            </a:r>
          </a:p>
          <a:p>
            <a:pPr algn="ctr"/>
            <a:r>
              <a:rPr lang="en-US" sz="3200" b="1" dirty="0">
                <a:solidFill>
                  <a:srgbClr val="002060"/>
                </a:solidFill>
                <a:latin typeface="Cooper Black" panose="0208090404030B020404" pitchFamily="18" charset="0"/>
              </a:rPr>
              <a:t> MYTHS AND FACTS</a:t>
            </a:r>
            <a:endParaRPr lang="en-IN" sz="3200" b="1" dirty="0">
              <a:solidFill>
                <a:srgbClr val="002060"/>
              </a:solidFill>
              <a:latin typeface="Cooper Black" panose="0208090404030B020404" pitchFamily="18" charset="0"/>
            </a:endParaRPr>
          </a:p>
        </p:txBody>
      </p:sp>
      <p:sp>
        <p:nvSpPr>
          <p:cNvPr id="2" name="Slide Number Placeholder 1"/>
          <p:cNvSpPr>
            <a:spLocks noGrp="1"/>
          </p:cNvSpPr>
          <p:nvPr>
            <p:ph type="sldNum" sz="quarter" idx="12"/>
          </p:nvPr>
        </p:nvSpPr>
        <p:spPr/>
        <p:txBody>
          <a:bodyPr/>
          <a:lstStyle/>
          <a:p>
            <a:fld id="{DC54E49F-8710-4CF6-89D7-00CBD794692F}" type="slidenum">
              <a:rPr lang="en-IN" smtClean="0"/>
              <a:t>21</a:t>
            </a:fld>
            <a:endParaRPr lang="en-IN" dirty="0"/>
          </a:p>
        </p:txBody>
      </p:sp>
    </p:spTree>
    <p:extLst>
      <p:ext uri="{BB962C8B-B14F-4D97-AF65-F5344CB8AC3E}">
        <p14:creationId xmlns:p14="http://schemas.microsoft.com/office/powerpoint/2010/main" val="2817877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328" y="317580"/>
            <a:ext cx="10515344" cy="745396"/>
          </a:xfrm>
        </p:spPr>
        <p:txBody>
          <a:bodyPr>
            <a:normAutofit/>
          </a:bodyPr>
          <a:lstStyle/>
          <a:p>
            <a:pPr algn="ctr"/>
            <a:r>
              <a:rPr lang="en-IN" sz="3600" dirty="0">
                <a:solidFill>
                  <a:srgbClr val="002060"/>
                </a:solidFill>
                <a:latin typeface="Cooper Black" panose="0208090404030B020404" pitchFamily="18" charset="0"/>
              </a:rPr>
              <a:t>ENERGY BALANCE</a:t>
            </a:r>
          </a:p>
        </p:txBody>
      </p:sp>
      <p:pic>
        <p:nvPicPr>
          <p:cNvPr id="4" name="Picture 3">
            <a:extLst>
              <a:ext uri="{FF2B5EF4-FFF2-40B4-BE49-F238E27FC236}">
                <a16:creationId xmlns:a16="http://schemas.microsoft.com/office/drawing/2014/main" id="{5961DF69-D47D-417C-B6C0-79B1983406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32" t="23649" r="21061" b="29304"/>
          <a:stretch/>
        </p:blipFill>
        <p:spPr>
          <a:xfrm>
            <a:off x="201415" y="11182"/>
            <a:ext cx="1962652" cy="1160961"/>
          </a:xfrm>
          <a:prstGeom prst="rect">
            <a:avLst/>
          </a:prstGeom>
        </p:spPr>
      </p:pic>
      <p:pic>
        <p:nvPicPr>
          <p:cNvPr id="5" name="Picture 4" descr="H:\NSI_Logo_English.png">
            <a:extLst>
              <a:ext uri="{FF2B5EF4-FFF2-40B4-BE49-F238E27FC236}">
                <a16:creationId xmlns:a16="http://schemas.microsoft.com/office/drawing/2014/main" id="{6FE671A2-D2BB-4937-A9B3-5E8AB5097531}"/>
              </a:ext>
            </a:extLst>
          </p:cNvPr>
          <p:cNvPicPr/>
          <p:nvPr/>
        </p:nvPicPr>
        <p:blipFill>
          <a:blip r:embed="rId3" cstate="print"/>
          <a:srcRect/>
          <a:stretch>
            <a:fillRect/>
          </a:stretch>
        </p:blipFill>
        <p:spPr bwMode="auto">
          <a:xfrm>
            <a:off x="10892128" y="78271"/>
            <a:ext cx="1254997" cy="1160961"/>
          </a:xfrm>
          <a:prstGeom prst="ellipse">
            <a:avLst/>
          </a:prstGeom>
          <a:noFill/>
          <a:ln w="9525">
            <a:noFill/>
            <a:miter lim="800000"/>
            <a:headEnd/>
            <a:tailEnd/>
          </a:ln>
        </p:spPr>
      </p:pic>
      <p:sp>
        <p:nvSpPr>
          <p:cNvPr id="9" name="Title 1">
            <a:extLst>
              <a:ext uri="{FF2B5EF4-FFF2-40B4-BE49-F238E27FC236}">
                <a16:creationId xmlns:a16="http://schemas.microsoft.com/office/drawing/2014/main" id="{82709E98-66EF-4AF0-99A6-AC6711836B21}"/>
              </a:ext>
            </a:extLst>
          </p:cNvPr>
          <p:cNvSpPr>
            <a:spLocks noGrp="1"/>
          </p:cNvSpPr>
          <p:nvPr>
            <p:ph idx="1"/>
          </p:nvPr>
        </p:nvSpPr>
        <p:spPr>
          <a:xfrm>
            <a:off x="657925" y="2075458"/>
            <a:ext cx="7210384" cy="526818"/>
          </a:xfrm>
        </p:spPr>
        <p:txBody>
          <a:bodyPr>
            <a:noAutofit/>
          </a:bodyPr>
          <a:lstStyle/>
          <a:p>
            <a:pPr marL="0" indent="0">
              <a:buNone/>
            </a:pPr>
            <a:br>
              <a:rPr lang="en-GB" sz="2250" b="1" dirty="0">
                <a:solidFill>
                  <a:srgbClr val="7030A0"/>
                </a:solidFill>
                <a:latin typeface="Arial" panose="020B0604020202020204" pitchFamily="34" charset="0"/>
                <a:cs typeface="Arial" panose="020B0604020202020204" pitchFamily="34" charset="0"/>
              </a:rPr>
            </a:br>
            <a:endParaRPr lang="en-US" sz="2250" b="1" dirty="0">
              <a:solidFill>
                <a:srgbClr val="7030A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DCE1A9F-AA6A-4378-BAAC-EE9C1C7BD51A}"/>
              </a:ext>
            </a:extLst>
          </p:cNvPr>
          <p:cNvSpPr txBox="1"/>
          <p:nvPr/>
        </p:nvSpPr>
        <p:spPr>
          <a:xfrm>
            <a:off x="657925" y="1487921"/>
            <a:ext cx="6982301" cy="2117952"/>
          </a:xfrm>
          <a:prstGeom prst="rect">
            <a:avLst/>
          </a:prstGeom>
          <a:noFill/>
        </p:spPr>
        <p:txBody>
          <a:bodyPr wrap="square" rtlCol="0">
            <a:spAutoFit/>
          </a:bodyPr>
          <a:lstStyle/>
          <a:p>
            <a:pPr algn="just"/>
            <a:endParaRPr lang="en-GB" sz="2025" b="1" dirty="0">
              <a:solidFill>
                <a:srgbClr val="00003E"/>
              </a:solidFill>
              <a:latin typeface="Arial" panose="020B0604020202020204" pitchFamily="34" charset="0"/>
              <a:cs typeface="Arial" panose="020B0604020202020204" pitchFamily="34" charset="0"/>
            </a:endParaRPr>
          </a:p>
          <a:p>
            <a:pPr algn="just"/>
            <a:r>
              <a:rPr lang="en-GB" sz="2025" b="1" dirty="0">
                <a:solidFill>
                  <a:srgbClr val="7030A0"/>
                </a:solidFill>
                <a:latin typeface="Arial" panose="020B0604020202020204" pitchFamily="34" charset="0"/>
                <a:cs typeface="Arial" panose="020B0604020202020204" pitchFamily="34" charset="0"/>
              </a:rPr>
              <a:t>Evolution of food and sugar consumption patterns </a:t>
            </a:r>
            <a:r>
              <a:rPr lang="en-GB" sz="2025" b="1" dirty="0">
                <a:solidFill>
                  <a:srgbClr val="00003E"/>
                </a:solidFill>
                <a:latin typeface="Arial" panose="020B0604020202020204" pitchFamily="34" charset="0"/>
                <a:cs typeface="Arial" panose="020B0604020202020204" pitchFamily="34" charset="0"/>
              </a:rPr>
              <a:t>Consumers tend to overestimate the calorie content of sugars while failing to recognize that other carbohydrates and fats provide the same amount of calories or more</a:t>
            </a:r>
            <a:r>
              <a:rPr lang="en-GB" sz="2025" b="1" dirty="0">
                <a:solidFill>
                  <a:srgbClr val="00003E"/>
                </a:solidFill>
              </a:rPr>
              <a:t>.</a:t>
            </a:r>
            <a:endParaRPr lang="en-GB" sz="2250" b="1" dirty="0">
              <a:solidFill>
                <a:srgbClr val="00003E"/>
              </a:solidFill>
            </a:endParaRPr>
          </a:p>
          <a:p>
            <a:endParaRPr lang="en-US" sz="1013" dirty="0"/>
          </a:p>
        </p:txBody>
      </p:sp>
      <p:sp>
        <p:nvSpPr>
          <p:cNvPr id="11" name="Title 1">
            <a:extLst>
              <a:ext uri="{FF2B5EF4-FFF2-40B4-BE49-F238E27FC236}">
                <a16:creationId xmlns:a16="http://schemas.microsoft.com/office/drawing/2014/main" id="{88F50D36-546C-4487-853F-92EA78CA3DE2}"/>
              </a:ext>
            </a:extLst>
          </p:cNvPr>
          <p:cNvSpPr txBox="1">
            <a:spLocks/>
          </p:cNvSpPr>
          <p:nvPr/>
        </p:nvSpPr>
        <p:spPr>
          <a:xfrm>
            <a:off x="873358" y="3679880"/>
            <a:ext cx="7523207" cy="546860"/>
          </a:xfrm>
          <a:prstGeom prst="rect">
            <a:avLst/>
          </a:prstGeom>
        </p:spPr>
        <p:txBody>
          <a:bodyPr vert="horz" lIns="51435" tIns="25718" rIns="51435" bIns="25718" rtlCol="0" anchor="ctr">
            <a:noAutofit/>
          </a:bodyPr>
          <a:lstStyle>
            <a:lvl1pPr algn="l" defTabSz="1625529" rtl="0" eaLnBrk="1" latinLnBrk="0" hangingPunct="1">
              <a:lnSpc>
                <a:spcPct val="90000"/>
              </a:lnSpc>
              <a:spcBef>
                <a:spcPct val="0"/>
              </a:spcBef>
              <a:buNone/>
              <a:defRPr sz="7822" kern="1200">
                <a:solidFill>
                  <a:schemeClr val="tx1"/>
                </a:solidFill>
                <a:latin typeface="+mj-lt"/>
                <a:ea typeface="+mj-ea"/>
                <a:cs typeface="+mj-cs"/>
              </a:defRPr>
            </a:lvl1pPr>
          </a:lstStyle>
          <a:p>
            <a:endParaRPr lang="en-US" sz="2250" dirty="0">
              <a:solidFill>
                <a:srgbClr val="00003E"/>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1EB7391-5D96-4BBA-BD92-51B14B6AD150}"/>
              </a:ext>
            </a:extLst>
          </p:cNvPr>
          <p:cNvSpPr txBox="1"/>
          <p:nvPr/>
        </p:nvSpPr>
        <p:spPr>
          <a:xfrm>
            <a:off x="651945" y="3743884"/>
            <a:ext cx="6988281" cy="1131079"/>
          </a:xfrm>
          <a:prstGeom prst="rect">
            <a:avLst/>
          </a:prstGeom>
          <a:noFill/>
        </p:spPr>
        <p:txBody>
          <a:bodyPr wrap="square" rtlCol="0">
            <a:spAutoFit/>
          </a:bodyPr>
          <a:lstStyle/>
          <a:p>
            <a:pPr algn="just"/>
            <a:r>
              <a:rPr lang="en-GB" sz="2250" b="1" dirty="0">
                <a:solidFill>
                  <a:srgbClr val="7030A0"/>
                </a:solidFill>
                <a:latin typeface="Arial" panose="020B0604020202020204" pitchFamily="34" charset="0"/>
                <a:cs typeface="Arial" panose="020B0604020202020204" pitchFamily="34" charset="0"/>
              </a:rPr>
              <a:t>Evolution of food and sugar consumption patterns</a:t>
            </a:r>
          </a:p>
          <a:p>
            <a:pPr algn="just"/>
            <a:r>
              <a:rPr lang="en-GB" sz="2250" b="1" dirty="0">
                <a:solidFill>
                  <a:srgbClr val="FFC000"/>
                </a:solidFill>
                <a:latin typeface="Arial" panose="020B0604020202020204" pitchFamily="34" charset="0"/>
                <a:cs typeface="Arial" panose="020B0604020202020204" pitchFamily="34" charset="0"/>
              </a:rPr>
              <a:t>Calorie intake is only one side of the equation</a:t>
            </a:r>
            <a:endParaRPr lang="en-US" sz="2250" b="1" dirty="0">
              <a:solidFill>
                <a:srgbClr val="FFC0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F55D399-7328-436E-BBA3-7B299066EC69}"/>
              </a:ext>
            </a:extLst>
          </p:cNvPr>
          <p:cNvSpPr/>
          <p:nvPr/>
        </p:nvSpPr>
        <p:spPr>
          <a:xfrm>
            <a:off x="718875" y="4874963"/>
            <a:ext cx="6921351" cy="1650452"/>
          </a:xfrm>
          <a:prstGeom prst="rect">
            <a:avLst/>
          </a:prstGeom>
        </p:spPr>
        <p:txBody>
          <a:bodyPr wrap="square">
            <a:spAutoFit/>
          </a:bodyPr>
          <a:lstStyle/>
          <a:p>
            <a:pPr algn="just"/>
            <a:r>
              <a:rPr lang="en-GB" sz="2025" b="1" dirty="0">
                <a:latin typeface="Arial" panose="020B0604020202020204" pitchFamily="34" charset="0"/>
                <a:cs typeface="Arial" panose="020B0604020202020204" pitchFamily="34" charset="0"/>
              </a:rPr>
              <a:t>“The fundamental cause of obesity and overweight is an energy imbalance between calories consumed and calories expended.”</a:t>
            </a:r>
          </a:p>
          <a:p>
            <a:pPr algn="just"/>
            <a:endParaRPr lang="en-GB" sz="2025" b="1" dirty="0">
              <a:latin typeface="Arial" panose="020B0604020202020204" pitchFamily="34" charset="0"/>
              <a:cs typeface="Arial" panose="020B0604020202020204" pitchFamily="34" charset="0"/>
            </a:endParaRPr>
          </a:p>
          <a:p>
            <a:pPr algn="just"/>
            <a:r>
              <a:rPr lang="en-GB" sz="2025" b="1" dirty="0">
                <a:latin typeface="Arial" panose="020B0604020202020204" pitchFamily="34" charset="0"/>
                <a:cs typeface="Arial" panose="020B0604020202020204" pitchFamily="34" charset="0"/>
              </a:rPr>
              <a:t>World Health Organization</a:t>
            </a:r>
            <a:endParaRPr lang="en-US" sz="2025" b="1" dirty="0">
              <a:latin typeface="Arial" panose="020B0604020202020204" pitchFamily="34" charset="0"/>
              <a:cs typeface="Arial" panose="020B0604020202020204" pitchFamily="34" charset="0"/>
            </a:endParaRPr>
          </a:p>
        </p:txBody>
      </p:sp>
      <p:pic>
        <p:nvPicPr>
          <p:cNvPr id="6146" name="Picture 2" descr="How to Burn More Calories Than You&amp;#39;re Eating | Prospect Medical Systems">
            <a:extLst>
              <a:ext uri="{FF2B5EF4-FFF2-40B4-BE49-F238E27FC236}">
                <a16:creationId xmlns:a16="http://schemas.microsoft.com/office/drawing/2014/main" id="{A9520D19-1167-44F2-BADE-75D3AE7A5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257" y="1766295"/>
            <a:ext cx="4090868" cy="23378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much should you really eat – The Chameleon&amp;#39;s Chronicles">
            <a:extLst>
              <a:ext uri="{FF2B5EF4-FFF2-40B4-BE49-F238E27FC236}">
                <a16:creationId xmlns:a16="http://schemas.microsoft.com/office/drawing/2014/main" id="{14252475-08A6-4598-A8AA-CCFD9A8A4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3043" y="4288288"/>
            <a:ext cx="3697295" cy="228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7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720" y="431956"/>
            <a:ext cx="10331909" cy="1450757"/>
          </a:xfrm>
        </p:spPr>
        <p:txBody>
          <a:bodyPr>
            <a:noAutofit/>
          </a:bodyPr>
          <a:lstStyle/>
          <a:p>
            <a:pPr algn="ctr"/>
            <a:r>
              <a:rPr lang="en-US" sz="2800" b="1" dirty="0">
                <a:solidFill>
                  <a:srgbClr val="002060"/>
                </a:solidFill>
                <a:latin typeface="Cooper Black" panose="0208090404030B020404" pitchFamily="18" charset="0"/>
                <a:cs typeface="Arial" panose="020B0604020202020204" pitchFamily="34" charset="0"/>
              </a:rPr>
              <a:t>    MAJOR F&amp;B COMPANIES - GROWING BACKLASH AGAINST SUGAR</a:t>
            </a:r>
          </a:p>
        </p:txBody>
      </p:sp>
      <p:sp>
        <p:nvSpPr>
          <p:cNvPr id="6" name="TextBox 5"/>
          <p:cNvSpPr txBox="1"/>
          <p:nvPr/>
        </p:nvSpPr>
        <p:spPr>
          <a:xfrm>
            <a:off x="244233" y="1734202"/>
            <a:ext cx="348778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largest beverage company Coca-cola, has launched several lower and mid-lower drinks such as </a:t>
            </a:r>
            <a:r>
              <a:rPr kumimoji="0" lang="en-US" sz="16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Coke life (sweetened with a mixture of sugar and stevia)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global markets.</a:t>
            </a:r>
          </a:p>
        </p:txBody>
      </p:sp>
      <p:pic>
        <p:nvPicPr>
          <p:cNvPr id="9218" name="Picture 2" descr="H:\SUGAR\coke life.jpg"/>
          <p:cNvPicPr>
            <a:picLocks noChangeAspect="1" noChangeArrowheads="1"/>
          </p:cNvPicPr>
          <p:nvPr/>
        </p:nvPicPr>
        <p:blipFill>
          <a:blip r:embed="rId2"/>
          <a:srcRect/>
          <a:stretch>
            <a:fillRect/>
          </a:stretch>
        </p:blipFill>
        <p:spPr bwMode="auto">
          <a:xfrm>
            <a:off x="244233" y="3699796"/>
            <a:ext cx="2063933" cy="2339067"/>
          </a:xfrm>
          <a:prstGeom prst="ellipse">
            <a:avLst/>
          </a:prstGeom>
          <a:noFill/>
          <a:effectLst>
            <a:glow rad="139700">
              <a:schemeClr val="accent2">
                <a:satMod val="175000"/>
                <a:alpha val="40000"/>
              </a:schemeClr>
            </a:glow>
          </a:effectLst>
        </p:spPr>
      </p:pic>
      <p:pic>
        <p:nvPicPr>
          <p:cNvPr id="9220" name="Picture 4" descr="H:\SUGAR\1414761218172_wps_51_Coca_Cola_Life_330mL_Can_.jpg"/>
          <p:cNvPicPr>
            <a:picLocks noChangeAspect="1" noChangeArrowheads="1"/>
          </p:cNvPicPr>
          <p:nvPr/>
        </p:nvPicPr>
        <p:blipFill>
          <a:blip r:embed="rId3"/>
          <a:srcRect/>
          <a:stretch>
            <a:fillRect/>
          </a:stretch>
        </p:blipFill>
        <p:spPr bwMode="auto">
          <a:xfrm>
            <a:off x="2556814" y="3699796"/>
            <a:ext cx="1892687" cy="2338251"/>
          </a:xfrm>
          <a:prstGeom prst="ellipse">
            <a:avLst/>
          </a:prstGeom>
          <a:noFill/>
          <a:effectLst>
            <a:glow rad="228600">
              <a:schemeClr val="accent2">
                <a:satMod val="175000"/>
                <a:alpha val="40000"/>
              </a:schemeClr>
            </a:glow>
          </a:effectLst>
        </p:spPr>
      </p:pic>
      <p:pic>
        <p:nvPicPr>
          <p:cNvPr id="10" name="Picture 9">
            <a:extLst>
              <a:ext uri="{FF2B5EF4-FFF2-40B4-BE49-F238E27FC236}">
                <a16:creationId xmlns:a16="http://schemas.microsoft.com/office/drawing/2014/main" id="{DA1E9EC1-A6A1-4AD2-B58E-4436B6294A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pic>
        <p:nvPicPr>
          <p:cNvPr id="12" name="Picture 11">
            <a:extLst>
              <a:ext uri="{FF2B5EF4-FFF2-40B4-BE49-F238E27FC236}">
                <a16:creationId xmlns:a16="http://schemas.microsoft.com/office/drawing/2014/main" id="{EAF05284-321F-4340-BE4E-9131811C29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3477" y="38500"/>
            <a:ext cx="986292" cy="987320"/>
          </a:xfrm>
          <a:prstGeom prst="ellipse">
            <a:avLst/>
          </a:prstGeom>
        </p:spPr>
      </p:pic>
      <p:pic>
        <p:nvPicPr>
          <p:cNvPr id="11" name="Picture 3" descr="H:\SUGAR\pepsi-next-sl.jpg"/>
          <p:cNvPicPr>
            <a:picLocks noChangeAspect="1" noChangeArrowheads="1"/>
          </p:cNvPicPr>
          <p:nvPr/>
        </p:nvPicPr>
        <p:blipFill>
          <a:blip r:embed="rId6"/>
          <a:srcRect/>
          <a:stretch>
            <a:fillRect/>
          </a:stretch>
        </p:blipFill>
        <p:spPr bwMode="auto">
          <a:xfrm>
            <a:off x="8569841" y="1633791"/>
            <a:ext cx="2659581" cy="2478145"/>
          </a:xfrm>
          <a:prstGeom prst="roundRect">
            <a:avLst/>
          </a:prstGeom>
          <a:noFill/>
          <a:effectLst>
            <a:glow rad="63500">
              <a:schemeClr val="accent2">
                <a:satMod val="175000"/>
                <a:alpha val="40000"/>
              </a:schemeClr>
            </a:glow>
            <a:softEdge rad="127000"/>
          </a:effectLst>
        </p:spPr>
      </p:pic>
      <p:sp>
        <p:nvSpPr>
          <p:cNvPr id="13" name="TextBox 12"/>
          <p:cNvSpPr txBox="1"/>
          <p:nvPr/>
        </p:nvSpPr>
        <p:spPr>
          <a:xfrm>
            <a:off x="8569841" y="4282719"/>
            <a:ext cx="2672151"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PepsiCo balances their beverage portfolio by increasing low- or- zero calorie options, introducing further small-portion sizes and providing clear calorie labeling</a:t>
            </a:r>
          </a:p>
        </p:txBody>
      </p:sp>
      <p:pic>
        <p:nvPicPr>
          <p:cNvPr id="14" name="Picture 4" descr="H:\SUGAR\Low-sugar-oat-Cheerios-Timing-absolutely-right-says-Mintel_wrbm_large.png"/>
          <p:cNvPicPr>
            <a:picLocks noChangeAspect="1" noChangeArrowheads="1"/>
          </p:cNvPicPr>
          <p:nvPr/>
        </p:nvPicPr>
        <p:blipFill>
          <a:blip r:embed="rId7"/>
          <a:srcRect/>
          <a:stretch>
            <a:fillRect/>
          </a:stretch>
        </p:blipFill>
        <p:spPr bwMode="auto">
          <a:xfrm>
            <a:off x="4521992" y="1875195"/>
            <a:ext cx="3619364" cy="4298088"/>
          </a:xfrm>
          <a:prstGeom prst="roundRect">
            <a:avLst/>
          </a:prstGeom>
          <a:noFill/>
          <a:effectLst>
            <a:softEdge rad="317500"/>
          </a:effectLst>
        </p:spPr>
      </p:pic>
      <p:sp>
        <p:nvSpPr>
          <p:cNvPr id="3" name="Slide Number Placeholder 2"/>
          <p:cNvSpPr>
            <a:spLocks noGrp="1"/>
          </p:cNvSpPr>
          <p:nvPr>
            <p:ph type="sldNum" sz="quarter" idx="12"/>
          </p:nvPr>
        </p:nvSpPr>
        <p:spPr/>
        <p:txBody>
          <a:bodyPr/>
          <a:lstStyle/>
          <a:p>
            <a:fld id="{DC54E49F-8710-4CF6-89D7-00CBD794692F}" type="slidenum">
              <a:rPr lang="en-IN" smtClean="0"/>
              <a:t>23</a:t>
            </a:fld>
            <a:endParaRPr lang="en-IN" dirty="0"/>
          </a:p>
        </p:txBody>
      </p:sp>
    </p:spTree>
    <p:extLst>
      <p:ext uri="{BB962C8B-B14F-4D97-AF65-F5344CB8AC3E}">
        <p14:creationId xmlns:p14="http://schemas.microsoft.com/office/powerpoint/2010/main" val="2198142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061320" y="512590"/>
            <a:ext cx="7283152" cy="97219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4400" b="1" dirty="0">
                <a:solidFill>
                  <a:srgbClr val="002060"/>
                </a:solidFill>
                <a:latin typeface="Cooper Black" panose="0208090404030B020404" pitchFamily="18" charset="0"/>
              </a:rPr>
              <a:t>THE SUGARY TAX</a:t>
            </a:r>
          </a:p>
        </p:txBody>
      </p:sp>
      <p:sp>
        <p:nvSpPr>
          <p:cNvPr id="5" name="AutoShape 4" descr="Image result for googl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2" descr="https://openclipart.org/image/2400px/svg_to_png/19481/shokunin-world-map-more-detai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132857"/>
            <a:ext cx="9106472" cy="45152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10610" y="2489310"/>
            <a:ext cx="2088232" cy="1631216"/>
          </a:xfrm>
          <a:prstGeom prst="rect">
            <a:avLst/>
          </a:prstGeom>
          <a:noFill/>
        </p:spPr>
        <p:txBody>
          <a:bodyPr wrap="square" rtlCol="0">
            <a:spAutoFit/>
          </a:bodyPr>
          <a:lstStyle/>
          <a:p>
            <a:r>
              <a:rPr lang="en-GB" sz="2000" b="1" dirty="0">
                <a:solidFill>
                  <a:srgbClr val="00003E"/>
                </a:solidFill>
                <a:latin typeface="Arial" panose="020B0604020202020204" pitchFamily="34" charset="0"/>
                <a:cs typeface="Arial" panose="020B0604020202020204" pitchFamily="34" charset="0"/>
              </a:rPr>
              <a:t>North America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Barbados</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Dominica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Mexico</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US*</a:t>
            </a:r>
            <a:endParaRPr lang="en-US" sz="2000" b="1" dirty="0">
              <a:solidFill>
                <a:srgbClr val="7030A0"/>
              </a:solidFill>
              <a:latin typeface="Arial" panose="020B0604020202020204" pitchFamily="34" charset="0"/>
              <a:cs typeface="Arial" panose="020B0604020202020204" pitchFamily="34" charset="0"/>
            </a:endParaRPr>
          </a:p>
        </p:txBody>
      </p:sp>
      <p:sp>
        <p:nvSpPr>
          <p:cNvPr id="10" name="TextBox 9"/>
          <p:cNvSpPr txBox="1"/>
          <p:nvPr/>
        </p:nvSpPr>
        <p:spPr>
          <a:xfrm>
            <a:off x="3001877" y="5013176"/>
            <a:ext cx="2088232" cy="1015663"/>
          </a:xfrm>
          <a:prstGeom prst="rect">
            <a:avLst/>
          </a:prstGeom>
          <a:noFill/>
        </p:spPr>
        <p:txBody>
          <a:bodyPr wrap="square" rtlCol="0">
            <a:spAutoFit/>
          </a:bodyPr>
          <a:lstStyle/>
          <a:p>
            <a:r>
              <a:rPr lang="en-GB" sz="2000" b="1" dirty="0">
                <a:solidFill>
                  <a:srgbClr val="00003E"/>
                </a:solidFill>
                <a:latin typeface="Arial" panose="020B0604020202020204" pitchFamily="34" charset="0"/>
                <a:cs typeface="Arial" panose="020B0604020202020204" pitchFamily="34" charset="0"/>
              </a:rPr>
              <a:t>South America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Argentina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Chile</a:t>
            </a:r>
            <a:endParaRPr lang="en-US" sz="2000" b="1" dirty="0">
              <a:solidFill>
                <a:srgbClr val="7030A0"/>
              </a:solidFill>
              <a:latin typeface="Arial" panose="020B0604020202020204" pitchFamily="34" charset="0"/>
              <a:cs typeface="Arial" panose="020B0604020202020204" pitchFamily="34" charset="0"/>
            </a:endParaRPr>
          </a:p>
        </p:txBody>
      </p:sp>
      <p:sp>
        <p:nvSpPr>
          <p:cNvPr id="11" name="TextBox 10"/>
          <p:cNvSpPr txBox="1"/>
          <p:nvPr/>
        </p:nvSpPr>
        <p:spPr>
          <a:xfrm>
            <a:off x="5231904" y="4806327"/>
            <a:ext cx="2088232" cy="1323439"/>
          </a:xfrm>
          <a:prstGeom prst="rect">
            <a:avLst/>
          </a:prstGeom>
          <a:noFill/>
        </p:spPr>
        <p:txBody>
          <a:bodyPr wrap="square" rtlCol="0">
            <a:spAutoFit/>
          </a:bodyPr>
          <a:lstStyle/>
          <a:p>
            <a:r>
              <a:rPr lang="en-GB" sz="2000" b="1" dirty="0">
                <a:solidFill>
                  <a:srgbClr val="00003E"/>
                </a:solidFill>
                <a:latin typeface="Arial" panose="020B0604020202020204" pitchFamily="34" charset="0"/>
                <a:cs typeface="Arial" panose="020B0604020202020204" pitchFamily="34" charset="0"/>
              </a:rPr>
              <a:t>Africa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Mauritius</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Saint Helena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South Africa</a:t>
            </a:r>
            <a:endParaRPr lang="en-US" sz="2000" b="1" dirty="0">
              <a:solidFill>
                <a:srgbClr val="7030A0"/>
              </a:solidFill>
              <a:latin typeface="Arial" panose="020B0604020202020204" pitchFamily="34" charset="0"/>
              <a:cs typeface="Arial" panose="020B0604020202020204" pitchFamily="34" charset="0"/>
            </a:endParaRPr>
          </a:p>
        </p:txBody>
      </p:sp>
      <p:sp>
        <p:nvSpPr>
          <p:cNvPr id="12" name="TextBox 11"/>
          <p:cNvSpPr txBox="1"/>
          <p:nvPr/>
        </p:nvSpPr>
        <p:spPr>
          <a:xfrm>
            <a:off x="4943872" y="2127697"/>
            <a:ext cx="2088232" cy="2554545"/>
          </a:xfrm>
          <a:prstGeom prst="rect">
            <a:avLst/>
          </a:prstGeom>
          <a:noFill/>
        </p:spPr>
        <p:txBody>
          <a:bodyPr wrap="square" rtlCol="0">
            <a:spAutoFit/>
          </a:bodyPr>
          <a:lstStyle/>
          <a:p>
            <a:r>
              <a:rPr lang="en-GB" sz="2000" b="1" dirty="0">
                <a:solidFill>
                  <a:srgbClr val="00003E"/>
                </a:solidFill>
                <a:latin typeface="Arial" panose="020B0604020202020204" pitchFamily="34" charset="0"/>
                <a:cs typeface="Arial" panose="020B0604020202020204" pitchFamily="34" charset="0"/>
              </a:rPr>
              <a:t>Europe</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Belgium</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Denmark</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Finland</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France</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Hungary</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Norway</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UK</a:t>
            </a:r>
            <a:endParaRPr lang="en-US" sz="2000" b="1" dirty="0">
              <a:solidFill>
                <a:srgbClr val="7030A0"/>
              </a:solidFill>
              <a:latin typeface="Arial" panose="020B0604020202020204" pitchFamily="34" charset="0"/>
              <a:cs typeface="Arial" panose="020B0604020202020204" pitchFamily="34" charset="0"/>
            </a:endParaRPr>
          </a:p>
        </p:txBody>
      </p:sp>
      <p:sp>
        <p:nvSpPr>
          <p:cNvPr id="13" name="TextBox 12"/>
          <p:cNvSpPr txBox="1"/>
          <p:nvPr/>
        </p:nvSpPr>
        <p:spPr>
          <a:xfrm>
            <a:off x="7680176" y="3412739"/>
            <a:ext cx="1944216" cy="707886"/>
          </a:xfrm>
          <a:prstGeom prst="rect">
            <a:avLst/>
          </a:prstGeom>
          <a:noFill/>
        </p:spPr>
        <p:txBody>
          <a:bodyPr wrap="square" rtlCol="0">
            <a:spAutoFit/>
          </a:bodyPr>
          <a:lstStyle/>
          <a:p>
            <a:r>
              <a:rPr lang="en-GB" sz="2000" b="1" dirty="0">
                <a:solidFill>
                  <a:srgbClr val="00003E"/>
                </a:solidFill>
                <a:latin typeface="Arial" panose="020B0604020202020204" pitchFamily="34" charset="0"/>
                <a:cs typeface="Arial" panose="020B0604020202020204" pitchFamily="34" charset="0"/>
              </a:rPr>
              <a:t>Asia</a:t>
            </a:r>
            <a:endParaRPr lang="en-GB" sz="2000" b="1" dirty="0">
              <a:solidFill>
                <a:srgbClr val="7030A0"/>
              </a:solidFill>
              <a:latin typeface="Arial" panose="020B0604020202020204" pitchFamily="34" charset="0"/>
              <a:cs typeface="Arial" panose="020B0604020202020204" pitchFamily="34" charset="0"/>
            </a:endParaRP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Indonesia</a:t>
            </a:r>
          </a:p>
        </p:txBody>
      </p:sp>
      <p:sp>
        <p:nvSpPr>
          <p:cNvPr id="14" name="TextBox 13"/>
          <p:cNvSpPr txBox="1"/>
          <p:nvPr/>
        </p:nvSpPr>
        <p:spPr>
          <a:xfrm>
            <a:off x="9089688" y="4283107"/>
            <a:ext cx="2088231" cy="2246769"/>
          </a:xfrm>
          <a:prstGeom prst="rect">
            <a:avLst/>
          </a:prstGeom>
          <a:noFill/>
        </p:spPr>
        <p:txBody>
          <a:bodyPr wrap="square" rtlCol="0">
            <a:spAutoFit/>
          </a:bodyPr>
          <a:lstStyle/>
          <a:p>
            <a:r>
              <a:rPr lang="en-GB" sz="2000" b="1" dirty="0">
                <a:solidFill>
                  <a:srgbClr val="00003E"/>
                </a:solidFill>
                <a:latin typeface="Arial" panose="020B0604020202020204" pitchFamily="34" charset="0"/>
                <a:cs typeface="Arial" panose="020B0604020202020204" pitchFamily="34" charset="0"/>
              </a:rPr>
              <a:t>Oceania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Fiji</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French Polynesia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Nauru</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Samoa</a:t>
            </a:r>
          </a:p>
          <a:p>
            <a:pPr marL="285750" indent="-285750">
              <a:buFontTx/>
              <a:buChar char="-"/>
            </a:pPr>
            <a:r>
              <a:rPr lang="en-GB" sz="2000" b="1" dirty="0">
                <a:solidFill>
                  <a:srgbClr val="7030A0"/>
                </a:solidFill>
                <a:latin typeface="Arial" panose="020B0604020202020204" pitchFamily="34" charset="0"/>
                <a:cs typeface="Arial" panose="020B0604020202020204" pitchFamily="34" charset="0"/>
              </a:rPr>
              <a:t>Tonga</a:t>
            </a:r>
          </a:p>
        </p:txBody>
      </p:sp>
      <p:pic>
        <p:nvPicPr>
          <p:cNvPr id="15" name="Picture 14">
            <a:extLst>
              <a:ext uri="{FF2B5EF4-FFF2-40B4-BE49-F238E27FC236}">
                <a16:creationId xmlns:a16="http://schemas.microsoft.com/office/drawing/2014/main" id="{7CD78112-1F70-41B3-9719-31FA458D3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32" t="23649" r="21061" b="29304"/>
          <a:stretch/>
        </p:blipFill>
        <p:spPr>
          <a:xfrm>
            <a:off x="9953" y="0"/>
            <a:ext cx="2014622" cy="1191705"/>
          </a:xfrm>
          <a:prstGeom prst="rect">
            <a:avLst/>
          </a:prstGeom>
        </p:spPr>
      </p:pic>
      <p:pic>
        <p:nvPicPr>
          <p:cNvPr id="16" name="Picture 15">
            <a:extLst>
              <a:ext uri="{FF2B5EF4-FFF2-40B4-BE49-F238E27FC236}">
                <a16:creationId xmlns:a16="http://schemas.microsoft.com/office/drawing/2014/main" id="{D097B16D-4F01-4E9E-A1C7-4BCF1E5415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0406" y="0"/>
            <a:ext cx="1051641" cy="1052736"/>
          </a:xfrm>
          <a:prstGeom prst="ellipse">
            <a:avLst/>
          </a:prstGeom>
        </p:spPr>
      </p:pic>
    </p:spTree>
    <p:extLst>
      <p:ext uri="{BB962C8B-B14F-4D97-AF65-F5344CB8AC3E}">
        <p14:creationId xmlns:p14="http://schemas.microsoft.com/office/powerpoint/2010/main" val="3212311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F7376-783F-4DFB-93C7-90E48D082D40}"/>
              </a:ext>
            </a:extLst>
          </p:cNvPr>
          <p:cNvSpPr>
            <a:spLocks noGrp="1"/>
          </p:cNvSpPr>
          <p:nvPr>
            <p:ph type="title"/>
          </p:nvPr>
        </p:nvSpPr>
        <p:spPr>
          <a:xfrm>
            <a:off x="930045" y="378825"/>
            <a:ext cx="10515600" cy="866909"/>
          </a:xfrm>
        </p:spPr>
        <p:txBody>
          <a:bodyPr>
            <a:normAutofit/>
          </a:bodyPr>
          <a:lstStyle/>
          <a:p>
            <a:pPr algn="ctr"/>
            <a:r>
              <a:rPr lang="en-IN" sz="3200" b="1" dirty="0">
                <a:solidFill>
                  <a:srgbClr val="002060"/>
                </a:solidFill>
                <a:latin typeface="Cooper Black" panose="0208090404030B020404" pitchFamily="18" charset="0"/>
                <a:cs typeface="Arial" panose="020B0604020202020204" pitchFamily="34" charset="0"/>
              </a:rPr>
              <a:t>GLYCEMIC INDEX OF COMMON FOODS </a:t>
            </a:r>
          </a:p>
        </p:txBody>
      </p:sp>
      <p:graphicFrame>
        <p:nvGraphicFramePr>
          <p:cNvPr id="9" name="Table 9">
            <a:extLst>
              <a:ext uri="{FF2B5EF4-FFF2-40B4-BE49-F238E27FC236}">
                <a16:creationId xmlns:a16="http://schemas.microsoft.com/office/drawing/2014/main" id="{4DA61921-4E4D-42CB-8ECB-5C1E535D7FCF}"/>
              </a:ext>
            </a:extLst>
          </p:cNvPr>
          <p:cNvGraphicFramePr>
            <a:graphicFrameLocks noGrp="1"/>
          </p:cNvGraphicFramePr>
          <p:nvPr/>
        </p:nvGraphicFramePr>
        <p:xfrm>
          <a:off x="838200" y="1788605"/>
          <a:ext cx="10795000" cy="452390"/>
        </p:xfrm>
        <a:graphic>
          <a:graphicData uri="http://schemas.openxmlformats.org/drawingml/2006/table">
            <a:tbl>
              <a:tblPr firstRow="1" bandRow="1">
                <a:tableStyleId>{5940675A-B579-460E-94D1-54222C63F5DA}</a:tableStyleId>
              </a:tblPr>
              <a:tblGrid>
                <a:gridCol w="10795000">
                  <a:extLst>
                    <a:ext uri="{9D8B030D-6E8A-4147-A177-3AD203B41FA5}">
                      <a16:colId xmlns:a16="http://schemas.microsoft.com/office/drawing/2014/main" val="3417350613"/>
                    </a:ext>
                  </a:extLst>
                </a:gridCol>
              </a:tblGrid>
              <a:tr h="452390">
                <a:tc>
                  <a:txBody>
                    <a:bodyPr/>
                    <a:lstStyle/>
                    <a:p>
                      <a:pPr algn="ctr"/>
                      <a:r>
                        <a:rPr lang="en-IN" b="1" dirty="0">
                          <a:latin typeface="Arial" panose="020B0604020202020204" pitchFamily="34" charset="0"/>
                          <a:cs typeface="Arial" panose="020B0604020202020204" pitchFamily="34" charset="0"/>
                        </a:rPr>
                        <a:t>Cereal and Millets Products</a:t>
                      </a:r>
                    </a:p>
                  </a:txBody>
                  <a:tcPr/>
                </a:tc>
                <a:extLst>
                  <a:ext uri="{0D108BD9-81ED-4DB2-BD59-A6C34878D82A}">
                    <a16:rowId xmlns:a16="http://schemas.microsoft.com/office/drawing/2014/main" val="1881767225"/>
                  </a:ext>
                </a:extLst>
              </a:tr>
            </a:tbl>
          </a:graphicData>
        </a:graphic>
      </p:graphicFrame>
      <p:graphicFrame>
        <p:nvGraphicFramePr>
          <p:cNvPr id="13" name="Content Placeholder 12">
            <a:extLst>
              <a:ext uri="{FF2B5EF4-FFF2-40B4-BE49-F238E27FC236}">
                <a16:creationId xmlns:a16="http://schemas.microsoft.com/office/drawing/2014/main" id="{823B131D-9E54-4861-9BD0-C29918F94E8B}"/>
              </a:ext>
            </a:extLst>
          </p:cNvPr>
          <p:cNvGraphicFramePr>
            <a:graphicFrameLocks noGrp="1"/>
          </p:cNvGraphicFramePr>
          <p:nvPr>
            <p:ph idx="1"/>
          </p:nvPr>
        </p:nvGraphicFramePr>
        <p:xfrm>
          <a:off x="838199" y="1358910"/>
          <a:ext cx="10795000" cy="5293900"/>
        </p:xfrm>
        <a:graphic>
          <a:graphicData uri="http://schemas.openxmlformats.org/drawingml/2006/table">
            <a:tbl>
              <a:tblPr firstRow="1" firstCol="1" bandRow="1"/>
              <a:tblGrid>
                <a:gridCol w="5397500">
                  <a:extLst>
                    <a:ext uri="{9D8B030D-6E8A-4147-A177-3AD203B41FA5}">
                      <a16:colId xmlns:a16="http://schemas.microsoft.com/office/drawing/2014/main" val="3059036957"/>
                    </a:ext>
                  </a:extLst>
                </a:gridCol>
                <a:gridCol w="5397500">
                  <a:extLst>
                    <a:ext uri="{9D8B030D-6E8A-4147-A177-3AD203B41FA5}">
                      <a16:colId xmlns:a16="http://schemas.microsoft.com/office/drawing/2014/main" val="1182985349"/>
                    </a:ext>
                  </a:extLst>
                </a:gridCol>
              </a:tblGrid>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Item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Glycaemic Index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4524034"/>
                  </a:ext>
                </a:extLst>
              </a:tr>
              <a:tr h="439700">
                <a:tc>
                  <a:txBody>
                    <a:bodyPr/>
                    <a:lstStyle/>
                    <a:p>
                      <a:pPr algn="ctr">
                        <a:lnSpc>
                          <a:spcPct val="100000"/>
                        </a:lnSpc>
                        <a:spcAft>
                          <a:spcPts val="0"/>
                        </a:spcAft>
                      </a:pPr>
                      <a:r>
                        <a:rPr lang="en-IN" sz="1800" b="1" dirty="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0"/>
                        </a:spcAft>
                      </a:pPr>
                      <a:endParaRPr lang="en-IN"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422320"/>
                  </a:ext>
                </a:extLst>
              </a:tr>
              <a:tr h="0">
                <a:tc>
                  <a:txBody>
                    <a:bodyPr/>
                    <a:lstStyle/>
                    <a:p>
                      <a:pPr algn="ctr">
                        <a:lnSpc>
                          <a:spcPct val="100000"/>
                        </a:lnSpc>
                        <a:spcAft>
                          <a:spcPts val="0"/>
                        </a:spcAft>
                      </a:pPr>
                      <a:r>
                        <a:rPr lang="en-IN" sz="1800" b="1" dirty="0">
                          <a:effectLst/>
                          <a:latin typeface="Arial" panose="020B0604020202020204" pitchFamily="34" charset="0"/>
                          <a:ea typeface="Calibri" panose="020F0502020204030204" pitchFamily="34" charset="0"/>
                          <a:cs typeface="Arial" panose="020B0604020202020204" pitchFamily="34" charset="0"/>
                        </a:rPr>
                        <a:t>Bread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IN" sz="1800" b="1" dirty="0">
                          <a:effectLst/>
                          <a:latin typeface="Arial" panose="020B0604020202020204" pitchFamily="34" charset="0"/>
                          <a:ea typeface="Calibri" panose="020F0502020204030204" pitchFamily="34" charset="0"/>
                          <a:cs typeface="Arial" panose="020B0604020202020204" pitchFamily="34" charset="0"/>
                        </a:rPr>
                        <a:t> 70 </a:t>
                      </a:r>
                    </a:p>
                    <a:p>
                      <a:pPr algn="ctr">
                        <a:lnSpc>
                          <a:spcPct val="100000"/>
                        </a:lnSpc>
                        <a:spcAft>
                          <a:spcPts val="0"/>
                        </a:spcAft>
                      </a:pPr>
                      <a:endParaRPr lang="en-IN"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955555"/>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Rice (white)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7213"/>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Rice (brown)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1298088"/>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Barley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696365"/>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Jowar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367447"/>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Ragi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2884639"/>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Whole Wheat (Roti)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178946"/>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Multi grain Roti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9561183"/>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 Bajra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58 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991765"/>
                  </a:ext>
                </a:extLst>
              </a:tr>
              <a:tr h="439700">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Sugar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IN" sz="1800" b="1" dirty="0">
                          <a:effectLst/>
                          <a:latin typeface="Arial" panose="020B0604020202020204" pitchFamily="34" charset="0"/>
                          <a:ea typeface="Calibri" panose="020F0502020204030204" pitchFamily="34" charset="0"/>
                          <a:cs typeface="Arial" panose="020B0604020202020204" pitchFamily="34" charset="0"/>
                        </a:rPr>
                        <a:t>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463050"/>
                  </a:ext>
                </a:extLst>
              </a:tr>
            </a:tbl>
          </a:graphicData>
        </a:graphic>
      </p:graphicFrame>
      <p:pic>
        <p:nvPicPr>
          <p:cNvPr id="6" name="Picture 5">
            <a:extLst>
              <a:ext uri="{FF2B5EF4-FFF2-40B4-BE49-F238E27FC236}">
                <a16:creationId xmlns:a16="http://schemas.microsoft.com/office/drawing/2014/main" id="{A8446240-03B9-4C53-8E34-692E365FB2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32" t="23649" r="21061" b="29304"/>
          <a:stretch/>
        </p:blipFill>
        <p:spPr>
          <a:xfrm>
            <a:off x="0" y="1"/>
            <a:ext cx="1860090" cy="1018584"/>
          </a:xfrm>
          <a:prstGeom prst="rect">
            <a:avLst/>
          </a:prstGeom>
        </p:spPr>
      </p:pic>
      <p:pic>
        <p:nvPicPr>
          <p:cNvPr id="7" name="Picture 6">
            <a:extLst>
              <a:ext uri="{FF2B5EF4-FFF2-40B4-BE49-F238E27FC236}">
                <a16:creationId xmlns:a16="http://schemas.microsoft.com/office/drawing/2014/main" id="{621F3EDE-F40B-4F9E-8A3F-5FE5C80AD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2199" y="38500"/>
            <a:ext cx="927569" cy="928536"/>
          </a:xfrm>
          <a:prstGeom prst="ellipse">
            <a:avLst/>
          </a:prstGeom>
        </p:spPr>
      </p:pic>
      <p:sp>
        <p:nvSpPr>
          <p:cNvPr id="3" name="Slide Number Placeholder 2"/>
          <p:cNvSpPr>
            <a:spLocks noGrp="1"/>
          </p:cNvSpPr>
          <p:nvPr>
            <p:ph type="sldNum" sz="quarter" idx="12"/>
          </p:nvPr>
        </p:nvSpPr>
        <p:spPr/>
        <p:txBody>
          <a:bodyPr/>
          <a:lstStyle/>
          <a:p>
            <a:fld id="{DC54E49F-8710-4CF6-89D7-00CBD794692F}" type="slidenum">
              <a:rPr lang="en-IN" smtClean="0"/>
              <a:t>25</a:t>
            </a:fld>
            <a:endParaRPr lang="en-IN" dirty="0"/>
          </a:p>
        </p:txBody>
      </p:sp>
    </p:spTree>
    <p:extLst>
      <p:ext uri="{BB962C8B-B14F-4D97-AF65-F5344CB8AC3E}">
        <p14:creationId xmlns:p14="http://schemas.microsoft.com/office/powerpoint/2010/main" val="3256662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04E6-5C9D-4BF9-B892-A04E1BFFD950}"/>
              </a:ext>
            </a:extLst>
          </p:cNvPr>
          <p:cNvSpPr>
            <a:spLocks noGrp="1"/>
          </p:cNvSpPr>
          <p:nvPr>
            <p:ph type="title"/>
          </p:nvPr>
        </p:nvSpPr>
        <p:spPr/>
        <p:txBody>
          <a:bodyPr/>
          <a:lstStyle/>
          <a:p>
            <a:pPr algn="ctr"/>
            <a:r>
              <a:rPr lang="en-IN" dirty="0">
                <a:solidFill>
                  <a:srgbClr val="002060"/>
                </a:solidFill>
                <a:latin typeface="Cooper Black" panose="0208090404030B020404" pitchFamily="18" charset="0"/>
              </a:rPr>
              <a:t>CONCLUSION</a:t>
            </a:r>
          </a:p>
        </p:txBody>
      </p:sp>
      <p:sp>
        <p:nvSpPr>
          <p:cNvPr id="3" name="Content Placeholder 2">
            <a:extLst>
              <a:ext uri="{FF2B5EF4-FFF2-40B4-BE49-F238E27FC236}">
                <a16:creationId xmlns:a16="http://schemas.microsoft.com/office/drawing/2014/main" id="{463F5775-7B03-4990-9938-1EFABE6FA123}"/>
              </a:ext>
            </a:extLst>
          </p:cNvPr>
          <p:cNvSpPr>
            <a:spLocks noGrp="1"/>
          </p:cNvSpPr>
          <p:nvPr>
            <p:ph idx="1"/>
          </p:nvPr>
        </p:nvSpPr>
        <p:spPr>
          <a:xfrm>
            <a:off x="794339" y="1955074"/>
            <a:ext cx="10515600" cy="4351338"/>
          </a:xfrm>
        </p:spPr>
        <p:txBody>
          <a:bodyPr/>
          <a:lstStyle/>
          <a:p>
            <a:pPr algn="just">
              <a:lnSpc>
                <a:spcPct val="100000"/>
              </a:lnSpc>
              <a:spcBef>
                <a:spcPts val="0"/>
              </a:spcBef>
              <a:buFont typeface="Wingdings" panose="05000000000000000000" pitchFamily="2" charset="2"/>
              <a:buChar char="Ø"/>
            </a:pPr>
            <a:r>
              <a:rPr lang="en-IN" dirty="0">
                <a:latin typeface="Arial" panose="020B0604020202020204" pitchFamily="34" charset="0"/>
                <a:cs typeface="Arial" panose="020B0604020202020204" pitchFamily="34" charset="0"/>
              </a:rPr>
              <a:t> </a:t>
            </a:r>
            <a:r>
              <a:rPr lang="en-IN" sz="2400" b="1" dirty="0">
                <a:latin typeface="Arial" panose="020B0604020202020204" pitchFamily="34" charset="0"/>
                <a:cs typeface="Arial" panose="020B0604020202020204" pitchFamily="34" charset="0"/>
              </a:rPr>
              <a:t>Per capita sugar consumption may remain under stress due to negative media campaign.</a:t>
            </a:r>
          </a:p>
          <a:p>
            <a:pPr marL="0" indent="0" algn="just">
              <a:lnSpc>
                <a:spcPct val="100000"/>
              </a:lnSpc>
              <a:spcBef>
                <a:spcPts val="0"/>
              </a:spcBef>
              <a:buNone/>
            </a:pPr>
            <a:endParaRPr lang="en-IN" sz="1000" b="1" dirty="0">
              <a:latin typeface="Arial" panose="020B0604020202020204" pitchFamily="34" charset="0"/>
              <a:cs typeface="Arial" panose="020B0604020202020204" pitchFamily="34" charset="0"/>
            </a:endParaRPr>
          </a:p>
          <a:p>
            <a:pPr algn="just">
              <a:lnSpc>
                <a:spcPct val="100000"/>
              </a:lnSpc>
              <a:spcBef>
                <a:spcPts val="0"/>
              </a:spcBef>
              <a:buFont typeface="Wingdings" panose="05000000000000000000" pitchFamily="2" charset="2"/>
              <a:buChar char="Ø"/>
            </a:pPr>
            <a:r>
              <a:rPr lang="en-IN" sz="2400" b="1" dirty="0">
                <a:latin typeface="Arial" panose="020B0604020202020204" pitchFamily="34" charset="0"/>
                <a:cs typeface="Arial" panose="020B0604020202020204" pitchFamily="34" charset="0"/>
              </a:rPr>
              <a:t> Uncertainty looms large about pandemic- The Novel Corona virus.</a:t>
            </a:r>
          </a:p>
          <a:p>
            <a:pPr marL="0" indent="0" algn="just">
              <a:lnSpc>
                <a:spcPct val="100000"/>
              </a:lnSpc>
              <a:spcBef>
                <a:spcPts val="0"/>
              </a:spcBef>
              <a:buNone/>
            </a:pPr>
            <a:endParaRPr lang="en-IN" sz="1000" b="1" dirty="0">
              <a:latin typeface="Arial" panose="020B0604020202020204" pitchFamily="34" charset="0"/>
              <a:cs typeface="Arial" panose="020B0604020202020204" pitchFamily="34" charset="0"/>
            </a:endParaRPr>
          </a:p>
          <a:p>
            <a:pPr algn="just">
              <a:lnSpc>
                <a:spcPct val="100000"/>
              </a:lnSpc>
              <a:spcBef>
                <a:spcPts val="0"/>
              </a:spcBef>
              <a:buFont typeface="Wingdings" panose="05000000000000000000" pitchFamily="2" charset="2"/>
              <a:buChar char="Ø"/>
            </a:pPr>
            <a:r>
              <a:rPr lang="en-IN" sz="2400" b="1" dirty="0">
                <a:latin typeface="Arial" panose="020B0604020202020204" pitchFamily="34" charset="0"/>
                <a:cs typeface="Arial" panose="020B0604020202020204" pitchFamily="34" charset="0"/>
              </a:rPr>
              <a:t> Implications of pandemic and recent war between Russia and Ukraine to dent economies and incomes.</a:t>
            </a:r>
          </a:p>
          <a:p>
            <a:pPr marL="0" indent="0" algn="just">
              <a:lnSpc>
                <a:spcPct val="100000"/>
              </a:lnSpc>
              <a:spcBef>
                <a:spcPts val="0"/>
              </a:spcBef>
              <a:buNone/>
            </a:pPr>
            <a:endParaRPr lang="en-IN" sz="1000" b="1" dirty="0">
              <a:latin typeface="Arial" panose="020B0604020202020204" pitchFamily="34" charset="0"/>
              <a:cs typeface="Arial" panose="020B0604020202020204" pitchFamily="34" charset="0"/>
            </a:endParaRPr>
          </a:p>
          <a:p>
            <a:pPr algn="just">
              <a:lnSpc>
                <a:spcPct val="100000"/>
              </a:lnSpc>
              <a:spcBef>
                <a:spcPts val="0"/>
              </a:spcBef>
              <a:buFont typeface="Wingdings" panose="05000000000000000000" pitchFamily="2" charset="2"/>
              <a:buChar char="Ø"/>
            </a:pPr>
            <a:r>
              <a:rPr lang="en-IN" sz="2400" b="1" dirty="0">
                <a:latin typeface="Arial" panose="020B0604020202020204" pitchFamily="34" charset="0"/>
                <a:cs typeface="Arial" panose="020B0604020202020204" pitchFamily="34" charset="0"/>
              </a:rPr>
              <a:t> Demographic changes and incomes to remain key drivers.</a:t>
            </a:r>
          </a:p>
          <a:p>
            <a:pPr marL="0" indent="0" algn="just">
              <a:lnSpc>
                <a:spcPct val="100000"/>
              </a:lnSpc>
              <a:spcBef>
                <a:spcPts val="0"/>
              </a:spcBef>
              <a:buNone/>
            </a:pPr>
            <a:endParaRPr lang="en-IN" sz="1000" b="1" dirty="0">
              <a:latin typeface="Arial" panose="020B0604020202020204" pitchFamily="34" charset="0"/>
              <a:cs typeface="Arial" panose="020B0604020202020204" pitchFamily="34" charset="0"/>
            </a:endParaRPr>
          </a:p>
          <a:p>
            <a:pPr algn="just">
              <a:lnSpc>
                <a:spcPct val="100000"/>
              </a:lnSpc>
              <a:spcBef>
                <a:spcPts val="0"/>
              </a:spcBef>
              <a:buFont typeface="Wingdings" panose="05000000000000000000" pitchFamily="2" charset="2"/>
              <a:buChar char="Ø"/>
            </a:pPr>
            <a:r>
              <a:rPr lang="en-IN" sz="2400" b="1" dirty="0">
                <a:latin typeface="Arial" panose="020B0604020202020204" pitchFamily="34" charset="0"/>
                <a:cs typeface="Arial" panose="020B0604020202020204" pitchFamily="34" charset="0"/>
              </a:rPr>
              <a:t> Product diversification, safe processing and packaging to remain high on agenda. </a:t>
            </a:r>
          </a:p>
        </p:txBody>
      </p:sp>
      <p:pic>
        <p:nvPicPr>
          <p:cNvPr id="4" name="Picture 3">
            <a:extLst>
              <a:ext uri="{FF2B5EF4-FFF2-40B4-BE49-F238E27FC236}">
                <a16:creationId xmlns:a16="http://schemas.microsoft.com/office/drawing/2014/main" id="{3D5A0CCC-1DEE-4E8B-8273-BE7A43AE37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pic>
        <p:nvPicPr>
          <p:cNvPr id="5" name="Picture 4">
            <a:extLst>
              <a:ext uri="{FF2B5EF4-FFF2-40B4-BE49-F238E27FC236}">
                <a16:creationId xmlns:a16="http://schemas.microsoft.com/office/drawing/2014/main" id="{24E0053A-1910-46E1-BE58-123617C7AB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3477" y="9625"/>
            <a:ext cx="986292" cy="987320"/>
          </a:xfrm>
          <a:prstGeom prst="ellipse">
            <a:avLst/>
          </a:prstGeom>
        </p:spPr>
      </p:pic>
      <p:sp>
        <p:nvSpPr>
          <p:cNvPr id="6" name="Slide Number Placeholder 5"/>
          <p:cNvSpPr>
            <a:spLocks noGrp="1"/>
          </p:cNvSpPr>
          <p:nvPr>
            <p:ph type="sldNum" sz="quarter" idx="12"/>
          </p:nvPr>
        </p:nvSpPr>
        <p:spPr/>
        <p:txBody>
          <a:bodyPr/>
          <a:lstStyle/>
          <a:p>
            <a:fld id="{DC54E49F-8710-4CF6-89D7-00CBD794692F}" type="slidenum">
              <a:rPr lang="en-IN" smtClean="0"/>
              <a:t>26</a:t>
            </a:fld>
            <a:endParaRPr lang="en-IN" dirty="0"/>
          </a:p>
        </p:txBody>
      </p:sp>
    </p:spTree>
    <p:extLst>
      <p:ext uri="{BB962C8B-B14F-4D97-AF65-F5344CB8AC3E}">
        <p14:creationId xmlns:p14="http://schemas.microsoft.com/office/powerpoint/2010/main" val="58279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1A3A-DDE9-4411-B9F3-D58907F782E9}"/>
              </a:ext>
            </a:extLst>
          </p:cNvPr>
          <p:cNvSpPr>
            <a:spLocks noGrp="1"/>
          </p:cNvSpPr>
          <p:nvPr>
            <p:ph type="title"/>
          </p:nvPr>
        </p:nvSpPr>
        <p:spPr>
          <a:xfrm>
            <a:off x="838200" y="245968"/>
            <a:ext cx="10515600" cy="1325563"/>
          </a:xfrm>
        </p:spPr>
        <p:txBody>
          <a:bodyPr>
            <a:normAutofit/>
          </a:bodyPr>
          <a:lstStyle/>
          <a:p>
            <a:pPr algn="ctr"/>
            <a:r>
              <a:rPr lang="en-IN" sz="3200" b="1" dirty="0">
                <a:solidFill>
                  <a:srgbClr val="002060"/>
                </a:solidFill>
                <a:latin typeface="Cooper Black" panose="0208090404030B020404" pitchFamily="18" charset="0"/>
                <a:cs typeface="Arial" panose="020B0604020202020204" pitchFamily="34" charset="0"/>
              </a:rPr>
              <a:t>PER CAPITA WHITE SUGAR</a:t>
            </a:r>
            <a:br>
              <a:rPr lang="en-IN" sz="3200" b="1" dirty="0">
                <a:solidFill>
                  <a:srgbClr val="002060"/>
                </a:solidFill>
                <a:latin typeface="Cooper Black" panose="0208090404030B020404" pitchFamily="18" charset="0"/>
                <a:cs typeface="Arial" panose="020B0604020202020204" pitchFamily="34" charset="0"/>
              </a:rPr>
            </a:br>
            <a:r>
              <a:rPr lang="en-IN" sz="3200" b="1" dirty="0">
                <a:solidFill>
                  <a:srgbClr val="002060"/>
                </a:solidFill>
                <a:latin typeface="Cooper Black" panose="0208090404030B020404" pitchFamily="18" charset="0"/>
                <a:cs typeface="Arial" panose="020B0604020202020204" pitchFamily="34" charset="0"/>
              </a:rPr>
              <a:t>CONSUMPTION PER ANNUM</a:t>
            </a:r>
          </a:p>
        </p:txBody>
      </p:sp>
      <p:graphicFrame>
        <p:nvGraphicFramePr>
          <p:cNvPr id="7" name="Table 7">
            <a:extLst>
              <a:ext uri="{FF2B5EF4-FFF2-40B4-BE49-F238E27FC236}">
                <a16:creationId xmlns:a16="http://schemas.microsoft.com/office/drawing/2014/main" id="{1249DA10-FD56-46AE-B35D-91DF872DCF64}"/>
              </a:ext>
            </a:extLst>
          </p:cNvPr>
          <p:cNvGraphicFramePr>
            <a:graphicFrameLocks noGrp="1"/>
          </p:cNvGraphicFramePr>
          <p:nvPr>
            <p:ph idx="1"/>
            <p:extLst>
              <p:ext uri="{D42A27DB-BD31-4B8C-83A1-F6EECF244321}">
                <p14:modId xmlns:p14="http://schemas.microsoft.com/office/powerpoint/2010/main" val="2846305217"/>
              </p:ext>
            </p:extLst>
          </p:nvPr>
        </p:nvGraphicFramePr>
        <p:xfrm>
          <a:off x="1726130" y="1687035"/>
          <a:ext cx="8739740" cy="4998102"/>
        </p:xfrm>
        <a:graphic>
          <a:graphicData uri="http://schemas.openxmlformats.org/drawingml/2006/table">
            <a:tbl>
              <a:tblPr firstRow="1" bandRow="1">
                <a:tableStyleId>{2D5ABB26-0587-4C30-8999-92F81FD0307C}</a:tableStyleId>
              </a:tblPr>
              <a:tblGrid>
                <a:gridCol w="1581560">
                  <a:extLst>
                    <a:ext uri="{9D8B030D-6E8A-4147-A177-3AD203B41FA5}">
                      <a16:colId xmlns:a16="http://schemas.microsoft.com/office/drawing/2014/main" val="2152023503"/>
                    </a:ext>
                  </a:extLst>
                </a:gridCol>
                <a:gridCol w="1431636">
                  <a:extLst>
                    <a:ext uri="{9D8B030D-6E8A-4147-A177-3AD203B41FA5}">
                      <a16:colId xmlns:a16="http://schemas.microsoft.com/office/drawing/2014/main" val="1743586110"/>
                    </a:ext>
                  </a:extLst>
                </a:gridCol>
                <a:gridCol w="1431636">
                  <a:extLst>
                    <a:ext uri="{9D8B030D-6E8A-4147-A177-3AD203B41FA5}">
                      <a16:colId xmlns:a16="http://schemas.microsoft.com/office/drawing/2014/main" val="4050119457"/>
                    </a:ext>
                  </a:extLst>
                </a:gridCol>
                <a:gridCol w="1431636">
                  <a:extLst>
                    <a:ext uri="{9D8B030D-6E8A-4147-A177-3AD203B41FA5}">
                      <a16:colId xmlns:a16="http://schemas.microsoft.com/office/drawing/2014/main" val="159331768"/>
                    </a:ext>
                  </a:extLst>
                </a:gridCol>
                <a:gridCol w="1431636">
                  <a:extLst>
                    <a:ext uri="{9D8B030D-6E8A-4147-A177-3AD203B41FA5}">
                      <a16:colId xmlns:a16="http://schemas.microsoft.com/office/drawing/2014/main" val="4174495729"/>
                    </a:ext>
                  </a:extLst>
                </a:gridCol>
                <a:gridCol w="1431636">
                  <a:extLst>
                    <a:ext uri="{9D8B030D-6E8A-4147-A177-3AD203B41FA5}">
                      <a16:colId xmlns:a16="http://schemas.microsoft.com/office/drawing/2014/main" val="1937096628"/>
                    </a:ext>
                  </a:extLst>
                </a:gridCol>
              </a:tblGrid>
              <a:tr h="568251">
                <a:tc>
                  <a:txBody>
                    <a:bodyPr/>
                    <a:lstStyle/>
                    <a:p>
                      <a:pPr algn="l"/>
                      <a:endParaRPr lang="en-IN" sz="2000" b="1" dirty="0">
                        <a:latin typeface="Arial" panose="020B0604020202020204" pitchFamily="34" charset="0"/>
                        <a:cs typeface="Arial" panose="020B0604020202020204" pitchFamily="34" charset="0"/>
                      </a:endParaRPr>
                    </a:p>
                    <a:p>
                      <a:pPr algn="l"/>
                      <a:r>
                        <a:rPr lang="en-IN" sz="1800" b="1" dirty="0">
                          <a:latin typeface="Arial" panose="020B0604020202020204" pitchFamily="34" charset="0"/>
                          <a:cs typeface="Arial" panose="020B0604020202020204" pitchFamily="34" charset="0"/>
                        </a:rPr>
                        <a:t>Country</a:t>
                      </a:r>
                      <a:endParaRPr lang="en-IN"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27146"/>
                  </a:ext>
                </a:extLst>
              </a:tr>
              <a:tr h="480838">
                <a:tc>
                  <a:txBody>
                    <a:bodyPr/>
                    <a:lstStyle/>
                    <a:p>
                      <a:pPr algn="l"/>
                      <a:r>
                        <a:rPr lang="en-IN" sz="1800" b="1" dirty="0">
                          <a:solidFill>
                            <a:srgbClr val="C00000"/>
                          </a:solidFill>
                          <a:latin typeface="Arial" panose="020B0604020202020204" pitchFamily="34" charset="0"/>
                          <a:cs typeface="Arial" panose="020B0604020202020204" pitchFamily="34" charset="0"/>
                        </a:rPr>
                        <a:t>India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C00000"/>
                          </a:solidFill>
                          <a:latin typeface="Arial" panose="020B0604020202020204" pitchFamily="34" charset="0"/>
                          <a:cs typeface="Arial" panose="020B0604020202020204" pitchFamily="34" charset="0"/>
                        </a:rPr>
                        <a:t>18.8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C00000"/>
                          </a:solidFill>
                          <a:latin typeface="Arial" panose="020B0604020202020204" pitchFamily="34" charset="0"/>
                          <a:cs typeface="Arial" panose="020B0604020202020204" pitchFamily="34" charset="0"/>
                        </a:rPr>
                        <a:t>18.4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C00000"/>
                          </a:solidFill>
                          <a:latin typeface="Arial" panose="020B0604020202020204" pitchFamily="34" charset="0"/>
                          <a:cs typeface="Arial" panose="020B0604020202020204" pitchFamily="34" charset="0"/>
                        </a:rPr>
                        <a:t>18.8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C00000"/>
                          </a:solidFill>
                          <a:latin typeface="Arial" panose="020B0604020202020204" pitchFamily="34" charset="0"/>
                          <a:cs typeface="Arial" panose="020B0604020202020204" pitchFamily="34" charset="0"/>
                        </a:rPr>
                        <a:t>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C00000"/>
                          </a:solidFill>
                          <a:latin typeface="Arial" panose="020B0604020202020204" pitchFamily="34" charset="0"/>
                          <a:cs typeface="Arial" panose="020B0604020202020204" pitchFamily="34" charset="0"/>
                        </a:rPr>
                        <a:t>18.4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897962"/>
                  </a:ext>
                </a:extLst>
              </a:tr>
              <a:tr h="480838">
                <a:tc>
                  <a:txBody>
                    <a:bodyPr/>
                    <a:lstStyle/>
                    <a:p>
                      <a:pPr algn="l"/>
                      <a:r>
                        <a:rPr lang="en-IN" sz="1800" b="1" dirty="0">
                          <a:latin typeface="Arial" panose="020B0604020202020204" pitchFamily="34" charset="0"/>
                          <a:cs typeface="Arial" panose="020B0604020202020204" pitchFamily="34" charset="0"/>
                        </a:rPr>
                        <a:t>New Zealand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3690179"/>
                  </a:ext>
                </a:extLst>
              </a:tr>
              <a:tr h="480838">
                <a:tc>
                  <a:txBody>
                    <a:bodyPr/>
                    <a:lstStyle/>
                    <a:p>
                      <a:pPr algn="l"/>
                      <a:r>
                        <a:rPr lang="en-IN" sz="1800" b="1" dirty="0">
                          <a:latin typeface="Arial" panose="020B0604020202020204" pitchFamily="34" charset="0"/>
                          <a:cs typeface="Arial" panose="020B0604020202020204" pitchFamily="34" charset="0"/>
                        </a:rPr>
                        <a:t>Australia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1344312"/>
                  </a:ext>
                </a:extLst>
              </a:tr>
              <a:tr h="480838">
                <a:tc>
                  <a:txBody>
                    <a:bodyPr/>
                    <a:lstStyle/>
                    <a:p>
                      <a:pPr algn="l"/>
                      <a:r>
                        <a:rPr lang="en-IN" sz="1800" b="1" dirty="0">
                          <a:latin typeface="Arial" panose="020B0604020202020204" pitchFamily="34" charset="0"/>
                          <a:cs typeface="Arial" panose="020B0604020202020204" pitchFamily="34" charset="0"/>
                        </a:rPr>
                        <a:t>Thailand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545856"/>
                  </a:ext>
                </a:extLst>
              </a:tr>
              <a:tr h="480838">
                <a:tc>
                  <a:txBody>
                    <a:bodyPr/>
                    <a:lstStyle/>
                    <a:p>
                      <a:pPr algn="l"/>
                      <a:r>
                        <a:rPr lang="en-IN" sz="1800" b="1" dirty="0">
                          <a:latin typeface="Arial" panose="020B0604020202020204" pitchFamily="34" charset="0"/>
                          <a:cs typeface="Arial" panose="020B0604020202020204" pitchFamily="34" charset="0"/>
                        </a:rPr>
                        <a:t>Pakistan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23.9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832741"/>
                  </a:ext>
                </a:extLst>
              </a:tr>
              <a:tr h="480838">
                <a:tc>
                  <a:txBody>
                    <a:bodyPr/>
                    <a:lstStyle/>
                    <a:p>
                      <a:pPr algn="l"/>
                      <a:r>
                        <a:rPr lang="en-IN" sz="1800" b="1" dirty="0">
                          <a:solidFill>
                            <a:srgbClr val="7030A0"/>
                          </a:solidFill>
                          <a:latin typeface="Arial" panose="020B0604020202020204" pitchFamily="34" charset="0"/>
                          <a:cs typeface="Arial" panose="020B0604020202020204" pitchFamily="34" charset="0"/>
                        </a:rPr>
                        <a:t>Brazil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7030A0"/>
                          </a:solidFill>
                          <a:latin typeface="Arial" panose="020B0604020202020204" pitchFamily="34" charset="0"/>
                          <a:cs typeface="Arial" panose="020B0604020202020204" pitchFamily="34" charset="0"/>
                        </a:rPr>
                        <a:t>53.9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7030A0"/>
                          </a:solidFill>
                          <a:latin typeface="Arial" panose="020B0604020202020204" pitchFamily="34" charset="0"/>
                          <a:cs typeface="Arial" panose="020B0604020202020204" pitchFamily="34" charset="0"/>
                        </a:rPr>
                        <a:t>52.6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7030A0"/>
                          </a:solidFill>
                          <a:latin typeface="Arial" panose="020B0604020202020204" pitchFamily="34" charset="0"/>
                          <a:cs typeface="Arial" panose="020B0604020202020204" pitchFamily="34" charset="0"/>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7030A0"/>
                          </a:solidFill>
                          <a:latin typeface="Arial" panose="020B0604020202020204" pitchFamily="34" charset="0"/>
                          <a:cs typeface="Arial" panose="020B0604020202020204" pitchFamily="34" charset="0"/>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solidFill>
                            <a:srgbClr val="7030A0"/>
                          </a:solidFill>
                          <a:latin typeface="Arial" panose="020B0604020202020204" pitchFamily="34" charset="0"/>
                          <a:cs typeface="Arial" panose="020B0604020202020204" pitchFamily="34" charset="0"/>
                        </a:rPr>
                        <a:t>49.8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5136327"/>
                  </a:ext>
                </a:extLst>
              </a:tr>
              <a:tr h="480838">
                <a:tc>
                  <a:txBody>
                    <a:bodyPr/>
                    <a:lstStyle/>
                    <a:p>
                      <a:pPr algn="l"/>
                      <a:r>
                        <a:rPr lang="en-IN" sz="1800" b="1" dirty="0">
                          <a:latin typeface="Arial" panose="020B0604020202020204" pitchFamily="34" charset="0"/>
                          <a:cs typeface="Arial" panose="020B0604020202020204" pitchFamily="34" charset="0"/>
                        </a:rPr>
                        <a:t>USA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852283"/>
                  </a:ext>
                </a:extLst>
              </a:tr>
              <a:tr h="480838">
                <a:tc>
                  <a:txBody>
                    <a:bodyPr/>
                    <a:lstStyle/>
                    <a:p>
                      <a:pPr algn="l"/>
                      <a:r>
                        <a:rPr lang="en-IN" sz="1800" b="1" dirty="0">
                          <a:latin typeface="Arial" panose="020B0604020202020204" pitchFamily="34" charset="0"/>
                          <a:cs typeface="Arial" panose="020B0604020202020204" pitchFamily="34" charset="0"/>
                        </a:rPr>
                        <a:t>Sri Lanka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6536683"/>
                  </a:ext>
                </a:extLst>
              </a:tr>
              <a:tr h="480838">
                <a:tc>
                  <a:txBody>
                    <a:bodyPr/>
                    <a:lstStyle/>
                    <a:p>
                      <a:pPr algn="l"/>
                      <a:r>
                        <a:rPr lang="en-IN" sz="1800" b="1" dirty="0">
                          <a:latin typeface="Arial" panose="020B0604020202020204" pitchFamily="34" charset="0"/>
                          <a:cs typeface="Arial" panose="020B0604020202020204" pitchFamily="34" charset="0"/>
                        </a:rPr>
                        <a:t>Russia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40.8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800" b="1" dirty="0">
                          <a:latin typeface="Arial" panose="020B0604020202020204" pitchFamily="34" charset="0"/>
                          <a:cs typeface="Arial" panose="020B0604020202020204" pitchFamily="34" charset="0"/>
                        </a:rPr>
                        <a:t>31.4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51529"/>
                  </a:ext>
                </a:extLst>
              </a:tr>
            </a:tbl>
          </a:graphicData>
        </a:graphic>
      </p:graphicFrame>
      <p:pic>
        <p:nvPicPr>
          <p:cNvPr id="4" name="Picture 3">
            <a:extLst>
              <a:ext uri="{FF2B5EF4-FFF2-40B4-BE49-F238E27FC236}">
                <a16:creationId xmlns:a16="http://schemas.microsoft.com/office/drawing/2014/main" id="{8B353740-25DE-49FA-A7C4-9DB150B94D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pic>
        <p:nvPicPr>
          <p:cNvPr id="5" name="Picture 4">
            <a:extLst>
              <a:ext uri="{FF2B5EF4-FFF2-40B4-BE49-F238E27FC236}">
                <a16:creationId xmlns:a16="http://schemas.microsoft.com/office/drawing/2014/main" id="{ACCB0B59-EB91-453E-95B7-7D3F525E6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3477" y="38500"/>
            <a:ext cx="986292" cy="987320"/>
          </a:xfrm>
          <a:prstGeom prst="ellipse">
            <a:avLst/>
          </a:prstGeom>
        </p:spPr>
      </p:pic>
      <p:cxnSp>
        <p:nvCxnSpPr>
          <p:cNvPr id="9" name="Straight Connector 8">
            <a:extLst>
              <a:ext uri="{FF2B5EF4-FFF2-40B4-BE49-F238E27FC236}">
                <a16:creationId xmlns:a16="http://schemas.microsoft.com/office/drawing/2014/main" id="{B345C80E-9E9D-49DE-AE7E-F2C83AD13185}"/>
              </a:ext>
            </a:extLst>
          </p:cNvPr>
          <p:cNvCxnSpPr>
            <a:cxnSpLocks/>
          </p:cNvCxnSpPr>
          <p:nvPr/>
        </p:nvCxnSpPr>
        <p:spPr>
          <a:xfrm>
            <a:off x="1726130" y="1691434"/>
            <a:ext cx="1556085" cy="666755"/>
          </a:xfrm>
          <a:prstGeom prst="line">
            <a:avLst/>
          </a:prstGeom>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D551BB07-ABC8-4E95-A09E-B0E7F7AEABC4}"/>
              </a:ext>
            </a:extLst>
          </p:cNvPr>
          <p:cNvSpPr txBox="1"/>
          <p:nvPr/>
        </p:nvSpPr>
        <p:spPr>
          <a:xfrm>
            <a:off x="2491875" y="1687035"/>
            <a:ext cx="790340" cy="369332"/>
          </a:xfrm>
          <a:prstGeom prst="rect">
            <a:avLst/>
          </a:prstGeom>
          <a:noFill/>
        </p:spPr>
        <p:txBody>
          <a:bodyPr wrap="square">
            <a:spAutoFit/>
          </a:bodyPr>
          <a:lstStyle/>
          <a:p>
            <a:r>
              <a:rPr lang="en-IN" b="1" dirty="0">
                <a:latin typeface="Arial" panose="020B0604020202020204" pitchFamily="34" charset="0"/>
                <a:cs typeface="Arial" panose="020B0604020202020204" pitchFamily="34" charset="0"/>
              </a:rPr>
              <a:t>Year</a:t>
            </a:r>
            <a:endParaRPr lang="en-IN" sz="16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DC54E49F-8710-4CF6-89D7-00CBD794692F}" type="slidenum">
              <a:rPr lang="en-IN" smtClean="0"/>
              <a:t>3</a:t>
            </a:fld>
            <a:endParaRPr lang="en-IN" dirty="0"/>
          </a:p>
        </p:txBody>
      </p:sp>
    </p:spTree>
    <p:extLst>
      <p:ext uri="{BB962C8B-B14F-4D97-AF65-F5344CB8AC3E}">
        <p14:creationId xmlns:p14="http://schemas.microsoft.com/office/powerpoint/2010/main" val="18316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FD50-3C6C-4DF6-8F48-8904AB4D6E4E}"/>
              </a:ext>
            </a:extLst>
          </p:cNvPr>
          <p:cNvSpPr>
            <a:spLocks noGrp="1"/>
          </p:cNvSpPr>
          <p:nvPr>
            <p:ph type="title"/>
          </p:nvPr>
        </p:nvSpPr>
        <p:spPr>
          <a:xfrm>
            <a:off x="838200" y="288757"/>
            <a:ext cx="10515600" cy="1325563"/>
          </a:xfrm>
        </p:spPr>
        <p:txBody>
          <a:bodyPr>
            <a:normAutofit/>
          </a:bodyPr>
          <a:lstStyle/>
          <a:p>
            <a:pPr algn="ctr"/>
            <a:r>
              <a:rPr lang="en-IN" sz="3200" b="1" dirty="0">
                <a:solidFill>
                  <a:srgbClr val="002060"/>
                </a:solidFill>
                <a:latin typeface="Cooper Black" panose="0208090404030B020404" pitchFamily="18" charset="0"/>
                <a:cs typeface="Arial" panose="020B0604020202020204" pitchFamily="34" charset="0"/>
              </a:rPr>
              <a:t>FACTORS INFLUENCING </a:t>
            </a:r>
            <a:br>
              <a:rPr lang="en-IN" sz="3200" b="1" dirty="0">
                <a:solidFill>
                  <a:srgbClr val="002060"/>
                </a:solidFill>
                <a:latin typeface="Cooper Black" panose="0208090404030B020404" pitchFamily="18" charset="0"/>
                <a:cs typeface="Arial" panose="020B0604020202020204" pitchFamily="34" charset="0"/>
              </a:rPr>
            </a:br>
            <a:r>
              <a:rPr lang="en-IN" sz="3200" b="1" dirty="0">
                <a:solidFill>
                  <a:srgbClr val="002060"/>
                </a:solidFill>
                <a:latin typeface="Cooper Black" panose="0208090404030B020404" pitchFamily="18" charset="0"/>
                <a:cs typeface="Arial" panose="020B0604020202020204" pitchFamily="34" charset="0"/>
              </a:rPr>
              <a:t>CONSUMPTION OF SUGAR</a:t>
            </a:r>
          </a:p>
        </p:txBody>
      </p:sp>
      <p:sp>
        <p:nvSpPr>
          <p:cNvPr id="3" name="Content Placeholder 2">
            <a:extLst>
              <a:ext uri="{FF2B5EF4-FFF2-40B4-BE49-F238E27FC236}">
                <a16:creationId xmlns:a16="http://schemas.microsoft.com/office/drawing/2014/main" id="{62F8F717-EF8D-405F-8C49-CB2AECF1E729}"/>
              </a:ext>
            </a:extLst>
          </p:cNvPr>
          <p:cNvSpPr>
            <a:spLocks noGrp="1"/>
          </p:cNvSpPr>
          <p:nvPr>
            <p:ph idx="1"/>
          </p:nvPr>
        </p:nvSpPr>
        <p:spPr>
          <a:xfrm>
            <a:off x="797442" y="1749956"/>
            <a:ext cx="10834577" cy="4351338"/>
          </a:xfrm>
        </p:spPr>
        <p:txBody>
          <a:bodyPr/>
          <a:lstStyle/>
          <a:p>
            <a:pPr marL="0" indent="0" algn="just">
              <a:lnSpc>
                <a:spcPct val="100000"/>
              </a:lnSpc>
              <a:spcBef>
                <a:spcPts val="0"/>
              </a:spcBef>
              <a:buNone/>
            </a:pPr>
            <a:endParaRPr lang="en-IN" sz="300" dirty="0">
              <a:latin typeface="Arial" panose="020B0604020202020204" pitchFamily="34" charset="0"/>
              <a:cs typeface="Arial" panose="020B0604020202020204" pitchFamily="34" charset="0"/>
            </a:endParaRPr>
          </a:p>
          <a:p>
            <a:pPr marL="514350" indent="-514350" algn="just">
              <a:lnSpc>
                <a:spcPct val="100000"/>
              </a:lnSpc>
              <a:spcBef>
                <a:spcPts val="0"/>
              </a:spcBef>
              <a:spcAft>
                <a:spcPts val="600"/>
              </a:spcAft>
              <a:buFont typeface="+mj-lt"/>
              <a:buAutoNum type="arabicPeriod"/>
            </a:pPr>
            <a:r>
              <a:rPr lang="en-IN" dirty="0">
                <a:latin typeface="Arial" panose="020B0604020202020204" pitchFamily="34" charset="0"/>
                <a:cs typeface="Arial" panose="020B0604020202020204" pitchFamily="34" charset="0"/>
              </a:rPr>
              <a:t>Demographic changes.</a:t>
            </a:r>
          </a:p>
          <a:p>
            <a:pPr marL="514350" indent="-514350" algn="just">
              <a:lnSpc>
                <a:spcPct val="100000"/>
              </a:lnSpc>
              <a:spcBef>
                <a:spcPts val="0"/>
              </a:spcBef>
              <a:spcAft>
                <a:spcPts val="600"/>
              </a:spcAft>
              <a:buFont typeface="+mj-lt"/>
              <a:buAutoNum type="arabicPeriod"/>
            </a:pPr>
            <a:r>
              <a:rPr lang="en-IN" dirty="0">
                <a:latin typeface="Arial" panose="020B0604020202020204" pitchFamily="34" charset="0"/>
                <a:cs typeface="Arial" panose="020B0604020202020204" pitchFamily="34" charset="0"/>
              </a:rPr>
              <a:t>Rising awareness among consumers with respect to nutritious food products.</a:t>
            </a:r>
          </a:p>
          <a:p>
            <a:pPr marL="514350" indent="-514350" algn="just">
              <a:lnSpc>
                <a:spcPct val="100000"/>
              </a:lnSpc>
              <a:spcBef>
                <a:spcPts val="0"/>
              </a:spcBef>
              <a:spcAft>
                <a:spcPts val="600"/>
              </a:spcAft>
              <a:buFont typeface="+mj-lt"/>
              <a:buAutoNum type="arabicPeriod"/>
            </a:pPr>
            <a:r>
              <a:rPr lang="en-IN" dirty="0">
                <a:latin typeface="Arial" panose="020B0604020202020204" pitchFamily="34" charset="0"/>
                <a:cs typeface="Arial" panose="020B0604020202020204" pitchFamily="34" charset="0"/>
              </a:rPr>
              <a:t>Higher living standards.</a:t>
            </a:r>
          </a:p>
          <a:p>
            <a:pPr marL="514350" indent="-514350" algn="just">
              <a:lnSpc>
                <a:spcPct val="100000"/>
              </a:lnSpc>
              <a:spcBef>
                <a:spcPts val="0"/>
              </a:spcBef>
              <a:spcAft>
                <a:spcPts val="600"/>
              </a:spcAft>
              <a:buFont typeface="+mj-lt"/>
              <a:buAutoNum type="arabicPeriod"/>
            </a:pPr>
            <a:r>
              <a:rPr lang="en-IN" dirty="0">
                <a:latin typeface="Arial" panose="020B0604020202020204" pitchFamily="34" charset="0"/>
                <a:cs typeface="Arial" panose="020B0604020202020204" pitchFamily="34" charset="0"/>
              </a:rPr>
              <a:t>Increase in population.</a:t>
            </a:r>
          </a:p>
          <a:p>
            <a:pPr marL="514350" indent="-514350" algn="just">
              <a:lnSpc>
                <a:spcPct val="100000"/>
              </a:lnSpc>
              <a:spcBef>
                <a:spcPts val="0"/>
              </a:spcBef>
              <a:spcAft>
                <a:spcPts val="600"/>
              </a:spcAft>
              <a:buFont typeface="+mj-lt"/>
              <a:buAutoNum type="arabicPeriod"/>
            </a:pPr>
            <a:r>
              <a:rPr lang="en-IN" dirty="0">
                <a:latin typeface="Arial" panose="020B0604020202020204" pitchFamily="34" charset="0"/>
                <a:cs typeface="Arial" panose="020B0604020202020204" pitchFamily="34" charset="0"/>
              </a:rPr>
              <a:t>A surge in the purchasing power due to rising income levels.</a:t>
            </a:r>
          </a:p>
          <a:p>
            <a:pPr marL="514350" indent="-514350" algn="just">
              <a:lnSpc>
                <a:spcPct val="100000"/>
              </a:lnSpc>
              <a:spcBef>
                <a:spcPts val="0"/>
              </a:spcBef>
              <a:spcAft>
                <a:spcPts val="600"/>
              </a:spcAft>
              <a:buFont typeface="+mj-lt"/>
              <a:buAutoNum type="arabicPeriod"/>
            </a:pPr>
            <a:r>
              <a:rPr lang="en-IN" dirty="0">
                <a:latin typeface="Arial" panose="020B0604020202020204" pitchFamily="34" charset="0"/>
                <a:cs typeface="Arial" panose="020B0604020202020204" pitchFamily="34" charset="0"/>
              </a:rPr>
              <a:t>Unforeseen circumstances (</a:t>
            </a:r>
            <a:r>
              <a:rPr lang="en-IN" dirty="0" err="1">
                <a:latin typeface="Arial" panose="020B0604020202020204" pitchFamily="34" charset="0"/>
                <a:cs typeface="Arial" panose="020B0604020202020204" pitchFamily="34" charset="0"/>
              </a:rPr>
              <a:t>Covid</a:t>
            </a:r>
            <a:r>
              <a:rPr lang="en-IN" dirty="0">
                <a:latin typeface="Arial" panose="020B0604020202020204" pitchFamily="34" charset="0"/>
                <a:cs typeface="Arial" panose="020B0604020202020204" pitchFamily="34" charset="0"/>
              </a:rPr>
              <a:t>) and WHO advisories</a:t>
            </a:r>
          </a:p>
          <a:p>
            <a:pPr marL="514350" indent="-514350" algn="just">
              <a:lnSpc>
                <a:spcPct val="100000"/>
              </a:lnSpc>
              <a:spcBef>
                <a:spcPts val="0"/>
              </a:spcBef>
              <a:spcAft>
                <a:spcPts val="600"/>
              </a:spcAft>
              <a:buFont typeface="+mj-lt"/>
              <a:buAutoNum type="arabicPeriod"/>
            </a:pPr>
            <a:r>
              <a:rPr lang="en-IN" dirty="0">
                <a:latin typeface="Arial" panose="020B0604020202020204" pitchFamily="34" charset="0"/>
                <a:cs typeface="Arial" panose="020B0604020202020204" pitchFamily="34" charset="0"/>
              </a:rPr>
              <a:t>Myths about sugar and health</a:t>
            </a:r>
          </a:p>
        </p:txBody>
      </p:sp>
      <p:pic>
        <p:nvPicPr>
          <p:cNvPr id="4" name="Picture 3">
            <a:extLst>
              <a:ext uri="{FF2B5EF4-FFF2-40B4-BE49-F238E27FC236}">
                <a16:creationId xmlns:a16="http://schemas.microsoft.com/office/drawing/2014/main" id="{6034B549-2428-4CED-9EDD-90635A3A7A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pic>
        <p:nvPicPr>
          <p:cNvPr id="5" name="Picture 4">
            <a:extLst>
              <a:ext uri="{FF2B5EF4-FFF2-40B4-BE49-F238E27FC236}">
                <a16:creationId xmlns:a16="http://schemas.microsoft.com/office/drawing/2014/main" id="{2CF76B26-3290-465B-B88A-6330E5222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3477" y="38500"/>
            <a:ext cx="986292" cy="987320"/>
          </a:xfrm>
          <a:prstGeom prst="ellipse">
            <a:avLst/>
          </a:prstGeom>
        </p:spPr>
      </p:pic>
      <p:sp>
        <p:nvSpPr>
          <p:cNvPr id="6" name="Slide Number Placeholder 5"/>
          <p:cNvSpPr>
            <a:spLocks noGrp="1"/>
          </p:cNvSpPr>
          <p:nvPr>
            <p:ph type="sldNum" sz="quarter" idx="12"/>
          </p:nvPr>
        </p:nvSpPr>
        <p:spPr/>
        <p:txBody>
          <a:bodyPr/>
          <a:lstStyle/>
          <a:p>
            <a:fld id="{DC54E49F-8710-4CF6-89D7-00CBD794692F}" type="slidenum">
              <a:rPr lang="en-IN" smtClean="0"/>
              <a:t>4</a:t>
            </a:fld>
            <a:endParaRPr lang="en-IN" dirty="0"/>
          </a:p>
        </p:txBody>
      </p:sp>
    </p:spTree>
    <p:extLst>
      <p:ext uri="{BB962C8B-B14F-4D97-AF65-F5344CB8AC3E}">
        <p14:creationId xmlns:p14="http://schemas.microsoft.com/office/powerpoint/2010/main" val="126455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023E-0E97-4F3F-A346-9F07A5D2BC31}"/>
              </a:ext>
            </a:extLst>
          </p:cNvPr>
          <p:cNvSpPr>
            <a:spLocks noGrp="1"/>
          </p:cNvSpPr>
          <p:nvPr>
            <p:ph type="title"/>
          </p:nvPr>
        </p:nvSpPr>
        <p:spPr>
          <a:xfrm>
            <a:off x="838200" y="0"/>
            <a:ext cx="10515600" cy="1325563"/>
          </a:xfrm>
        </p:spPr>
        <p:txBody>
          <a:bodyPr>
            <a:normAutofit/>
          </a:bodyPr>
          <a:lstStyle/>
          <a:p>
            <a:pPr algn="ctr"/>
            <a:r>
              <a:rPr lang="en-IN" sz="3200" b="1" dirty="0">
                <a:solidFill>
                  <a:srgbClr val="002060"/>
                </a:solidFill>
                <a:latin typeface="Cooper Black" panose="0208090404030B020404" pitchFamily="18" charset="0"/>
                <a:cs typeface="Arial" panose="020B0604020202020204" pitchFamily="34" charset="0"/>
              </a:rPr>
              <a:t>SUGAR CONSUMPTION STRUCTURE</a:t>
            </a:r>
          </a:p>
        </p:txBody>
      </p:sp>
      <p:sp>
        <p:nvSpPr>
          <p:cNvPr id="3" name="Content Placeholder 2">
            <a:extLst>
              <a:ext uri="{FF2B5EF4-FFF2-40B4-BE49-F238E27FC236}">
                <a16:creationId xmlns:a16="http://schemas.microsoft.com/office/drawing/2014/main" id="{9E473D65-E47E-47E9-9AAF-115FFE2F2052}"/>
              </a:ext>
            </a:extLst>
          </p:cNvPr>
          <p:cNvSpPr>
            <a:spLocks noGrp="1"/>
          </p:cNvSpPr>
          <p:nvPr>
            <p:ph idx="1"/>
          </p:nvPr>
        </p:nvSpPr>
        <p:spPr>
          <a:xfrm>
            <a:off x="472440" y="3393106"/>
            <a:ext cx="5562600" cy="522939"/>
          </a:xfrm>
        </p:spPr>
        <p:txBody>
          <a:bodyPr>
            <a:normAutofit/>
          </a:bodyPr>
          <a:lstStyle/>
          <a:p>
            <a:pPr marL="0" indent="0" algn="ctr">
              <a:buNone/>
            </a:pPr>
            <a:r>
              <a:rPr lang="en-IN" sz="1800" b="1" dirty="0">
                <a:latin typeface="Arial "/>
              </a:rPr>
              <a:t>Brazil: Sugar consumption structure</a:t>
            </a:r>
          </a:p>
        </p:txBody>
      </p:sp>
      <p:graphicFrame>
        <p:nvGraphicFramePr>
          <p:cNvPr id="4" name="Chart 3">
            <a:extLst>
              <a:ext uri="{FF2B5EF4-FFF2-40B4-BE49-F238E27FC236}">
                <a16:creationId xmlns:a16="http://schemas.microsoft.com/office/drawing/2014/main" id="{2D573470-25A0-40BD-BA82-86DE74A2FDA9}"/>
              </a:ext>
            </a:extLst>
          </p:cNvPr>
          <p:cNvGraphicFramePr/>
          <p:nvPr>
            <p:extLst>
              <p:ext uri="{D42A27DB-BD31-4B8C-83A1-F6EECF244321}">
                <p14:modId xmlns:p14="http://schemas.microsoft.com/office/powerpoint/2010/main" val="1308541706"/>
              </p:ext>
            </p:extLst>
          </p:nvPr>
        </p:nvGraphicFramePr>
        <p:xfrm>
          <a:off x="760396" y="1189890"/>
          <a:ext cx="5046846" cy="20040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06C6495C-AD3F-483A-8A60-9F594C96E577}"/>
              </a:ext>
            </a:extLst>
          </p:cNvPr>
          <p:cNvGraphicFramePr/>
          <p:nvPr>
            <p:extLst>
              <p:ext uri="{D42A27DB-BD31-4B8C-83A1-F6EECF244321}">
                <p14:modId xmlns:p14="http://schemas.microsoft.com/office/powerpoint/2010/main" val="4197013176"/>
              </p:ext>
            </p:extLst>
          </p:nvPr>
        </p:nvGraphicFramePr>
        <p:xfrm>
          <a:off x="6173002" y="1189890"/>
          <a:ext cx="5415815" cy="200406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2">
            <a:extLst>
              <a:ext uri="{FF2B5EF4-FFF2-40B4-BE49-F238E27FC236}">
                <a16:creationId xmlns:a16="http://schemas.microsoft.com/office/drawing/2014/main" id="{6DBD5B70-891A-459B-92E7-F6005C8FF6E3}"/>
              </a:ext>
            </a:extLst>
          </p:cNvPr>
          <p:cNvSpPr txBox="1">
            <a:spLocks/>
          </p:cNvSpPr>
          <p:nvPr/>
        </p:nvSpPr>
        <p:spPr>
          <a:xfrm>
            <a:off x="6264242" y="3466932"/>
            <a:ext cx="5562600" cy="5229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N" sz="1800" b="1" dirty="0">
                <a:latin typeface="Arial" panose="020B0604020202020204" pitchFamily="34" charset="0"/>
                <a:cs typeface="Arial" panose="020B0604020202020204" pitchFamily="34" charset="0"/>
              </a:rPr>
              <a:t>Thailand: Sugar consumption structure</a:t>
            </a:r>
          </a:p>
        </p:txBody>
      </p:sp>
      <p:graphicFrame>
        <p:nvGraphicFramePr>
          <p:cNvPr id="7" name="Chart 6">
            <a:extLst>
              <a:ext uri="{FF2B5EF4-FFF2-40B4-BE49-F238E27FC236}">
                <a16:creationId xmlns:a16="http://schemas.microsoft.com/office/drawing/2014/main" id="{FC2DF8B1-D8F6-4EB0-AD65-B503CF33DAF5}"/>
              </a:ext>
            </a:extLst>
          </p:cNvPr>
          <p:cNvGraphicFramePr/>
          <p:nvPr>
            <p:extLst>
              <p:ext uri="{D42A27DB-BD31-4B8C-83A1-F6EECF244321}">
                <p14:modId xmlns:p14="http://schemas.microsoft.com/office/powerpoint/2010/main" val="4237832098"/>
              </p:ext>
            </p:extLst>
          </p:nvPr>
        </p:nvGraphicFramePr>
        <p:xfrm>
          <a:off x="3041684" y="4115201"/>
          <a:ext cx="5772150" cy="2153519"/>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471D70EF-B9C6-47D2-89E9-E238356D8081}"/>
              </a:ext>
            </a:extLst>
          </p:cNvPr>
          <p:cNvSpPr txBox="1"/>
          <p:nvPr/>
        </p:nvSpPr>
        <p:spPr>
          <a:xfrm>
            <a:off x="0" y="6362938"/>
            <a:ext cx="12192000" cy="369332"/>
          </a:xfrm>
          <a:prstGeom prst="rect">
            <a:avLst/>
          </a:prstGeom>
          <a:noFill/>
        </p:spPr>
        <p:txBody>
          <a:bodyPr wrap="square">
            <a:spAutoFit/>
          </a:bodyPr>
          <a:lstStyle/>
          <a:p>
            <a:pPr algn="ctr"/>
            <a:r>
              <a:rPr lang="en-US" b="1" dirty="0">
                <a:latin typeface="Arial "/>
              </a:rPr>
              <a:t>China: Structure of sugar consumption</a:t>
            </a:r>
            <a:endParaRPr lang="en-IN" b="1" dirty="0">
              <a:latin typeface="Arial "/>
            </a:endParaRPr>
          </a:p>
        </p:txBody>
      </p:sp>
      <p:pic>
        <p:nvPicPr>
          <p:cNvPr id="12" name="Picture 11">
            <a:extLst>
              <a:ext uri="{FF2B5EF4-FFF2-40B4-BE49-F238E27FC236}">
                <a16:creationId xmlns:a16="http://schemas.microsoft.com/office/drawing/2014/main" id="{0FB4F0B9-5505-4F5F-B593-5057D8FB2F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pic>
        <p:nvPicPr>
          <p:cNvPr id="13" name="Picture 12">
            <a:extLst>
              <a:ext uri="{FF2B5EF4-FFF2-40B4-BE49-F238E27FC236}">
                <a16:creationId xmlns:a16="http://schemas.microsoft.com/office/drawing/2014/main" id="{D5192B16-C566-4757-9540-4489A02933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12727" y="0"/>
            <a:ext cx="986292" cy="987320"/>
          </a:xfrm>
          <a:prstGeom prst="ellipse">
            <a:avLst/>
          </a:prstGeom>
        </p:spPr>
      </p:pic>
      <p:sp>
        <p:nvSpPr>
          <p:cNvPr id="8" name="Slide Number Placeholder 7"/>
          <p:cNvSpPr>
            <a:spLocks noGrp="1"/>
          </p:cNvSpPr>
          <p:nvPr>
            <p:ph type="sldNum" sz="quarter" idx="12"/>
          </p:nvPr>
        </p:nvSpPr>
        <p:spPr/>
        <p:txBody>
          <a:bodyPr/>
          <a:lstStyle/>
          <a:p>
            <a:fld id="{DC54E49F-8710-4CF6-89D7-00CBD794692F}" type="slidenum">
              <a:rPr lang="en-IN" smtClean="0"/>
              <a:t>5</a:t>
            </a:fld>
            <a:endParaRPr lang="en-IN" dirty="0"/>
          </a:p>
        </p:txBody>
      </p:sp>
    </p:spTree>
    <p:extLst>
      <p:ext uri="{BB962C8B-B14F-4D97-AF65-F5344CB8AC3E}">
        <p14:creationId xmlns:p14="http://schemas.microsoft.com/office/powerpoint/2010/main" val="83979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407" y="-50778"/>
            <a:ext cx="12191999" cy="1096962"/>
          </a:xfrm>
        </p:spPr>
        <p:txBody>
          <a:bodyPr>
            <a:normAutofit/>
          </a:bodyPr>
          <a:lstStyle/>
          <a:p>
            <a:pPr algn="ctr"/>
            <a:r>
              <a:rPr lang="en-GB" sz="3200" dirty="0">
                <a:solidFill>
                  <a:srgbClr val="002060"/>
                </a:solidFill>
                <a:latin typeface="Cooper Black" panose="0208090404030B020404" pitchFamily="18" charset="0"/>
              </a:rPr>
              <a:t>         </a:t>
            </a:r>
            <a:r>
              <a:rPr lang="en-GB" sz="3200" b="1" dirty="0">
                <a:solidFill>
                  <a:srgbClr val="002060"/>
                </a:solidFill>
                <a:latin typeface="Cooper Black" panose="0208090404030B020404" pitchFamily="18" charset="0"/>
              </a:rPr>
              <a:t>INDIA : SUGAR CONSUMPTION </a:t>
            </a:r>
            <a:br>
              <a:rPr lang="en-GB" sz="3200" b="1" dirty="0">
                <a:solidFill>
                  <a:srgbClr val="002060"/>
                </a:solidFill>
                <a:latin typeface="Cooper Black" panose="0208090404030B020404" pitchFamily="18" charset="0"/>
              </a:rPr>
            </a:br>
            <a:r>
              <a:rPr lang="en-GB" sz="3200" b="1" dirty="0">
                <a:solidFill>
                  <a:srgbClr val="002060"/>
                </a:solidFill>
                <a:latin typeface="Cooper Black" panose="0208090404030B020404" pitchFamily="18" charset="0"/>
              </a:rPr>
              <a:t>STRUCTURE</a:t>
            </a:r>
            <a:endParaRPr lang="en-US" sz="3200" b="1" dirty="0">
              <a:solidFill>
                <a:srgbClr val="002060"/>
              </a:solidFill>
              <a:latin typeface="Cooper Black" panose="0208090404030B020404" pitchFamily="18"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734B7-ED80-4D1C-B8E2-1DA8B103384D}" type="slidenum">
              <a:rPr kumimoji="0" lang="en-GB" sz="1200" b="0" i="0" u="none" strike="noStrike" kern="1200" cap="none" spc="0" normalizeH="0" baseline="0" noProof="0" smtClean="0">
                <a:ln>
                  <a:noFill/>
                </a:ln>
                <a:solidFill>
                  <a:srgbClr val="509E2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509E2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947606A-9DC8-46B4-B6C5-2F1EA0204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32" t="23649" r="21061" b="29304"/>
          <a:stretch/>
        </p:blipFill>
        <p:spPr>
          <a:xfrm>
            <a:off x="20407" y="-12692"/>
            <a:ext cx="1547864" cy="915604"/>
          </a:xfrm>
          <a:prstGeom prst="rect">
            <a:avLst/>
          </a:prstGeom>
        </p:spPr>
      </p:pic>
      <p:pic>
        <p:nvPicPr>
          <p:cNvPr id="10" name="Picture 9">
            <a:extLst>
              <a:ext uri="{FF2B5EF4-FFF2-40B4-BE49-F238E27FC236}">
                <a16:creationId xmlns:a16="http://schemas.microsoft.com/office/drawing/2014/main" id="{1037BB60-AAD4-4E09-966C-781504481C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2727" y="0"/>
            <a:ext cx="986292" cy="987320"/>
          </a:xfrm>
          <a:prstGeom prst="ellipse">
            <a:avLst/>
          </a:prstGeom>
        </p:spPr>
      </p:pic>
      <p:graphicFrame>
        <p:nvGraphicFramePr>
          <p:cNvPr id="9" name="Diagram 8">
            <a:extLst>
              <a:ext uri="{FF2B5EF4-FFF2-40B4-BE49-F238E27FC236}">
                <a16:creationId xmlns:a16="http://schemas.microsoft.com/office/drawing/2014/main" id="{771C3412-5C45-4078-82B0-17D998888BEF}"/>
              </a:ext>
            </a:extLst>
          </p:cNvPr>
          <p:cNvGraphicFramePr/>
          <p:nvPr/>
        </p:nvGraphicFramePr>
        <p:xfrm>
          <a:off x="3654054" y="1121732"/>
          <a:ext cx="5180684" cy="4901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 14">
            <a:extLst>
              <a:ext uri="{FF2B5EF4-FFF2-40B4-BE49-F238E27FC236}">
                <a16:creationId xmlns:a16="http://schemas.microsoft.com/office/drawing/2014/main" id="{114DC602-D704-46A6-9541-5520320A2E5D}"/>
              </a:ext>
            </a:extLst>
          </p:cNvPr>
          <p:cNvGraphicFramePr/>
          <p:nvPr/>
        </p:nvGraphicFramePr>
        <p:xfrm>
          <a:off x="2081431" y="430629"/>
          <a:ext cx="2486937" cy="274720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18" name="Straight Arrow Connector 17">
            <a:extLst>
              <a:ext uri="{FF2B5EF4-FFF2-40B4-BE49-F238E27FC236}">
                <a16:creationId xmlns:a16="http://schemas.microsoft.com/office/drawing/2014/main" id="{B328FEEF-15F8-484E-AC89-1AC2B3780DDA}"/>
              </a:ext>
            </a:extLst>
          </p:cNvPr>
          <p:cNvCxnSpPr>
            <a:cxnSpLocks/>
          </p:cNvCxnSpPr>
          <p:nvPr/>
        </p:nvCxnSpPr>
        <p:spPr>
          <a:xfrm flipH="1" flipV="1">
            <a:off x="4554990" y="1220352"/>
            <a:ext cx="497877" cy="65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95AF1C25-22B1-4450-8D4D-91D07E988288}"/>
              </a:ext>
            </a:extLst>
          </p:cNvPr>
          <p:cNvSpPr txBox="1"/>
          <p:nvPr/>
        </p:nvSpPr>
        <p:spPr>
          <a:xfrm>
            <a:off x="3434933" y="1208502"/>
            <a:ext cx="99785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(1.1%)</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21150F5-F28C-4FB8-93E2-117750BA9039}"/>
              </a:ext>
            </a:extLst>
          </p:cNvPr>
          <p:cNvSpPr txBox="1"/>
          <p:nvPr/>
        </p:nvSpPr>
        <p:spPr>
          <a:xfrm>
            <a:off x="3369370" y="2399222"/>
            <a:ext cx="99785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(2.4%)</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aphicFrame>
        <p:nvGraphicFramePr>
          <p:cNvPr id="40" name="Diagram 39">
            <a:extLst>
              <a:ext uri="{FF2B5EF4-FFF2-40B4-BE49-F238E27FC236}">
                <a16:creationId xmlns:a16="http://schemas.microsoft.com/office/drawing/2014/main" id="{C2B7AE2E-F991-4CA4-B6D5-B19BA4E8AE5E}"/>
              </a:ext>
            </a:extLst>
          </p:cNvPr>
          <p:cNvGraphicFramePr/>
          <p:nvPr/>
        </p:nvGraphicFramePr>
        <p:xfrm>
          <a:off x="17314" y="2206171"/>
          <a:ext cx="2899911" cy="343968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42" name="Diagram 41">
            <a:extLst>
              <a:ext uri="{FF2B5EF4-FFF2-40B4-BE49-F238E27FC236}">
                <a16:creationId xmlns:a16="http://schemas.microsoft.com/office/drawing/2014/main" id="{E32DEF40-34A7-4A5C-954C-AD95E346E3CD}"/>
              </a:ext>
            </a:extLst>
          </p:cNvPr>
          <p:cNvGraphicFramePr/>
          <p:nvPr/>
        </p:nvGraphicFramePr>
        <p:xfrm>
          <a:off x="173969" y="4181396"/>
          <a:ext cx="2791960" cy="2750782"/>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43" name="TextBox 42">
            <a:extLst>
              <a:ext uri="{FF2B5EF4-FFF2-40B4-BE49-F238E27FC236}">
                <a16:creationId xmlns:a16="http://schemas.microsoft.com/office/drawing/2014/main" id="{15AFBBBF-BBFD-4EC3-93E4-CAD851184F94}"/>
              </a:ext>
            </a:extLst>
          </p:cNvPr>
          <p:cNvSpPr txBox="1"/>
          <p:nvPr/>
        </p:nvSpPr>
        <p:spPr>
          <a:xfrm>
            <a:off x="1370957" y="3320045"/>
            <a:ext cx="119517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(16-20%)</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36644D2E-E0E1-4C2C-ADC9-31D6215D4576}"/>
              </a:ext>
            </a:extLst>
          </p:cNvPr>
          <p:cNvSpPr txBox="1"/>
          <p:nvPr/>
        </p:nvSpPr>
        <p:spPr>
          <a:xfrm>
            <a:off x="1370957" y="4255025"/>
            <a:ext cx="119517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(15-20%)</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753D4FC8-B422-4135-B259-67C3B1386F1F}"/>
              </a:ext>
            </a:extLst>
          </p:cNvPr>
          <p:cNvSpPr txBox="1"/>
          <p:nvPr/>
        </p:nvSpPr>
        <p:spPr>
          <a:xfrm>
            <a:off x="1370957" y="6148423"/>
            <a:ext cx="109416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(20-25%)</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EAA74353-A299-4720-A225-34657C4FD268}"/>
              </a:ext>
            </a:extLst>
          </p:cNvPr>
          <p:cNvSpPr txBox="1"/>
          <p:nvPr/>
        </p:nvSpPr>
        <p:spPr>
          <a:xfrm>
            <a:off x="1539095" y="5036683"/>
            <a:ext cx="99785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E825EA3F-DBD9-419A-8FB4-4481DD041217}"/>
              </a:ext>
            </a:extLst>
          </p:cNvPr>
          <p:cNvCxnSpPr>
            <a:cxnSpLocks/>
          </p:cNvCxnSpPr>
          <p:nvPr/>
        </p:nvCxnSpPr>
        <p:spPr>
          <a:xfrm flipH="1">
            <a:off x="2942771" y="4206071"/>
            <a:ext cx="536688" cy="5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E634EE65-FB7A-40A0-9DAD-44CBF728B451}"/>
              </a:ext>
            </a:extLst>
          </p:cNvPr>
          <p:cNvCxnSpPr>
            <a:cxnSpLocks/>
          </p:cNvCxnSpPr>
          <p:nvPr/>
        </p:nvCxnSpPr>
        <p:spPr>
          <a:xfrm flipH="1">
            <a:off x="3474924" y="3285399"/>
            <a:ext cx="2308" cy="2763688"/>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0F120BDF-66F7-4595-8165-61A438096A63}"/>
              </a:ext>
            </a:extLst>
          </p:cNvPr>
          <p:cNvCxnSpPr>
            <a:cxnSpLocks/>
          </p:cNvCxnSpPr>
          <p:nvPr/>
        </p:nvCxnSpPr>
        <p:spPr>
          <a:xfrm flipH="1" flipV="1">
            <a:off x="2934833" y="6049087"/>
            <a:ext cx="548596" cy="337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11885420-D51B-43F9-8F0D-588681C853B4}"/>
              </a:ext>
            </a:extLst>
          </p:cNvPr>
          <p:cNvCxnSpPr>
            <a:cxnSpLocks/>
          </p:cNvCxnSpPr>
          <p:nvPr/>
        </p:nvCxnSpPr>
        <p:spPr>
          <a:xfrm flipH="1" flipV="1">
            <a:off x="2980453" y="5034425"/>
            <a:ext cx="468994" cy="22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CC572740-8698-42A9-A912-90221230BE53}"/>
              </a:ext>
            </a:extLst>
          </p:cNvPr>
          <p:cNvCxnSpPr>
            <a:cxnSpLocks/>
          </p:cNvCxnSpPr>
          <p:nvPr/>
        </p:nvCxnSpPr>
        <p:spPr>
          <a:xfrm flipH="1">
            <a:off x="2994366" y="3285399"/>
            <a:ext cx="48410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0" name="Straight Arrow Connector 79">
            <a:extLst>
              <a:ext uri="{FF2B5EF4-FFF2-40B4-BE49-F238E27FC236}">
                <a16:creationId xmlns:a16="http://schemas.microsoft.com/office/drawing/2014/main" id="{784344BF-FD82-4A30-A0E8-C13A54B1C39C}"/>
              </a:ext>
            </a:extLst>
          </p:cNvPr>
          <p:cNvCxnSpPr>
            <a:cxnSpLocks/>
          </p:cNvCxnSpPr>
          <p:nvPr/>
        </p:nvCxnSpPr>
        <p:spPr>
          <a:xfrm flipH="1">
            <a:off x="3499077" y="4694763"/>
            <a:ext cx="40526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aphicFrame>
        <p:nvGraphicFramePr>
          <p:cNvPr id="82" name="Diagram 81">
            <a:extLst>
              <a:ext uri="{FF2B5EF4-FFF2-40B4-BE49-F238E27FC236}">
                <a16:creationId xmlns:a16="http://schemas.microsoft.com/office/drawing/2014/main" id="{24ED66C8-6C06-4892-8110-DEC7A7EA7F89}"/>
              </a:ext>
            </a:extLst>
          </p:cNvPr>
          <p:cNvGraphicFramePr/>
          <p:nvPr/>
        </p:nvGraphicFramePr>
        <p:xfrm>
          <a:off x="9132762" y="51476"/>
          <a:ext cx="2899911" cy="3729590"/>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83" name="Diagram 82">
            <a:extLst>
              <a:ext uri="{FF2B5EF4-FFF2-40B4-BE49-F238E27FC236}">
                <a16:creationId xmlns:a16="http://schemas.microsoft.com/office/drawing/2014/main" id="{D9BDE16C-B581-480D-8E90-5F242BAFD4E6}"/>
              </a:ext>
            </a:extLst>
          </p:cNvPr>
          <p:cNvGraphicFramePr/>
          <p:nvPr>
            <p:extLst>
              <p:ext uri="{D42A27DB-BD31-4B8C-83A1-F6EECF244321}">
                <p14:modId xmlns:p14="http://schemas.microsoft.com/office/powerpoint/2010/main" val="2487328556"/>
              </p:ext>
            </p:extLst>
          </p:nvPr>
        </p:nvGraphicFramePr>
        <p:xfrm>
          <a:off x="9430312" y="3056991"/>
          <a:ext cx="2899911" cy="3729590"/>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pSp>
        <p:nvGrpSpPr>
          <p:cNvPr id="84" name="Group 83">
            <a:extLst>
              <a:ext uri="{FF2B5EF4-FFF2-40B4-BE49-F238E27FC236}">
                <a16:creationId xmlns:a16="http://schemas.microsoft.com/office/drawing/2014/main" id="{DCB53A67-DCE8-4981-8FC5-66C14EE3506D}"/>
              </a:ext>
            </a:extLst>
          </p:cNvPr>
          <p:cNvGrpSpPr/>
          <p:nvPr/>
        </p:nvGrpSpPr>
        <p:grpSpPr>
          <a:xfrm>
            <a:off x="9416220" y="5787422"/>
            <a:ext cx="2550719" cy="839388"/>
            <a:chOff x="231374" y="1592024"/>
            <a:chExt cx="2550719" cy="839388"/>
          </a:xfrm>
        </p:grpSpPr>
        <p:sp>
          <p:nvSpPr>
            <p:cNvPr id="85" name="Rectangle 84">
              <a:extLst>
                <a:ext uri="{FF2B5EF4-FFF2-40B4-BE49-F238E27FC236}">
                  <a16:creationId xmlns:a16="http://schemas.microsoft.com/office/drawing/2014/main" id="{BCBAD081-24D3-426C-BD3A-CE92DAEBDC6D}"/>
                </a:ext>
              </a:extLst>
            </p:cNvPr>
            <p:cNvSpPr/>
            <p:nvPr/>
          </p:nvSpPr>
          <p:spPr>
            <a:xfrm>
              <a:off x="231374" y="1592024"/>
              <a:ext cx="2550719" cy="839388"/>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86" name="TextBox 85">
              <a:extLst>
                <a:ext uri="{FF2B5EF4-FFF2-40B4-BE49-F238E27FC236}">
                  <a16:creationId xmlns:a16="http://schemas.microsoft.com/office/drawing/2014/main" id="{E0069A83-0D43-4625-BC31-7174397D534B}"/>
                </a:ext>
              </a:extLst>
            </p:cNvPr>
            <p:cNvSpPr txBox="1"/>
            <p:nvPr/>
          </p:nvSpPr>
          <p:spPr>
            <a:xfrm>
              <a:off x="231374" y="1592024"/>
              <a:ext cx="2550719" cy="8393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68546" tIns="76200" rIns="76200" bIns="762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Others (25%)</a:t>
              </a:r>
              <a:endParaRPr kumimoji="0" lang="en-IN" sz="2000" b="1"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grpSp>
      <p:sp>
        <p:nvSpPr>
          <p:cNvPr id="87" name="Rectangle 86">
            <a:extLst>
              <a:ext uri="{FF2B5EF4-FFF2-40B4-BE49-F238E27FC236}">
                <a16:creationId xmlns:a16="http://schemas.microsoft.com/office/drawing/2014/main" id="{D7158AC7-6040-435F-9EF3-FB4581657F74}"/>
              </a:ext>
            </a:extLst>
          </p:cNvPr>
          <p:cNvSpPr/>
          <p:nvPr/>
        </p:nvSpPr>
        <p:spPr>
          <a:xfrm>
            <a:off x="9405257" y="5544065"/>
            <a:ext cx="587571" cy="881357"/>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cxnSp>
        <p:nvCxnSpPr>
          <p:cNvPr id="88" name="Straight Connector 87">
            <a:extLst>
              <a:ext uri="{FF2B5EF4-FFF2-40B4-BE49-F238E27FC236}">
                <a16:creationId xmlns:a16="http://schemas.microsoft.com/office/drawing/2014/main" id="{1D92AE70-8963-4C0A-879A-E42980D58B3F}"/>
              </a:ext>
            </a:extLst>
          </p:cNvPr>
          <p:cNvCxnSpPr>
            <a:cxnSpLocks/>
          </p:cNvCxnSpPr>
          <p:nvPr/>
        </p:nvCxnSpPr>
        <p:spPr>
          <a:xfrm>
            <a:off x="8460021" y="5226268"/>
            <a:ext cx="0" cy="1114120"/>
          </a:xfrm>
          <a:prstGeom prst="line">
            <a:avLst/>
          </a:prstGeom>
        </p:spPr>
        <p:style>
          <a:lnRef idx="3">
            <a:schemeClr val="dk1"/>
          </a:lnRef>
          <a:fillRef idx="0">
            <a:schemeClr val="dk1"/>
          </a:fillRef>
          <a:effectRef idx="2">
            <a:schemeClr val="dk1"/>
          </a:effectRef>
          <a:fontRef idx="minor">
            <a:schemeClr val="tx1"/>
          </a:fontRef>
        </p:style>
      </p:cxnSp>
      <p:sp>
        <p:nvSpPr>
          <p:cNvPr id="89" name="TextBox 88">
            <a:extLst>
              <a:ext uri="{FF2B5EF4-FFF2-40B4-BE49-F238E27FC236}">
                <a16:creationId xmlns:a16="http://schemas.microsoft.com/office/drawing/2014/main" id="{2708DFA9-8613-4AEA-9038-FD73BB405866}"/>
              </a:ext>
            </a:extLst>
          </p:cNvPr>
          <p:cNvSpPr txBox="1"/>
          <p:nvPr/>
        </p:nvSpPr>
        <p:spPr>
          <a:xfrm>
            <a:off x="10563347" y="1663210"/>
            <a:ext cx="99785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(4%)</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39877695-8F7B-4B66-8E78-83735BDF3AF2}"/>
              </a:ext>
            </a:extLst>
          </p:cNvPr>
          <p:cNvSpPr txBox="1"/>
          <p:nvPr/>
        </p:nvSpPr>
        <p:spPr>
          <a:xfrm>
            <a:off x="10481718" y="6298049"/>
            <a:ext cx="116419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(10-15%)</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0F6F3263-711D-45C8-96DA-06A439704AA3}"/>
              </a:ext>
            </a:extLst>
          </p:cNvPr>
          <p:cNvSpPr txBox="1"/>
          <p:nvPr/>
        </p:nvSpPr>
        <p:spPr>
          <a:xfrm>
            <a:off x="10563347" y="5312662"/>
            <a:ext cx="99785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(35%)</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9A2FDDB1-47FC-4DD8-AA3D-498591BEB835}"/>
              </a:ext>
            </a:extLst>
          </p:cNvPr>
          <p:cNvSpPr txBox="1"/>
          <p:nvPr/>
        </p:nvSpPr>
        <p:spPr>
          <a:xfrm>
            <a:off x="10481717" y="3760149"/>
            <a:ext cx="112425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(13-15%)</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90F276BD-056C-4FD0-A484-AA1DEB67B6B7}"/>
              </a:ext>
            </a:extLst>
          </p:cNvPr>
          <p:cNvSpPr txBox="1"/>
          <p:nvPr/>
        </p:nvSpPr>
        <p:spPr>
          <a:xfrm>
            <a:off x="10393353" y="2596430"/>
            <a:ext cx="11678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(10-11%)</a:t>
            </a:r>
            <a:endParaRPr kumimoji="0" lang="en-IN"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98" name="Straight Connector 97">
            <a:extLst>
              <a:ext uri="{FF2B5EF4-FFF2-40B4-BE49-F238E27FC236}">
                <a16:creationId xmlns:a16="http://schemas.microsoft.com/office/drawing/2014/main" id="{B0E05DAD-77ED-4830-91F2-98066D784EE3}"/>
              </a:ext>
            </a:extLst>
          </p:cNvPr>
          <p:cNvCxnSpPr>
            <a:cxnSpLocks/>
          </p:cNvCxnSpPr>
          <p:nvPr/>
        </p:nvCxnSpPr>
        <p:spPr>
          <a:xfrm flipH="1">
            <a:off x="8426333" y="1507850"/>
            <a:ext cx="12889" cy="2715807"/>
          </a:xfrm>
          <a:prstGeom prst="line">
            <a:avLst/>
          </a:prstGeom>
        </p:spPr>
        <p:style>
          <a:lnRef idx="3">
            <a:schemeClr val="dk1"/>
          </a:lnRef>
          <a:fillRef idx="0">
            <a:schemeClr val="dk1"/>
          </a:fillRef>
          <a:effectRef idx="2">
            <a:schemeClr val="dk1"/>
          </a:effectRef>
          <a:fontRef idx="minor">
            <a:schemeClr val="tx1"/>
          </a:fontRef>
        </p:style>
      </p:cxnSp>
      <p:cxnSp>
        <p:nvCxnSpPr>
          <p:cNvPr id="107" name="Straight Arrow Connector 106">
            <a:extLst>
              <a:ext uri="{FF2B5EF4-FFF2-40B4-BE49-F238E27FC236}">
                <a16:creationId xmlns:a16="http://schemas.microsoft.com/office/drawing/2014/main" id="{900566E0-7D8F-4C5E-A215-61C47D2AB617}"/>
              </a:ext>
            </a:extLst>
          </p:cNvPr>
          <p:cNvCxnSpPr>
            <a:cxnSpLocks/>
          </p:cNvCxnSpPr>
          <p:nvPr/>
        </p:nvCxnSpPr>
        <p:spPr>
          <a:xfrm>
            <a:off x="8426333" y="2378253"/>
            <a:ext cx="5101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2" name="Straight Arrow Connector 111">
            <a:extLst>
              <a:ext uri="{FF2B5EF4-FFF2-40B4-BE49-F238E27FC236}">
                <a16:creationId xmlns:a16="http://schemas.microsoft.com/office/drawing/2014/main" id="{6F31C289-731F-4605-814C-0C753252E99E}"/>
              </a:ext>
            </a:extLst>
          </p:cNvPr>
          <p:cNvCxnSpPr>
            <a:cxnSpLocks/>
          </p:cNvCxnSpPr>
          <p:nvPr/>
        </p:nvCxnSpPr>
        <p:spPr>
          <a:xfrm>
            <a:off x="8439222" y="1513017"/>
            <a:ext cx="5101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3" name="Straight Arrow Connector 112">
            <a:extLst>
              <a:ext uri="{FF2B5EF4-FFF2-40B4-BE49-F238E27FC236}">
                <a16:creationId xmlns:a16="http://schemas.microsoft.com/office/drawing/2014/main" id="{3B407EEC-8936-4968-A9F0-964687C9CFEC}"/>
              </a:ext>
            </a:extLst>
          </p:cNvPr>
          <p:cNvCxnSpPr>
            <a:cxnSpLocks/>
          </p:cNvCxnSpPr>
          <p:nvPr/>
        </p:nvCxnSpPr>
        <p:spPr>
          <a:xfrm>
            <a:off x="8464486" y="6342909"/>
            <a:ext cx="5101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4" name="Straight Arrow Connector 113">
            <a:extLst>
              <a:ext uri="{FF2B5EF4-FFF2-40B4-BE49-F238E27FC236}">
                <a16:creationId xmlns:a16="http://schemas.microsoft.com/office/drawing/2014/main" id="{B271F3F8-877B-48F7-8795-87C3AA033F2B}"/>
              </a:ext>
            </a:extLst>
          </p:cNvPr>
          <p:cNvCxnSpPr>
            <a:cxnSpLocks/>
          </p:cNvCxnSpPr>
          <p:nvPr/>
        </p:nvCxnSpPr>
        <p:spPr>
          <a:xfrm>
            <a:off x="8464486" y="5226268"/>
            <a:ext cx="5101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5" name="Straight Arrow Connector 114">
            <a:extLst>
              <a:ext uri="{FF2B5EF4-FFF2-40B4-BE49-F238E27FC236}">
                <a16:creationId xmlns:a16="http://schemas.microsoft.com/office/drawing/2014/main" id="{6441CC4C-EA2B-4E86-8948-57B03C8E475D}"/>
              </a:ext>
            </a:extLst>
          </p:cNvPr>
          <p:cNvCxnSpPr>
            <a:cxnSpLocks/>
          </p:cNvCxnSpPr>
          <p:nvPr/>
        </p:nvCxnSpPr>
        <p:spPr>
          <a:xfrm>
            <a:off x="8439222" y="3548720"/>
            <a:ext cx="51015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26D9A551-C686-41D2-A47C-2BE5E66BF3F1}"/>
              </a:ext>
            </a:extLst>
          </p:cNvPr>
          <p:cNvCxnSpPr>
            <a:cxnSpLocks/>
          </p:cNvCxnSpPr>
          <p:nvPr/>
        </p:nvCxnSpPr>
        <p:spPr>
          <a:xfrm>
            <a:off x="5052867" y="1220352"/>
            <a:ext cx="1" cy="1296717"/>
          </a:xfrm>
          <a:prstGeom prst="line">
            <a:avLst/>
          </a:prstGeom>
        </p:spPr>
        <p:style>
          <a:lnRef idx="3">
            <a:schemeClr val="dk1"/>
          </a:lnRef>
          <a:fillRef idx="0">
            <a:schemeClr val="dk1"/>
          </a:fillRef>
          <a:effectRef idx="2">
            <a:schemeClr val="dk1"/>
          </a:effectRef>
          <a:fontRef idx="minor">
            <a:schemeClr val="tx1"/>
          </a:fontRef>
        </p:style>
      </p:cxnSp>
      <p:cxnSp>
        <p:nvCxnSpPr>
          <p:cNvPr id="123" name="Straight Arrow Connector 122">
            <a:extLst>
              <a:ext uri="{FF2B5EF4-FFF2-40B4-BE49-F238E27FC236}">
                <a16:creationId xmlns:a16="http://schemas.microsoft.com/office/drawing/2014/main" id="{668209D0-9F8C-4725-8EC8-F78A6CC8812C}"/>
              </a:ext>
            </a:extLst>
          </p:cNvPr>
          <p:cNvCxnSpPr>
            <a:cxnSpLocks/>
          </p:cNvCxnSpPr>
          <p:nvPr/>
        </p:nvCxnSpPr>
        <p:spPr>
          <a:xfrm flipH="1">
            <a:off x="4569504" y="2517069"/>
            <a:ext cx="47171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25" name="Picture 124">
            <a:extLst>
              <a:ext uri="{FF2B5EF4-FFF2-40B4-BE49-F238E27FC236}">
                <a16:creationId xmlns:a16="http://schemas.microsoft.com/office/drawing/2014/main" id="{EAE867E5-6FF6-4217-809F-6B6EE037DAED}"/>
              </a:ext>
            </a:extLst>
          </p:cNvPr>
          <p:cNvPicPr>
            <a:picLocks noChangeAspect="1"/>
          </p:cNvPicPr>
          <p:nvPr/>
        </p:nvPicPr>
        <p:blipFill>
          <a:blip r:embed="rId35"/>
          <a:stretch>
            <a:fillRect/>
          </a:stretch>
        </p:blipFill>
        <p:spPr>
          <a:xfrm>
            <a:off x="9405257" y="5545751"/>
            <a:ext cx="587571" cy="893111"/>
          </a:xfrm>
          <a:prstGeom prst="rect">
            <a:avLst/>
          </a:prstGeom>
        </p:spPr>
      </p:pic>
      <p:cxnSp>
        <p:nvCxnSpPr>
          <p:cNvPr id="126" name="Straight Arrow Connector 125">
            <a:extLst>
              <a:ext uri="{FF2B5EF4-FFF2-40B4-BE49-F238E27FC236}">
                <a16:creationId xmlns:a16="http://schemas.microsoft.com/office/drawing/2014/main" id="{9E535920-C25F-441F-B60D-88D16D134C7B}"/>
              </a:ext>
            </a:extLst>
          </p:cNvPr>
          <p:cNvCxnSpPr>
            <a:cxnSpLocks/>
          </p:cNvCxnSpPr>
          <p:nvPr/>
        </p:nvCxnSpPr>
        <p:spPr>
          <a:xfrm flipH="1">
            <a:off x="5070243" y="1775232"/>
            <a:ext cx="40526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5" name="TextBox 134">
            <a:extLst>
              <a:ext uri="{FF2B5EF4-FFF2-40B4-BE49-F238E27FC236}">
                <a16:creationId xmlns:a16="http://schemas.microsoft.com/office/drawing/2014/main" id="{D4A8DCBD-92C5-4502-892E-57E1D43C793F}"/>
              </a:ext>
            </a:extLst>
          </p:cNvPr>
          <p:cNvSpPr txBox="1"/>
          <p:nvPr/>
        </p:nvSpPr>
        <p:spPr>
          <a:xfrm>
            <a:off x="0" y="6493581"/>
            <a:ext cx="8817173" cy="30777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Values in brackets (blue colour) indicate the growth rate of different sub segments</a:t>
            </a:r>
            <a:endParaRPr kumimoji="0" lang="en-IN"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22256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4"/>
          <p:cNvSpPr txBox="1">
            <a:spLocks/>
          </p:cNvSpPr>
          <p:nvPr/>
        </p:nvSpPr>
        <p:spPr>
          <a:xfrm>
            <a:off x="192506" y="293405"/>
            <a:ext cx="11916074" cy="505267"/>
          </a:xfrm>
          <a:prstGeom prst="rect">
            <a:avLst/>
          </a:prstGeom>
          <a:ln>
            <a:noFill/>
          </a:ln>
        </p:spPr>
        <p:txBody>
          <a:bodyPr vert="horz" wrap="square" lIns="0" tIns="12700" rIns="0" bIns="0" rtlCol="0">
            <a:spAutoFit/>
          </a:bodyPr>
          <a:lstStyle>
            <a:lvl1pPr>
              <a:defRPr sz="1600" b="1" i="0">
                <a:solidFill>
                  <a:schemeClr val="tx1"/>
                </a:solidFill>
                <a:latin typeface="Arial"/>
                <a:ea typeface="+mj-ea"/>
                <a:cs typeface="Arial"/>
              </a:defRPr>
            </a:lvl1p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en-IN" sz="3200" b="0" i="0" u="none" strike="noStrike" kern="0" normalizeH="0" baseline="0" noProof="0" dirty="0">
                <a:solidFill>
                  <a:srgbClr val="002060"/>
                </a:solidFill>
                <a:uLnTx/>
                <a:uFillTx/>
                <a:latin typeface="Cooper Black" panose="0208090404030B020404" pitchFamily="18" charset="0"/>
              </a:rPr>
              <a:t>HIGHLIGHTS OF THE MARKET</a:t>
            </a:r>
          </a:p>
        </p:txBody>
      </p:sp>
      <p:sp>
        <p:nvSpPr>
          <p:cNvPr id="18" name="object 8"/>
          <p:cNvSpPr txBox="1"/>
          <p:nvPr/>
        </p:nvSpPr>
        <p:spPr>
          <a:xfrm>
            <a:off x="1539471" y="4567037"/>
            <a:ext cx="4715048" cy="414857"/>
          </a:xfrm>
          <a:prstGeom prst="rect">
            <a:avLst/>
          </a:prstGeom>
        </p:spPr>
        <p:txBody>
          <a:bodyPr vert="horz" wrap="square" lIns="0" tIns="45085" rIns="0" bIns="0" rtlCol="0">
            <a:spAutoFit/>
          </a:bodyPr>
          <a:lstStyle/>
          <a:p>
            <a:pPr marL="354966" marR="5080" indent="-342900" algn="ctr">
              <a:buFont typeface="Wingdings" panose="05000000000000000000" pitchFamily="2" charset="2"/>
              <a:buChar char="Ø"/>
            </a:pPr>
            <a:r>
              <a:rPr sz="2400" b="1" spc="10" dirty="0">
                <a:solidFill>
                  <a:srgbClr val="0CAA89"/>
                </a:solidFill>
                <a:latin typeface="Arial Black" panose="020B0A04020102020204" pitchFamily="34" charset="0"/>
                <a:cs typeface="Arial"/>
              </a:rPr>
              <a:t>A</a:t>
            </a:r>
            <a:r>
              <a:rPr sz="2400" b="1" spc="-5" dirty="0">
                <a:solidFill>
                  <a:srgbClr val="0CAA89"/>
                </a:solidFill>
                <a:latin typeface="Arial Black" panose="020B0A04020102020204" pitchFamily="34" charset="0"/>
                <a:cs typeface="Arial"/>
              </a:rPr>
              <a:t>l</a:t>
            </a:r>
            <a:r>
              <a:rPr sz="2400" b="1" spc="5" dirty="0">
                <a:solidFill>
                  <a:srgbClr val="0CAA89"/>
                </a:solidFill>
                <a:latin typeface="Arial Black" panose="020B0A04020102020204" pitchFamily="34" charset="0"/>
                <a:cs typeface="Arial"/>
              </a:rPr>
              <a:t>ter</a:t>
            </a:r>
            <a:r>
              <a:rPr sz="2400" b="1" dirty="0">
                <a:solidFill>
                  <a:srgbClr val="0CAA89"/>
                </a:solidFill>
                <a:latin typeface="Arial Black" panose="020B0A04020102020204" pitchFamily="34" charset="0"/>
                <a:cs typeface="Arial"/>
              </a:rPr>
              <a:t>n</a:t>
            </a:r>
            <a:r>
              <a:rPr sz="2400" b="1" spc="5" dirty="0">
                <a:solidFill>
                  <a:srgbClr val="0CAA89"/>
                </a:solidFill>
                <a:latin typeface="Arial Black" panose="020B0A04020102020204" pitchFamily="34" charset="0"/>
                <a:cs typeface="Arial"/>
              </a:rPr>
              <a:t>at</a:t>
            </a:r>
            <a:r>
              <a:rPr sz="2400" b="1" spc="-5" dirty="0">
                <a:solidFill>
                  <a:srgbClr val="0CAA89"/>
                </a:solidFill>
                <a:latin typeface="Arial Black" panose="020B0A04020102020204" pitchFamily="34" charset="0"/>
                <a:cs typeface="Arial"/>
              </a:rPr>
              <a:t>i</a:t>
            </a:r>
            <a:r>
              <a:rPr sz="2400" b="1" spc="5" dirty="0">
                <a:solidFill>
                  <a:srgbClr val="0CAA89"/>
                </a:solidFill>
                <a:latin typeface="Arial Black" panose="020B0A04020102020204" pitchFamily="34" charset="0"/>
                <a:cs typeface="Arial"/>
              </a:rPr>
              <a:t>ve s</a:t>
            </a:r>
            <a:r>
              <a:rPr sz="2400" b="1" dirty="0">
                <a:solidFill>
                  <a:srgbClr val="0CAA89"/>
                </a:solidFill>
                <a:latin typeface="Arial Black" panose="020B0A04020102020204" pitchFamily="34" charset="0"/>
                <a:cs typeface="Arial"/>
              </a:rPr>
              <a:t>olu</a:t>
            </a:r>
            <a:r>
              <a:rPr sz="2400" b="1" spc="5" dirty="0">
                <a:solidFill>
                  <a:srgbClr val="0CAA89"/>
                </a:solidFill>
                <a:latin typeface="Arial Black" panose="020B0A04020102020204" pitchFamily="34" charset="0"/>
                <a:cs typeface="Arial"/>
              </a:rPr>
              <a:t>t</a:t>
            </a:r>
            <a:r>
              <a:rPr sz="2400" b="1" dirty="0">
                <a:solidFill>
                  <a:srgbClr val="0CAA89"/>
                </a:solidFill>
                <a:latin typeface="Arial Black" panose="020B0A04020102020204" pitchFamily="34" charset="0"/>
                <a:cs typeface="Arial"/>
              </a:rPr>
              <a:t>ion</a:t>
            </a:r>
            <a:r>
              <a:rPr sz="2400" b="1" spc="5" dirty="0">
                <a:solidFill>
                  <a:srgbClr val="0CAA89"/>
                </a:solidFill>
                <a:latin typeface="Arial Black" panose="020B0A04020102020204" pitchFamily="34" charset="0"/>
                <a:cs typeface="Arial"/>
              </a:rPr>
              <a:t>s</a:t>
            </a:r>
            <a:endParaRPr sz="2400" dirty="0">
              <a:solidFill>
                <a:prstClr val="black"/>
              </a:solidFill>
              <a:latin typeface="Arial Black" panose="020B0A04020102020204" pitchFamily="34" charset="0"/>
              <a:cs typeface="Arial"/>
            </a:endParaRPr>
          </a:p>
        </p:txBody>
      </p:sp>
      <p:pic>
        <p:nvPicPr>
          <p:cNvPr id="20" name="Picture 19" descr="H:\NSI_Logo_English.png">
            <a:extLst>
              <a:ext uri="{FF2B5EF4-FFF2-40B4-BE49-F238E27FC236}">
                <a16:creationId xmlns:a16="http://schemas.microsoft.com/office/drawing/2014/main" id="{BCDA3152-2B24-4A2F-9CA1-B246C0DE5F7C}"/>
              </a:ext>
            </a:extLst>
          </p:cNvPr>
          <p:cNvPicPr/>
          <p:nvPr/>
        </p:nvPicPr>
        <p:blipFill>
          <a:blip r:embed="rId2" cstate="print"/>
          <a:srcRect/>
          <a:stretch>
            <a:fillRect/>
          </a:stretch>
        </p:blipFill>
        <p:spPr bwMode="auto">
          <a:xfrm>
            <a:off x="11092872" y="92362"/>
            <a:ext cx="1099128" cy="1104902"/>
          </a:xfrm>
          <a:prstGeom prst="ellipse">
            <a:avLst/>
          </a:prstGeom>
          <a:noFill/>
          <a:ln w="9525">
            <a:noFill/>
            <a:miter lim="800000"/>
            <a:headEnd/>
            <a:tailEnd/>
          </a:ln>
        </p:spPr>
      </p:pic>
      <p:cxnSp>
        <p:nvCxnSpPr>
          <p:cNvPr id="21" name="Straight Connector 20"/>
          <p:cNvCxnSpPr/>
          <p:nvPr/>
        </p:nvCxnSpPr>
        <p:spPr>
          <a:xfrm>
            <a:off x="3445166" y="1381332"/>
            <a:ext cx="0" cy="936336"/>
          </a:xfrm>
          <a:prstGeom prst="line">
            <a:avLst/>
          </a:prstGeom>
          <a:noFill/>
          <a:ln w="28575" cap="flat" cmpd="sng" algn="ctr">
            <a:solidFill>
              <a:srgbClr val="0CAA89"/>
            </a:solidFill>
            <a:prstDash val="solid"/>
          </a:ln>
          <a:effectLst>
            <a:outerShdw blurRad="50800" dist="38100" dir="2700000" algn="tl" rotWithShape="0">
              <a:prstClr val="black">
                <a:alpha val="40000"/>
              </a:prstClr>
            </a:outerShdw>
          </a:effectLst>
        </p:spPr>
      </p:cxnSp>
      <p:sp>
        <p:nvSpPr>
          <p:cNvPr id="24" name="object 6"/>
          <p:cNvSpPr/>
          <p:nvPr/>
        </p:nvSpPr>
        <p:spPr>
          <a:xfrm flipV="1">
            <a:off x="0" y="-10909"/>
            <a:ext cx="12192000" cy="45719"/>
          </a:xfrm>
          <a:custGeom>
            <a:avLst/>
            <a:gdLst/>
            <a:ahLst/>
            <a:cxnLst/>
            <a:rect l="l" t="t" r="r" b="b"/>
            <a:pathLst>
              <a:path w="9144000">
                <a:moveTo>
                  <a:pt x="9144000" y="0"/>
                </a:moveTo>
                <a:lnTo>
                  <a:pt x="0" y="0"/>
                </a:lnTo>
              </a:path>
            </a:pathLst>
          </a:custGeom>
          <a:ln w="76200">
            <a:solidFill>
              <a:srgbClr val="FFE502"/>
            </a:solidFill>
          </a:ln>
        </p:spPr>
        <p:txBody>
          <a:bodyPr wrap="square" lIns="0" tIns="0" rIns="0" bIns="0" rtlCol="0"/>
          <a:lstStyle/>
          <a:p>
            <a:endParaRPr dirty="0"/>
          </a:p>
        </p:txBody>
      </p:sp>
      <p:pic>
        <p:nvPicPr>
          <p:cNvPr id="25" name="Picture 24">
            <a:extLst>
              <a:ext uri="{FF2B5EF4-FFF2-40B4-BE49-F238E27FC236}">
                <a16:creationId xmlns:a16="http://schemas.microsoft.com/office/drawing/2014/main" id="{337EA432-27EA-4F9B-B01B-EA640AC4A4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pic>
        <p:nvPicPr>
          <p:cNvPr id="1026" name="Picture 2" descr="5 Ways Humble Leaders Put Others in the Spotlight - Matt Norman">
            <a:extLst>
              <a:ext uri="{FF2B5EF4-FFF2-40B4-BE49-F238E27FC236}">
                <a16:creationId xmlns:a16="http://schemas.microsoft.com/office/drawing/2014/main" id="{DA5E86FC-B913-4771-9E89-BA1D64B29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80" y="1381333"/>
            <a:ext cx="5458401" cy="2797144"/>
          </a:xfrm>
          <a:prstGeom prst="rect">
            <a:avLst/>
          </a:prstGeom>
          <a:noFill/>
          <a:extLst>
            <a:ext uri="{909E8E84-426E-40DD-AFC4-6F175D3DCCD1}">
              <a14:hiddenFill xmlns:a14="http://schemas.microsoft.com/office/drawing/2010/main">
                <a:solidFill>
                  <a:srgbClr val="FFFFFF"/>
                </a:solidFill>
              </a14:hiddenFill>
            </a:ext>
          </a:extLst>
        </p:spPr>
      </p:pic>
      <p:sp>
        <p:nvSpPr>
          <p:cNvPr id="26" name="object 3">
            <a:extLst>
              <a:ext uri="{FF2B5EF4-FFF2-40B4-BE49-F238E27FC236}">
                <a16:creationId xmlns:a16="http://schemas.microsoft.com/office/drawing/2014/main" id="{41E27B62-BF1F-4F31-B500-E33B62A91868}"/>
              </a:ext>
            </a:extLst>
          </p:cNvPr>
          <p:cNvSpPr txBox="1"/>
          <p:nvPr/>
        </p:nvSpPr>
        <p:spPr>
          <a:xfrm>
            <a:off x="951614" y="1504474"/>
            <a:ext cx="4045688" cy="437939"/>
          </a:xfrm>
          <a:prstGeom prst="rect">
            <a:avLst/>
          </a:prstGeom>
        </p:spPr>
        <p:txBody>
          <a:bodyPr vert="horz" wrap="square" lIns="0" tIns="14604" rIns="0" bIns="0" rtlCol="0">
            <a:spAutoFit/>
          </a:bodyPr>
          <a:lstStyle/>
          <a:p>
            <a:pPr marL="342900" marR="5080" indent="-342900" algn="ctr">
              <a:lnSpc>
                <a:spcPts val="3279"/>
              </a:lnSpc>
              <a:spcBef>
                <a:spcPts val="114"/>
              </a:spcBef>
              <a:buFont typeface="Wingdings" panose="05000000000000000000" pitchFamily="2" charset="2"/>
              <a:buChar char="Ø"/>
            </a:pPr>
            <a:r>
              <a:rPr lang="en-IN" sz="2400" b="1" dirty="0">
                <a:solidFill>
                  <a:schemeClr val="bg1"/>
                </a:solidFill>
                <a:latin typeface="Arial Black" panose="020B0A04020102020204" pitchFamily="34" charset="0"/>
                <a:cs typeface="Arial"/>
              </a:rPr>
              <a:t>Focus</a:t>
            </a:r>
            <a:r>
              <a:rPr sz="2400" b="1" spc="-60" dirty="0">
                <a:solidFill>
                  <a:schemeClr val="bg1"/>
                </a:solidFill>
                <a:latin typeface="Arial Black" panose="020B0A04020102020204" pitchFamily="34" charset="0"/>
                <a:cs typeface="Arial"/>
              </a:rPr>
              <a:t> </a:t>
            </a:r>
            <a:r>
              <a:rPr sz="2400" b="1" spc="5" dirty="0">
                <a:solidFill>
                  <a:schemeClr val="bg1"/>
                </a:solidFill>
                <a:latin typeface="Arial Black" panose="020B0A04020102020204" pitchFamily="34" charset="0"/>
                <a:cs typeface="Arial"/>
              </a:rPr>
              <a:t>on</a:t>
            </a:r>
            <a:r>
              <a:rPr lang="en-IN" sz="2400" dirty="0">
                <a:solidFill>
                  <a:schemeClr val="bg1"/>
                </a:solidFill>
                <a:latin typeface="Arial Black" panose="020B0A04020102020204" pitchFamily="34" charset="0"/>
                <a:cs typeface="Arial"/>
              </a:rPr>
              <a:t> </a:t>
            </a:r>
            <a:r>
              <a:rPr sz="2400" b="1" spc="5" dirty="0">
                <a:solidFill>
                  <a:schemeClr val="bg1"/>
                </a:solidFill>
                <a:latin typeface="Arial Black" panose="020B0A04020102020204" pitchFamily="34" charset="0"/>
                <a:cs typeface="Arial"/>
              </a:rPr>
              <a:t>sugar</a:t>
            </a:r>
            <a:endParaRPr sz="2400" dirty="0">
              <a:solidFill>
                <a:schemeClr val="bg1"/>
              </a:solidFill>
              <a:latin typeface="Arial Black" panose="020B0A04020102020204" pitchFamily="34" charset="0"/>
              <a:cs typeface="Arial"/>
            </a:endParaRPr>
          </a:p>
        </p:txBody>
      </p:sp>
      <p:sp>
        <p:nvSpPr>
          <p:cNvPr id="27" name="object 5">
            <a:extLst>
              <a:ext uri="{FF2B5EF4-FFF2-40B4-BE49-F238E27FC236}">
                <a16:creationId xmlns:a16="http://schemas.microsoft.com/office/drawing/2014/main" id="{FCDDD180-E296-423D-A22F-E393375E1E71}"/>
              </a:ext>
            </a:extLst>
          </p:cNvPr>
          <p:cNvSpPr txBox="1"/>
          <p:nvPr/>
        </p:nvSpPr>
        <p:spPr>
          <a:xfrm>
            <a:off x="803046" y="2402698"/>
            <a:ext cx="4731479" cy="851707"/>
          </a:xfrm>
          <a:prstGeom prst="rect">
            <a:avLst/>
          </a:prstGeom>
        </p:spPr>
        <p:txBody>
          <a:bodyPr vert="horz" wrap="square" lIns="0" tIns="27939" rIns="0" bIns="0" rtlCol="0">
            <a:spAutoFit/>
          </a:bodyPr>
          <a:lstStyle/>
          <a:p>
            <a:pPr marL="12700" marR="5080" algn="just">
              <a:lnSpc>
                <a:spcPts val="1600"/>
              </a:lnSpc>
              <a:spcBef>
                <a:spcPts val="219"/>
              </a:spcBef>
            </a:pPr>
            <a:r>
              <a:rPr lang="en-IN" sz="1400" dirty="0">
                <a:solidFill>
                  <a:schemeClr val="bg1"/>
                </a:solidFill>
                <a:latin typeface="Arial Black" panose="020B0A04020102020204" pitchFamily="34" charset="0"/>
                <a:cs typeface="Arial"/>
              </a:rPr>
              <a:t>Increasing attention of media along with the changing nutritional patterns. A</a:t>
            </a:r>
            <a:r>
              <a:rPr lang="en-US" sz="1400" dirty="0">
                <a:solidFill>
                  <a:schemeClr val="bg1"/>
                </a:solidFill>
                <a:latin typeface="Arial Black" panose="020B0A04020102020204" pitchFamily="34" charset="0"/>
                <a:cs typeface="Arial"/>
              </a:rPr>
              <a:t>awareness about the </a:t>
            </a:r>
            <a:r>
              <a:rPr lang="en-US" sz="1400" spc="-5" dirty="0">
                <a:solidFill>
                  <a:schemeClr val="bg1"/>
                </a:solidFill>
                <a:latin typeface="Arial Black" panose="020B0A04020102020204" pitchFamily="34" charset="0"/>
                <a:cs typeface="Arial"/>
              </a:rPr>
              <a:t>different </a:t>
            </a:r>
            <a:r>
              <a:rPr lang="en-US" sz="1400" dirty="0">
                <a:solidFill>
                  <a:schemeClr val="bg1"/>
                </a:solidFill>
                <a:latin typeface="Arial Black" panose="020B0A04020102020204" pitchFamily="34" charset="0"/>
                <a:cs typeface="Arial"/>
              </a:rPr>
              <a:t>sources of sugar</a:t>
            </a:r>
            <a:r>
              <a:rPr lang="en-US" sz="1400" spc="-100" dirty="0">
                <a:solidFill>
                  <a:schemeClr val="bg1"/>
                </a:solidFill>
                <a:latin typeface="Arial Black" panose="020B0A04020102020204" pitchFamily="34" charset="0"/>
                <a:cs typeface="Arial"/>
              </a:rPr>
              <a:t> </a:t>
            </a:r>
            <a:r>
              <a:rPr lang="en-US" sz="1400" dirty="0">
                <a:solidFill>
                  <a:schemeClr val="bg1"/>
                </a:solidFill>
                <a:latin typeface="Arial Black" panose="020B0A04020102020204" pitchFamily="34" charset="0"/>
                <a:cs typeface="Arial"/>
              </a:rPr>
              <a:t>in  consumers’</a:t>
            </a:r>
            <a:r>
              <a:rPr lang="en-US" sz="1400" spc="-60" dirty="0">
                <a:solidFill>
                  <a:schemeClr val="bg1"/>
                </a:solidFill>
                <a:latin typeface="Arial Black" panose="020B0A04020102020204" pitchFamily="34" charset="0"/>
                <a:cs typeface="Arial"/>
              </a:rPr>
              <a:t> </a:t>
            </a:r>
            <a:r>
              <a:rPr lang="en-US" sz="1400" dirty="0">
                <a:solidFill>
                  <a:schemeClr val="bg1"/>
                </a:solidFill>
                <a:latin typeface="Arial Black" panose="020B0A04020102020204" pitchFamily="34" charset="0"/>
                <a:cs typeface="Arial"/>
              </a:rPr>
              <a:t>diet is likely to increase.</a:t>
            </a:r>
            <a:endParaRPr sz="1400" dirty="0">
              <a:solidFill>
                <a:schemeClr val="bg1"/>
              </a:solidFill>
              <a:latin typeface="Arial Black" panose="020B0A04020102020204" pitchFamily="34" charset="0"/>
              <a:cs typeface="Arial"/>
            </a:endParaRPr>
          </a:p>
        </p:txBody>
      </p:sp>
      <p:pic>
        <p:nvPicPr>
          <p:cNvPr id="1034" name="Picture 10" descr="5 things to focus on if you want to be wealthy (in more ways than one) -  The Business Journals">
            <a:extLst>
              <a:ext uri="{FF2B5EF4-FFF2-40B4-BE49-F238E27FC236}">
                <a16:creationId xmlns:a16="http://schemas.microsoft.com/office/drawing/2014/main" id="{4D26A3B5-2406-42A0-ADEA-EB4A3BB450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39"/>
          <a:stretch/>
        </p:blipFill>
        <p:spPr bwMode="auto">
          <a:xfrm>
            <a:off x="5977288" y="1394661"/>
            <a:ext cx="5926831" cy="5169934"/>
          </a:xfrm>
          <a:prstGeom prst="rect">
            <a:avLst/>
          </a:prstGeom>
          <a:noFill/>
          <a:extLst>
            <a:ext uri="{909E8E84-426E-40DD-AFC4-6F175D3DCCD1}">
              <a14:hiddenFill xmlns:a14="http://schemas.microsoft.com/office/drawing/2010/main">
                <a:solidFill>
                  <a:srgbClr val="FFFFFF"/>
                </a:solidFill>
              </a14:hiddenFill>
            </a:ext>
          </a:extLst>
        </p:spPr>
      </p:pic>
      <p:sp>
        <p:nvSpPr>
          <p:cNvPr id="34" name="object 6">
            <a:extLst>
              <a:ext uri="{FF2B5EF4-FFF2-40B4-BE49-F238E27FC236}">
                <a16:creationId xmlns:a16="http://schemas.microsoft.com/office/drawing/2014/main" id="{DDDA2A2D-95D0-4BBC-962C-00B08F6A74C4}"/>
              </a:ext>
            </a:extLst>
          </p:cNvPr>
          <p:cNvSpPr txBox="1"/>
          <p:nvPr/>
        </p:nvSpPr>
        <p:spPr>
          <a:xfrm>
            <a:off x="5977287" y="1456607"/>
            <a:ext cx="5322771" cy="767518"/>
          </a:xfrm>
          <a:prstGeom prst="rect">
            <a:avLst/>
          </a:prstGeom>
        </p:spPr>
        <p:txBody>
          <a:bodyPr vert="horz" wrap="square" lIns="0" tIns="15875" rIns="0" bIns="0" rtlCol="0">
            <a:spAutoFit/>
          </a:bodyPr>
          <a:lstStyle/>
          <a:p>
            <a:pPr marL="342900" marR="5080" indent="-342900" algn="ctr">
              <a:spcBef>
                <a:spcPts val="125"/>
              </a:spcBef>
              <a:buFont typeface="Wingdings" panose="05000000000000000000" pitchFamily="2" charset="2"/>
              <a:buChar char="Ø"/>
            </a:pPr>
            <a:r>
              <a:rPr sz="2400" b="1" spc="15" dirty="0">
                <a:solidFill>
                  <a:srgbClr val="002060"/>
                </a:solidFill>
                <a:latin typeface="Arial Black" panose="020B0A04020102020204" pitchFamily="34" charset="0"/>
                <a:cs typeface="Arial"/>
              </a:rPr>
              <a:t>Focus on</a:t>
            </a:r>
            <a:r>
              <a:rPr sz="2400" b="1" spc="-90" dirty="0">
                <a:solidFill>
                  <a:srgbClr val="002060"/>
                </a:solidFill>
                <a:latin typeface="Arial Black" panose="020B0A04020102020204" pitchFamily="34" charset="0"/>
                <a:cs typeface="Arial"/>
              </a:rPr>
              <a:t> </a:t>
            </a:r>
            <a:r>
              <a:rPr sz="2400" b="1" spc="10" dirty="0">
                <a:solidFill>
                  <a:srgbClr val="002060"/>
                </a:solidFill>
                <a:latin typeface="Arial Black" panose="020B0A04020102020204" pitchFamily="34" charset="0"/>
                <a:cs typeface="Arial"/>
              </a:rPr>
              <a:t>overall</a:t>
            </a:r>
            <a:r>
              <a:rPr lang="en-IN" sz="2400" dirty="0">
                <a:solidFill>
                  <a:srgbClr val="002060"/>
                </a:solidFill>
                <a:latin typeface="Arial Black" panose="020B0A04020102020204" pitchFamily="34" charset="0"/>
                <a:cs typeface="Arial"/>
              </a:rPr>
              <a:t> </a:t>
            </a:r>
          </a:p>
          <a:p>
            <a:pPr marR="5080" algn="ctr">
              <a:spcBef>
                <a:spcPts val="125"/>
              </a:spcBef>
            </a:pPr>
            <a:r>
              <a:rPr sz="2400" b="1" spc="10" dirty="0">
                <a:solidFill>
                  <a:srgbClr val="002060"/>
                </a:solidFill>
                <a:latin typeface="Arial Black" panose="020B0A04020102020204" pitchFamily="34" charset="0"/>
                <a:cs typeface="Arial"/>
              </a:rPr>
              <a:t>reduct</a:t>
            </a:r>
            <a:r>
              <a:rPr sz="2400" b="1" spc="5" dirty="0">
                <a:solidFill>
                  <a:srgbClr val="002060"/>
                </a:solidFill>
                <a:latin typeface="Arial Black" panose="020B0A04020102020204" pitchFamily="34" charset="0"/>
                <a:cs typeface="Arial"/>
              </a:rPr>
              <a:t>io</a:t>
            </a:r>
            <a:r>
              <a:rPr sz="2400" b="1" spc="15" dirty="0">
                <a:solidFill>
                  <a:srgbClr val="002060"/>
                </a:solidFill>
                <a:latin typeface="Arial Black" panose="020B0A04020102020204" pitchFamily="34" charset="0"/>
                <a:cs typeface="Arial"/>
              </a:rPr>
              <a:t>n</a:t>
            </a:r>
            <a:endParaRPr sz="2400" dirty="0">
              <a:solidFill>
                <a:srgbClr val="002060"/>
              </a:solidFill>
              <a:latin typeface="Arial Black" panose="020B0A04020102020204" pitchFamily="34" charset="0"/>
              <a:cs typeface="Arial"/>
            </a:endParaRPr>
          </a:p>
        </p:txBody>
      </p:sp>
      <p:sp>
        <p:nvSpPr>
          <p:cNvPr id="35" name="object 7">
            <a:extLst>
              <a:ext uri="{FF2B5EF4-FFF2-40B4-BE49-F238E27FC236}">
                <a16:creationId xmlns:a16="http://schemas.microsoft.com/office/drawing/2014/main" id="{364931FC-3EDE-41CD-8FB2-F4198AB58927}"/>
              </a:ext>
            </a:extLst>
          </p:cNvPr>
          <p:cNvSpPr txBox="1"/>
          <p:nvPr/>
        </p:nvSpPr>
        <p:spPr>
          <a:xfrm>
            <a:off x="8414304" y="4747765"/>
            <a:ext cx="3140322" cy="1105430"/>
          </a:xfrm>
          <a:prstGeom prst="rect">
            <a:avLst/>
          </a:prstGeom>
        </p:spPr>
        <p:txBody>
          <a:bodyPr vert="horz" wrap="square" lIns="0" tIns="27939" rIns="0" bIns="0" rtlCol="0">
            <a:spAutoFit/>
          </a:bodyPr>
          <a:lstStyle/>
          <a:p>
            <a:pPr marL="12700" marR="5080" algn="just"/>
            <a:r>
              <a:rPr lang="en-IN" sz="1400" spc="-5" dirty="0">
                <a:latin typeface="Arial Black" panose="020B0A04020102020204" pitchFamily="34" charset="0"/>
                <a:cs typeface="Arial"/>
              </a:rPr>
              <a:t>As the</a:t>
            </a:r>
            <a:r>
              <a:rPr sz="1400" spc="-5" dirty="0">
                <a:latin typeface="Arial Black" panose="020B0A04020102020204" pitchFamily="34" charset="0"/>
                <a:cs typeface="Arial"/>
              </a:rPr>
              <a:t> </a:t>
            </a:r>
            <a:r>
              <a:rPr sz="1400" dirty="0">
                <a:latin typeface="Arial Black" panose="020B0A04020102020204" pitchFamily="34" charset="0"/>
                <a:cs typeface="Arial"/>
              </a:rPr>
              <a:t>added sugars are </a:t>
            </a:r>
            <a:r>
              <a:rPr lang="en-IN" sz="1400" dirty="0">
                <a:latin typeface="Arial Black" panose="020B0A04020102020204" pitchFamily="34" charset="0"/>
                <a:cs typeface="Arial"/>
              </a:rPr>
              <a:t>getting </a:t>
            </a:r>
            <a:r>
              <a:rPr sz="1400" dirty="0">
                <a:latin typeface="Arial Black" panose="020B0A04020102020204" pitchFamily="34" charset="0"/>
                <a:cs typeface="Arial"/>
              </a:rPr>
              <a:t>more attention,</a:t>
            </a:r>
            <a:r>
              <a:rPr lang="en-IN" sz="1400" dirty="0">
                <a:latin typeface="Arial Black" panose="020B0A04020102020204" pitchFamily="34" charset="0"/>
                <a:cs typeface="Arial"/>
              </a:rPr>
              <a:t> manufacturers </a:t>
            </a:r>
            <a:r>
              <a:rPr sz="1400" dirty="0">
                <a:latin typeface="Arial Black" panose="020B0A04020102020204" pitchFamily="34" charset="0"/>
                <a:cs typeface="Arial"/>
              </a:rPr>
              <a:t>continue to focus on reducing a </a:t>
            </a:r>
            <a:r>
              <a:rPr sz="1400" spc="-5" dirty="0">
                <a:latin typeface="Arial Black" panose="020B0A04020102020204" pitchFamily="34" charset="0"/>
                <a:cs typeface="Arial"/>
              </a:rPr>
              <a:t>product’s </a:t>
            </a:r>
            <a:r>
              <a:rPr sz="1400" dirty="0">
                <a:latin typeface="Arial Black" panose="020B0A04020102020204" pitchFamily="34" charset="0"/>
                <a:cs typeface="Arial"/>
              </a:rPr>
              <a:t>overall  </a:t>
            </a:r>
            <a:r>
              <a:rPr lang="en-IN" sz="1400" dirty="0">
                <a:latin typeface="Arial Black" panose="020B0A04020102020204" pitchFamily="34" charset="0"/>
                <a:cs typeface="Arial"/>
              </a:rPr>
              <a:t>calorie</a:t>
            </a:r>
            <a:r>
              <a:rPr sz="1400" dirty="0">
                <a:latin typeface="Arial Black" panose="020B0A04020102020204" pitchFamily="34" charset="0"/>
                <a:cs typeface="Arial"/>
              </a:rPr>
              <a:t> content</a:t>
            </a:r>
            <a:r>
              <a:rPr lang="en-IN" sz="1400" dirty="0">
                <a:latin typeface="Arial Black" panose="020B0A04020102020204" pitchFamily="34" charset="0"/>
                <a:cs typeface="Arial"/>
              </a:rPr>
              <a:t>. </a:t>
            </a:r>
            <a:endParaRPr sz="1400" dirty="0">
              <a:latin typeface="Arial Black" panose="020B0A04020102020204" pitchFamily="34" charset="0"/>
              <a:cs typeface="Arial"/>
            </a:endParaRPr>
          </a:p>
        </p:txBody>
      </p:sp>
      <p:sp>
        <p:nvSpPr>
          <p:cNvPr id="36" name="object 9">
            <a:extLst>
              <a:ext uri="{FF2B5EF4-FFF2-40B4-BE49-F238E27FC236}">
                <a16:creationId xmlns:a16="http://schemas.microsoft.com/office/drawing/2014/main" id="{1654446D-7C2F-4899-83BB-6A3FEAE571DE}"/>
              </a:ext>
            </a:extLst>
          </p:cNvPr>
          <p:cNvSpPr txBox="1"/>
          <p:nvPr/>
        </p:nvSpPr>
        <p:spPr>
          <a:xfrm>
            <a:off x="2121350" y="5141581"/>
            <a:ext cx="3551290" cy="1054134"/>
          </a:xfrm>
          <a:prstGeom prst="rect">
            <a:avLst/>
          </a:prstGeom>
        </p:spPr>
        <p:txBody>
          <a:bodyPr vert="horz" wrap="square" lIns="0" tIns="27939" rIns="0" bIns="0" rtlCol="0">
            <a:spAutoFit/>
          </a:bodyPr>
          <a:lstStyle/>
          <a:p>
            <a:pPr marL="12700" marR="5080" algn="just">
              <a:lnSpc>
                <a:spcPts val="1600"/>
              </a:lnSpc>
              <a:spcBef>
                <a:spcPts val="219"/>
              </a:spcBef>
            </a:pPr>
            <a:r>
              <a:rPr sz="1400" dirty="0">
                <a:solidFill>
                  <a:prstClr val="black"/>
                </a:solidFill>
                <a:latin typeface="Arial Black" panose="020B0A04020102020204" pitchFamily="34" charset="0"/>
                <a:cs typeface="Arial"/>
              </a:rPr>
              <a:t>Consider</a:t>
            </a:r>
            <a:r>
              <a:rPr lang="en-IN" sz="1400" dirty="0">
                <a:solidFill>
                  <a:prstClr val="black"/>
                </a:solidFill>
                <a:latin typeface="Arial Black" panose="020B0A04020102020204" pitchFamily="34" charset="0"/>
                <a:cs typeface="Arial"/>
              </a:rPr>
              <a:t>ation of</a:t>
            </a:r>
            <a:r>
              <a:rPr sz="1400" dirty="0">
                <a:solidFill>
                  <a:prstClr val="black"/>
                </a:solidFill>
                <a:latin typeface="Arial Black" panose="020B0A04020102020204" pitchFamily="34" charset="0"/>
                <a:cs typeface="Arial"/>
              </a:rPr>
              <a:t> alternative</a:t>
            </a:r>
            <a:r>
              <a:rPr lang="en-IN" sz="1400" dirty="0">
                <a:solidFill>
                  <a:prstClr val="black"/>
                </a:solidFill>
                <a:latin typeface="Arial Black" panose="020B0A04020102020204" pitchFamily="34" charset="0"/>
                <a:cs typeface="Arial"/>
              </a:rPr>
              <a:t>s</a:t>
            </a:r>
            <a:r>
              <a:rPr sz="1400" dirty="0">
                <a:solidFill>
                  <a:prstClr val="black"/>
                </a:solidFill>
                <a:latin typeface="Arial Black" panose="020B0A04020102020204" pitchFamily="34" charset="0"/>
                <a:cs typeface="Arial"/>
              </a:rPr>
              <a:t> for</a:t>
            </a:r>
            <a:r>
              <a:rPr lang="en-IN" sz="1400" dirty="0">
                <a:solidFill>
                  <a:prstClr val="black"/>
                </a:solidFill>
                <a:latin typeface="Arial Black" panose="020B0A04020102020204" pitchFamily="34" charset="0"/>
                <a:cs typeface="Arial"/>
              </a:rPr>
              <a:t> reduction of</a:t>
            </a:r>
            <a:r>
              <a:rPr sz="1400" dirty="0">
                <a:solidFill>
                  <a:prstClr val="black"/>
                </a:solidFill>
                <a:latin typeface="Arial Black" panose="020B0A04020102020204" pitchFamily="34" charset="0"/>
                <a:cs typeface="Arial"/>
              </a:rPr>
              <a:t> suga</a:t>
            </a:r>
            <a:r>
              <a:rPr lang="en-IN" sz="1400" dirty="0">
                <a:solidFill>
                  <a:prstClr val="black"/>
                </a:solidFill>
                <a:latin typeface="Arial Black" panose="020B0A04020102020204" pitchFamily="34" charset="0"/>
                <a:cs typeface="Arial"/>
              </a:rPr>
              <a:t>r</a:t>
            </a:r>
            <a:r>
              <a:rPr sz="1400" spc="-5" dirty="0">
                <a:solidFill>
                  <a:prstClr val="black"/>
                </a:solidFill>
                <a:latin typeface="Arial Black" panose="020B0A04020102020204" pitchFamily="34" charset="0"/>
                <a:cs typeface="Arial"/>
              </a:rPr>
              <a:t>, </a:t>
            </a:r>
            <a:r>
              <a:rPr lang="en-IN" sz="1400" dirty="0">
                <a:solidFill>
                  <a:prstClr val="black"/>
                </a:solidFill>
                <a:latin typeface="Arial Black" panose="020B0A04020102020204" pitchFamily="34" charset="0"/>
                <a:cs typeface="Arial"/>
              </a:rPr>
              <a:t>implementation of</a:t>
            </a:r>
            <a:r>
              <a:rPr sz="1400" spc="-70" dirty="0">
                <a:solidFill>
                  <a:prstClr val="black"/>
                </a:solidFill>
                <a:latin typeface="Arial Black" panose="020B0A04020102020204" pitchFamily="34" charset="0"/>
                <a:cs typeface="Arial"/>
              </a:rPr>
              <a:t> </a:t>
            </a:r>
            <a:r>
              <a:rPr sz="1400" dirty="0">
                <a:solidFill>
                  <a:prstClr val="black"/>
                </a:solidFill>
                <a:latin typeface="Arial Black" panose="020B0A04020102020204" pitchFamily="34" charset="0"/>
                <a:cs typeface="Arial"/>
              </a:rPr>
              <a:t>new  technologies, </a:t>
            </a:r>
            <a:r>
              <a:rPr lang="en-IN" sz="1400" dirty="0">
                <a:solidFill>
                  <a:prstClr val="black"/>
                </a:solidFill>
                <a:latin typeface="Arial Black" panose="020B0A04020102020204" pitchFamily="34" charset="0"/>
                <a:cs typeface="Arial"/>
              </a:rPr>
              <a:t>alternates </a:t>
            </a:r>
            <a:r>
              <a:rPr sz="1400" dirty="0">
                <a:solidFill>
                  <a:prstClr val="black"/>
                </a:solidFill>
                <a:latin typeface="Arial Black" panose="020B0A04020102020204" pitchFamily="34" charset="0"/>
                <a:cs typeface="Arial"/>
              </a:rPr>
              <a:t>that </a:t>
            </a:r>
            <a:r>
              <a:rPr lang="en-IN" sz="1400" dirty="0">
                <a:solidFill>
                  <a:prstClr val="black"/>
                </a:solidFill>
                <a:latin typeface="Arial Black" panose="020B0A04020102020204" pitchFamily="34" charset="0"/>
                <a:cs typeface="Arial"/>
              </a:rPr>
              <a:t>provide different </a:t>
            </a:r>
            <a:r>
              <a:rPr sz="1400" dirty="0">
                <a:solidFill>
                  <a:prstClr val="black"/>
                </a:solidFill>
                <a:latin typeface="Arial Black" panose="020B0A04020102020204" pitchFamily="34" charset="0"/>
                <a:cs typeface="Arial"/>
              </a:rPr>
              <a:t>sweetness</a:t>
            </a:r>
            <a:r>
              <a:rPr sz="1400" spc="-25" dirty="0">
                <a:solidFill>
                  <a:prstClr val="black"/>
                </a:solidFill>
                <a:latin typeface="Arial Black" panose="020B0A04020102020204" pitchFamily="34" charset="0"/>
                <a:cs typeface="Arial"/>
              </a:rPr>
              <a:t> </a:t>
            </a:r>
            <a:r>
              <a:rPr sz="1400" dirty="0">
                <a:solidFill>
                  <a:prstClr val="black"/>
                </a:solidFill>
                <a:latin typeface="Arial Black" panose="020B0A04020102020204" pitchFamily="34" charset="0"/>
                <a:cs typeface="Arial"/>
              </a:rPr>
              <a:t>levels.</a:t>
            </a:r>
          </a:p>
        </p:txBody>
      </p:sp>
      <p:pic>
        <p:nvPicPr>
          <p:cNvPr id="1038" name="Picture 14" descr="Alternative Design Solutions">
            <a:extLst>
              <a:ext uri="{FF2B5EF4-FFF2-40B4-BE49-F238E27FC236}">
                <a16:creationId xmlns:a16="http://schemas.microsoft.com/office/drawing/2014/main" id="{59B91995-5F8B-4B61-9A4B-11B0652A5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13" y="4386979"/>
            <a:ext cx="1860090" cy="24710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C54E49F-8710-4CF6-89D7-00CBD794692F}" type="slidenum">
              <a:rPr lang="en-IN" smtClean="0"/>
              <a:t>7</a:t>
            </a:fld>
            <a:endParaRPr lang="en-IN" dirty="0"/>
          </a:p>
        </p:txBody>
      </p:sp>
    </p:spTree>
    <p:extLst>
      <p:ext uri="{BB962C8B-B14F-4D97-AF65-F5344CB8AC3E}">
        <p14:creationId xmlns:p14="http://schemas.microsoft.com/office/powerpoint/2010/main" val="416988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6" grpId="0"/>
      <p:bldP spid="27" grpId="0"/>
      <p:bldP spid="3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03400" y="6626324"/>
            <a:ext cx="113030" cy="230832"/>
          </a:xfrm>
          <a:prstGeom prst="rect">
            <a:avLst/>
          </a:prstGeom>
        </p:spPr>
        <p:txBody>
          <a:bodyPr vert="horz" wrap="square" lIns="0" tIns="0" rIns="0" bIns="0" rtlCol="0">
            <a:spAutoFit/>
          </a:bodyPr>
          <a:lstStyle/>
          <a:p>
            <a:pPr>
              <a:lnSpc>
                <a:spcPts val="885"/>
              </a:lnSpc>
            </a:pPr>
            <a:r>
              <a:rPr sz="800" dirty="0">
                <a:solidFill>
                  <a:srgbClr val="7F7F7F"/>
                </a:solidFill>
                <a:latin typeface="Arial"/>
                <a:cs typeface="Arial"/>
              </a:rPr>
              <a:t>23</a:t>
            </a:r>
            <a:endParaRPr sz="800" dirty="0">
              <a:solidFill>
                <a:prstClr val="black"/>
              </a:solidFill>
              <a:latin typeface="Arial"/>
              <a:cs typeface="Arial"/>
            </a:endParaRPr>
          </a:p>
        </p:txBody>
      </p:sp>
      <p:sp>
        <p:nvSpPr>
          <p:cNvPr id="4" name="object 4"/>
          <p:cNvSpPr/>
          <p:nvPr/>
        </p:nvSpPr>
        <p:spPr>
          <a:xfrm>
            <a:off x="840509" y="1"/>
            <a:ext cx="10141527" cy="6858000"/>
          </a:xfrm>
          <a:prstGeom prst="rect">
            <a:avLst/>
          </a:prstGeom>
          <a:blipFill>
            <a:blip r:embed="rId3" cstate="print"/>
            <a:stretch>
              <a:fillRect/>
            </a:stretch>
          </a:blipFill>
        </p:spPr>
        <p:txBody>
          <a:bodyPr wrap="square" lIns="0" tIns="0" rIns="0" bIns="0" rtlCol="0"/>
          <a:lstStyle/>
          <a:p>
            <a:endParaRPr dirty="0">
              <a:solidFill>
                <a:prstClr val="black"/>
              </a:solidFill>
              <a:latin typeface="Calibri"/>
            </a:endParaRPr>
          </a:p>
        </p:txBody>
      </p:sp>
      <p:sp>
        <p:nvSpPr>
          <p:cNvPr id="5" name="object 5"/>
          <p:cNvSpPr/>
          <p:nvPr/>
        </p:nvSpPr>
        <p:spPr>
          <a:xfrm>
            <a:off x="0" y="10912"/>
            <a:ext cx="8451273" cy="6857999"/>
          </a:xfrm>
          <a:prstGeom prst="rect">
            <a:avLst/>
          </a:prstGeom>
          <a:blipFill>
            <a:blip r:embed="rId4" cstate="print"/>
            <a:stretch>
              <a:fillRect/>
            </a:stretch>
          </a:blipFill>
        </p:spPr>
        <p:txBody>
          <a:bodyPr wrap="square" lIns="0" tIns="0" rIns="0" bIns="0" rtlCol="0"/>
          <a:lstStyle/>
          <a:p>
            <a:endParaRPr dirty="0">
              <a:solidFill>
                <a:prstClr val="black"/>
              </a:solidFill>
              <a:latin typeface="Calibri"/>
            </a:endParaRPr>
          </a:p>
        </p:txBody>
      </p:sp>
      <p:sp>
        <p:nvSpPr>
          <p:cNvPr id="8" name="object 8"/>
          <p:cNvSpPr txBox="1"/>
          <p:nvPr/>
        </p:nvSpPr>
        <p:spPr>
          <a:xfrm>
            <a:off x="1380953" y="1100295"/>
            <a:ext cx="6019800" cy="1552989"/>
          </a:xfrm>
          <a:prstGeom prst="rect">
            <a:avLst/>
          </a:prstGeom>
        </p:spPr>
        <p:txBody>
          <a:bodyPr vert="horz" wrap="square" lIns="0" tIns="16510" rIns="0" bIns="0" rtlCol="0">
            <a:spAutoFit/>
          </a:bodyPr>
          <a:lstStyle/>
          <a:p>
            <a:pPr marL="12700" algn="just">
              <a:lnSpc>
                <a:spcPct val="150000"/>
              </a:lnSpc>
              <a:spcBef>
                <a:spcPts val="130"/>
              </a:spcBef>
            </a:pPr>
            <a:r>
              <a:rPr lang="en-IN" sz="2400" b="1" spc="15" dirty="0">
                <a:solidFill>
                  <a:srgbClr val="FFFFFF"/>
                </a:solidFill>
                <a:latin typeface="Arial Black" panose="020B0A04020102020204" pitchFamily="34" charset="0"/>
                <a:cs typeface="Arial"/>
              </a:rPr>
              <a:t>Most</a:t>
            </a:r>
            <a:r>
              <a:rPr sz="2400" b="1" spc="15" dirty="0">
                <a:solidFill>
                  <a:srgbClr val="FFFFFF"/>
                </a:solidFill>
                <a:latin typeface="Arial Black" panose="020B0A04020102020204" pitchFamily="34" charset="0"/>
                <a:cs typeface="Arial"/>
              </a:rPr>
              <a:t> </a:t>
            </a:r>
            <a:r>
              <a:rPr sz="2400" b="1" spc="10" dirty="0">
                <a:solidFill>
                  <a:srgbClr val="FFFFFF"/>
                </a:solidFill>
                <a:latin typeface="Arial Black" panose="020B0A04020102020204" pitchFamily="34" charset="0"/>
                <a:cs typeface="Arial"/>
              </a:rPr>
              <a:t>important </a:t>
            </a:r>
            <a:r>
              <a:rPr lang="en-IN" sz="2400" b="1" spc="10" dirty="0">
                <a:solidFill>
                  <a:srgbClr val="FFFFFF"/>
                </a:solidFill>
                <a:latin typeface="Arial Black" panose="020B0A04020102020204" pitchFamily="34" charset="0"/>
                <a:cs typeface="Arial"/>
              </a:rPr>
              <a:t>considerations for</a:t>
            </a:r>
            <a:r>
              <a:rPr sz="2400" b="1" spc="10" dirty="0">
                <a:solidFill>
                  <a:srgbClr val="FFFFFF"/>
                </a:solidFill>
                <a:latin typeface="Arial Black" panose="020B0A04020102020204" pitchFamily="34" charset="0"/>
                <a:cs typeface="Arial"/>
              </a:rPr>
              <a:t> </a:t>
            </a:r>
            <a:r>
              <a:rPr sz="2400" b="1" spc="15" dirty="0">
                <a:solidFill>
                  <a:srgbClr val="FFFFFF"/>
                </a:solidFill>
                <a:latin typeface="Arial Black" panose="020B0A04020102020204" pitchFamily="34" charset="0"/>
                <a:cs typeface="Arial"/>
              </a:rPr>
              <a:t>consumers</a:t>
            </a:r>
            <a:r>
              <a:rPr lang="en-IN" sz="2400" b="1" spc="15" dirty="0">
                <a:solidFill>
                  <a:srgbClr val="FFFFFF"/>
                </a:solidFill>
                <a:latin typeface="Arial Black" panose="020B0A04020102020204" pitchFamily="34" charset="0"/>
                <a:cs typeface="Arial"/>
              </a:rPr>
              <a:t> </a:t>
            </a:r>
          </a:p>
          <a:p>
            <a:pPr marL="12700" algn="just">
              <a:lnSpc>
                <a:spcPct val="150000"/>
              </a:lnSpc>
              <a:spcBef>
                <a:spcPts val="130"/>
              </a:spcBef>
            </a:pPr>
            <a:r>
              <a:rPr b="1" spc="15" dirty="0">
                <a:solidFill>
                  <a:srgbClr val="FFFFFF"/>
                </a:solidFill>
                <a:latin typeface="Arial Black" panose="020B0A04020102020204" pitchFamily="34" charset="0"/>
                <a:cs typeface="Arial"/>
              </a:rPr>
              <a:t>—</a:t>
            </a:r>
            <a:r>
              <a:rPr lang="en-IN" b="1" spc="15" dirty="0">
                <a:solidFill>
                  <a:srgbClr val="FFFFFF"/>
                </a:solidFill>
                <a:latin typeface="Arial Black" panose="020B0A04020102020204" pitchFamily="34" charset="0"/>
                <a:cs typeface="Arial"/>
              </a:rPr>
              <a:t> T</a:t>
            </a:r>
            <a:r>
              <a:rPr b="1" spc="15" dirty="0">
                <a:solidFill>
                  <a:srgbClr val="FFFFFF"/>
                </a:solidFill>
                <a:latin typeface="Arial Black" panose="020B0A04020102020204" pitchFamily="34" charset="0"/>
                <a:cs typeface="Arial"/>
              </a:rPr>
              <a:t>heir </a:t>
            </a:r>
            <a:r>
              <a:rPr b="1" spc="10" dirty="0">
                <a:solidFill>
                  <a:srgbClr val="FFFFFF"/>
                </a:solidFill>
                <a:latin typeface="Arial Black" panose="020B0A04020102020204" pitchFamily="34" charset="0"/>
                <a:cs typeface="Arial"/>
              </a:rPr>
              <a:t>top five</a:t>
            </a:r>
            <a:r>
              <a:rPr b="1" spc="-55" dirty="0">
                <a:solidFill>
                  <a:srgbClr val="FFFFFF"/>
                </a:solidFill>
                <a:latin typeface="Arial Black" panose="020B0A04020102020204" pitchFamily="34" charset="0"/>
                <a:cs typeface="Arial"/>
              </a:rPr>
              <a:t> </a:t>
            </a:r>
            <a:r>
              <a:rPr b="1" spc="10" dirty="0">
                <a:solidFill>
                  <a:srgbClr val="FFFFFF"/>
                </a:solidFill>
                <a:latin typeface="Arial Black" panose="020B0A04020102020204" pitchFamily="34" charset="0"/>
                <a:cs typeface="Arial"/>
              </a:rPr>
              <a:t>priorities</a:t>
            </a:r>
            <a:endParaRPr dirty="0">
              <a:solidFill>
                <a:prstClr val="black"/>
              </a:solidFill>
              <a:latin typeface="Arial Black" panose="020B0A04020102020204" pitchFamily="34" charset="0"/>
              <a:cs typeface="Arial"/>
            </a:endParaRPr>
          </a:p>
        </p:txBody>
      </p:sp>
      <p:graphicFrame>
        <p:nvGraphicFramePr>
          <p:cNvPr id="9" name="object 9"/>
          <p:cNvGraphicFramePr>
            <a:graphicFrameLocks noGrp="1"/>
          </p:cNvGraphicFramePr>
          <p:nvPr>
            <p:extLst>
              <p:ext uri="{D42A27DB-BD31-4B8C-83A1-F6EECF244321}">
                <p14:modId xmlns:p14="http://schemas.microsoft.com/office/powerpoint/2010/main" val="3682540759"/>
              </p:ext>
            </p:extLst>
          </p:nvPr>
        </p:nvGraphicFramePr>
        <p:xfrm>
          <a:off x="1483562" y="2718740"/>
          <a:ext cx="4117339" cy="3906739"/>
        </p:xfrm>
        <a:graphic>
          <a:graphicData uri="http://schemas.openxmlformats.org/drawingml/2006/table">
            <a:tbl>
              <a:tblPr firstRow="1" bandRow="1">
                <a:tableStyleId>{2D5ABB26-0587-4C30-8999-92F81FD0307C}</a:tableStyleId>
              </a:tblPr>
              <a:tblGrid>
                <a:gridCol w="1137285">
                  <a:extLst>
                    <a:ext uri="{9D8B030D-6E8A-4147-A177-3AD203B41FA5}">
                      <a16:colId xmlns:a16="http://schemas.microsoft.com/office/drawing/2014/main" val="20000"/>
                    </a:ext>
                  </a:extLst>
                </a:gridCol>
                <a:gridCol w="2980054">
                  <a:extLst>
                    <a:ext uri="{9D8B030D-6E8A-4147-A177-3AD203B41FA5}">
                      <a16:colId xmlns:a16="http://schemas.microsoft.com/office/drawing/2014/main" val="20001"/>
                    </a:ext>
                  </a:extLst>
                </a:gridCol>
              </a:tblGrid>
              <a:tr h="695136">
                <a:tc>
                  <a:txBody>
                    <a:bodyPr/>
                    <a:lstStyle/>
                    <a:p>
                      <a:pPr marL="31750">
                        <a:lnSpc>
                          <a:spcPts val="3979"/>
                        </a:lnSpc>
                      </a:pPr>
                      <a:r>
                        <a:rPr sz="2800" b="1" dirty="0">
                          <a:solidFill>
                            <a:srgbClr val="FFFFFF"/>
                          </a:solidFill>
                          <a:latin typeface="Arial Black" panose="020B0A04020102020204" pitchFamily="34" charset="0"/>
                          <a:cs typeface="Arial"/>
                        </a:rPr>
                        <a:t>83%</a:t>
                      </a:r>
                      <a:endParaRPr sz="2800" dirty="0">
                        <a:latin typeface="Arial Black" panose="020B0A04020102020204" pitchFamily="34" charset="0"/>
                        <a:cs typeface="Arial"/>
                      </a:endParaRPr>
                    </a:p>
                  </a:txBody>
                  <a:tcPr marL="0" marR="0" marT="0" marB="0" anchor="ctr"/>
                </a:tc>
                <a:tc>
                  <a:txBody>
                    <a:bodyPr/>
                    <a:lstStyle/>
                    <a:p>
                      <a:pPr marL="177165">
                        <a:lnSpc>
                          <a:spcPts val="3979"/>
                        </a:lnSpc>
                      </a:pPr>
                      <a:r>
                        <a:rPr sz="2800" spc="-85" dirty="0">
                          <a:solidFill>
                            <a:srgbClr val="FFFFFF"/>
                          </a:solidFill>
                          <a:latin typeface="Arial Black" panose="020B0A04020102020204" pitchFamily="34" charset="0"/>
                          <a:cs typeface="Arial"/>
                        </a:rPr>
                        <a:t>Taste</a:t>
                      </a:r>
                      <a:endParaRPr sz="2800" dirty="0">
                        <a:latin typeface="Arial Black" panose="020B0A04020102020204" pitchFamily="34" charset="0"/>
                        <a:cs typeface="Arial"/>
                      </a:endParaRPr>
                    </a:p>
                  </a:txBody>
                  <a:tcPr marL="0" marR="0" marT="0" marB="0" anchor="ctr"/>
                </a:tc>
                <a:extLst>
                  <a:ext uri="{0D108BD9-81ED-4DB2-BD59-A6C34878D82A}">
                    <a16:rowId xmlns:a16="http://schemas.microsoft.com/office/drawing/2014/main" val="10000"/>
                  </a:ext>
                </a:extLst>
              </a:tr>
              <a:tr h="849746">
                <a:tc>
                  <a:txBody>
                    <a:bodyPr/>
                    <a:lstStyle/>
                    <a:p>
                      <a:pPr marL="31750">
                        <a:lnSpc>
                          <a:spcPct val="100000"/>
                        </a:lnSpc>
                        <a:spcBef>
                          <a:spcPts val="1795"/>
                        </a:spcBef>
                      </a:pPr>
                      <a:r>
                        <a:rPr sz="2800" b="1" dirty="0">
                          <a:solidFill>
                            <a:srgbClr val="FFFFFF"/>
                          </a:solidFill>
                          <a:latin typeface="Arial Black" panose="020B0A04020102020204" pitchFamily="34" charset="0"/>
                          <a:cs typeface="Arial"/>
                        </a:rPr>
                        <a:t>76%</a:t>
                      </a:r>
                      <a:endParaRPr sz="2800" dirty="0">
                        <a:latin typeface="Arial Black" panose="020B0A04020102020204" pitchFamily="34" charset="0"/>
                        <a:cs typeface="Arial"/>
                      </a:endParaRPr>
                    </a:p>
                  </a:txBody>
                  <a:tcPr marL="0" marR="0" marT="227965" marB="0" anchor="ctr"/>
                </a:tc>
                <a:tc>
                  <a:txBody>
                    <a:bodyPr/>
                    <a:lstStyle/>
                    <a:p>
                      <a:pPr marL="177165">
                        <a:lnSpc>
                          <a:spcPct val="100000"/>
                        </a:lnSpc>
                        <a:spcBef>
                          <a:spcPts val="1795"/>
                        </a:spcBef>
                      </a:pPr>
                      <a:r>
                        <a:rPr sz="2800" spc="-5" dirty="0">
                          <a:solidFill>
                            <a:srgbClr val="FFFFFF"/>
                          </a:solidFill>
                          <a:latin typeface="Arial Black" panose="020B0A04020102020204" pitchFamily="34" charset="0"/>
                          <a:cs typeface="Arial"/>
                        </a:rPr>
                        <a:t>Freshness</a:t>
                      </a:r>
                      <a:endParaRPr sz="2800" dirty="0">
                        <a:latin typeface="Arial Black" panose="020B0A04020102020204" pitchFamily="34" charset="0"/>
                        <a:cs typeface="Arial"/>
                      </a:endParaRPr>
                    </a:p>
                  </a:txBody>
                  <a:tcPr marL="0" marR="0" marT="227965" marB="0" anchor="ctr"/>
                </a:tc>
                <a:extLst>
                  <a:ext uri="{0D108BD9-81ED-4DB2-BD59-A6C34878D82A}">
                    <a16:rowId xmlns:a16="http://schemas.microsoft.com/office/drawing/2014/main" val="10001"/>
                  </a:ext>
                </a:extLst>
              </a:tr>
              <a:tr h="785091">
                <a:tc>
                  <a:txBody>
                    <a:bodyPr/>
                    <a:lstStyle/>
                    <a:p>
                      <a:pPr marL="31750">
                        <a:lnSpc>
                          <a:spcPct val="100000"/>
                        </a:lnSpc>
                        <a:spcBef>
                          <a:spcPts val="1795"/>
                        </a:spcBef>
                      </a:pPr>
                      <a:r>
                        <a:rPr sz="2800" b="1" dirty="0">
                          <a:solidFill>
                            <a:srgbClr val="FFFFFF"/>
                          </a:solidFill>
                          <a:latin typeface="Arial Black" panose="020B0A04020102020204" pitchFamily="34" charset="0"/>
                          <a:cs typeface="Arial"/>
                        </a:rPr>
                        <a:t>72%</a:t>
                      </a:r>
                      <a:endParaRPr sz="2800" dirty="0">
                        <a:latin typeface="Arial Black" panose="020B0A04020102020204" pitchFamily="34" charset="0"/>
                        <a:cs typeface="Arial"/>
                      </a:endParaRPr>
                    </a:p>
                  </a:txBody>
                  <a:tcPr marL="0" marR="0" marT="227965" marB="0" anchor="ctr"/>
                </a:tc>
                <a:tc>
                  <a:txBody>
                    <a:bodyPr/>
                    <a:lstStyle/>
                    <a:p>
                      <a:pPr marL="177165">
                        <a:lnSpc>
                          <a:spcPct val="100000"/>
                        </a:lnSpc>
                        <a:spcBef>
                          <a:spcPts val="1795"/>
                        </a:spcBef>
                      </a:pPr>
                      <a:r>
                        <a:rPr sz="2800" dirty="0">
                          <a:solidFill>
                            <a:srgbClr val="FFFFFF"/>
                          </a:solidFill>
                          <a:latin typeface="Arial Black" panose="020B0A04020102020204" pitchFamily="34" charset="0"/>
                          <a:cs typeface="Arial"/>
                        </a:rPr>
                        <a:t>Cost</a:t>
                      </a:r>
                      <a:endParaRPr sz="2800" dirty="0">
                        <a:latin typeface="Arial Black" panose="020B0A04020102020204" pitchFamily="34" charset="0"/>
                        <a:cs typeface="Arial"/>
                      </a:endParaRPr>
                    </a:p>
                  </a:txBody>
                  <a:tcPr marL="0" marR="0" marT="227965" marB="0" anchor="ctr"/>
                </a:tc>
                <a:extLst>
                  <a:ext uri="{0D108BD9-81ED-4DB2-BD59-A6C34878D82A}">
                    <a16:rowId xmlns:a16="http://schemas.microsoft.com/office/drawing/2014/main" val="10002"/>
                  </a:ext>
                </a:extLst>
              </a:tr>
              <a:tr h="794327">
                <a:tc>
                  <a:txBody>
                    <a:bodyPr/>
                    <a:lstStyle/>
                    <a:p>
                      <a:pPr marL="31750">
                        <a:lnSpc>
                          <a:spcPct val="100000"/>
                        </a:lnSpc>
                        <a:spcBef>
                          <a:spcPts val="1795"/>
                        </a:spcBef>
                      </a:pPr>
                      <a:r>
                        <a:rPr sz="2800" b="1" dirty="0">
                          <a:solidFill>
                            <a:srgbClr val="FFFFFF"/>
                          </a:solidFill>
                          <a:latin typeface="Arial Black" panose="020B0A04020102020204" pitchFamily="34" charset="0"/>
                          <a:cs typeface="Arial"/>
                        </a:rPr>
                        <a:t>63%</a:t>
                      </a:r>
                      <a:endParaRPr sz="2800" dirty="0">
                        <a:latin typeface="Arial Black" panose="020B0A04020102020204" pitchFamily="34" charset="0"/>
                        <a:cs typeface="Arial"/>
                      </a:endParaRPr>
                    </a:p>
                  </a:txBody>
                  <a:tcPr marL="0" marR="0" marT="227965" marB="0" anchor="ctr"/>
                </a:tc>
                <a:tc>
                  <a:txBody>
                    <a:bodyPr/>
                    <a:lstStyle/>
                    <a:p>
                      <a:pPr marL="177165">
                        <a:lnSpc>
                          <a:spcPct val="100000"/>
                        </a:lnSpc>
                        <a:spcBef>
                          <a:spcPts val="1795"/>
                        </a:spcBef>
                      </a:pPr>
                      <a:r>
                        <a:rPr sz="2800" spc="-5" dirty="0">
                          <a:solidFill>
                            <a:srgbClr val="FFFFFF"/>
                          </a:solidFill>
                          <a:latin typeface="Arial Black" panose="020B0A04020102020204" pitchFamily="34" charset="0"/>
                          <a:cs typeface="Arial"/>
                        </a:rPr>
                        <a:t>Healthfulness</a:t>
                      </a:r>
                      <a:endParaRPr sz="2800" dirty="0">
                        <a:latin typeface="Arial Black" panose="020B0A04020102020204" pitchFamily="34" charset="0"/>
                        <a:cs typeface="Arial"/>
                      </a:endParaRPr>
                    </a:p>
                  </a:txBody>
                  <a:tcPr marL="0" marR="0" marT="227965" marB="0" anchor="ctr"/>
                </a:tc>
                <a:extLst>
                  <a:ext uri="{0D108BD9-81ED-4DB2-BD59-A6C34878D82A}">
                    <a16:rowId xmlns:a16="http://schemas.microsoft.com/office/drawing/2014/main" val="10003"/>
                  </a:ext>
                </a:extLst>
              </a:tr>
              <a:tr h="782439">
                <a:tc>
                  <a:txBody>
                    <a:bodyPr/>
                    <a:lstStyle/>
                    <a:p>
                      <a:pPr marL="44450">
                        <a:lnSpc>
                          <a:spcPts val="4265"/>
                        </a:lnSpc>
                        <a:spcBef>
                          <a:spcPts val="1795"/>
                        </a:spcBef>
                      </a:pPr>
                      <a:r>
                        <a:rPr sz="2800" b="1" dirty="0">
                          <a:solidFill>
                            <a:srgbClr val="FFFFFF"/>
                          </a:solidFill>
                          <a:latin typeface="Arial Black" panose="020B0A04020102020204" pitchFamily="34" charset="0"/>
                          <a:cs typeface="Arial"/>
                        </a:rPr>
                        <a:t>50%</a:t>
                      </a:r>
                      <a:endParaRPr sz="2800" dirty="0">
                        <a:latin typeface="Arial Black" panose="020B0A04020102020204" pitchFamily="34" charset="0"/>
                        <a:cs typeface="Arial"/>
                      </a:endParaRPr>
                    </a:p>
                  </a:txBody>
                  <a:tcPr marL="0" marR="0" marT="227965" marB="0" anchor="ctr"/>
                </a:tc>
                <a:tc>
                  <a:txBody>
                    <a:bodyPr/>
                    <a:lstStyle/>
                    <a:p>
                      <a:pPr marL="202565">
                        <a:lnSpc>
                          <a:spcPts val="4265"/>
                        </a:lnSpc>
                        <a:spcBef>
                          <a:spcPts val="1795"/>
                        </a:spcBef>
                      </a:pPr>
                      <a:r>
                        <a:rPr sz="2800" spc="-5" dirty="0">
                          <a:solidFill>
                            <a:srgbClr val="FFFFFF"/>
                          </a:solidFill>
                          <a:latin typeface="Arial Black" panose="020B0A04020102020204" pitchFamily="34" charset="0"/>
                          <a:cs typeface="Arial"/>
                        </a:rPr>
                        <a:t>Natural</a:t>
                      </a:r>
                      <a:endParaRPr sz="2800" dirty="0">
                        <a:latin typeface="Arial Black" panose="020B0A04020102020204" pitchFamily="34" charset="0"/>
                        <a:cs typeface="Arial"/>
                      </a:endParaRPr>
                    </a:p>
                  </a:txBody>
                  <a:tcPr marL="0" marR="0" marT="227965" marB="0" anchor="ctr"/>
                </a:tc>
                <a:extLst>
                  <a:ext uri="{0D108BD9-81ED-4DB2-BD59-A6C34878D82A}">
                    <a16:rowId xmlns:a16="http://schemas.microsoft.com/office/drawing/2014/main" val="10004"/>
                  </a:ext>
                </a:extLst>
              </a:tr>
            </a:tbl>
          </a:graphicData>
        </a:graphic>
      </p:graphicFrame>
      <p:sp>
        <p:nvSpPr>
          <p:cNvPr id="10" name="object 5"/>
          <p:cNvSpPr/>
          <p:nvPr/>
        </p:nvSpPr>
        <p:spPr>
          <a:xfrm>
            <a:off x="10982036" y="1"/>
            <a:ext cx="2011481" cy="6857999"/>
          </a:xfrm>
          <a:prstGeom prst="rect">
            <a:avLst/>
          </a:prstGeom>
          <a:blipFill>
            <a:blip r:embed="rId4" cstate="print"/>
            <a:stretch>
              <a:fillRect/>
            </a:stretch>
          </a:blipFill>
        </p:spPr>
        <p:txBody>
          <a:bodyPr wrap="square" lIns="0" tIns="0" rIns="0" bIns="0" rtlCol="0"/>
          <a:lstStyle/>
          <a:p>
            <a:endParaRPr dirty="0">
              <a:solidFill>
                <a:prstClr val="black"/>
              </a:solidFill>
              <a:latin typeface="Calibri"/>
            </a:endParaRPr>
          </a:p>
        </p:txBody>
      </p:sp>
      <p:sp>
        <p:nvSpPr>
          <p:cNvPr id="11" name="object 6"/>
          <p:cNvSpPr/>
          <p:nvPr/>
        </p:nvSpPr>
        <p:spPr>
          <a:xfrm flipV="1">
            <a:off x="0" y="-10909"/>
            <a:ext cx="12192000" cy="45719"/>
          </a:xfrm>
          <a:custGeom>
            <a:avLst/>
            <a:gdLst/>
            <a:ahLst/>
            <a:cxnLst/>
            <a:rect l="l" t="t" r="r" b="b"/>
            <a:pathLst>
              <a:path w="9144000">
                <a:moveTo>
                  <a:pt x="9144000" y="0"/>
                </a:moveTo>
                <a:lnTo>
                  <a:pt x="0" y="0"/>
                </a:lnTo>
              </a:path>
            </a:pathLst>
          </a:custGeom>
          <a:ln w="76200">
            <a:solidFill>
              <a:srgbClr val="FFE502"/>
            </a:solidFill>
          </a:ln>
        </p:spPr>
        <p:txBody>
          <a:bodyPr wrap="square" lIns="0" tIns="0" rIns="0" bIns="0" rtlCol="0"/>
          <a:lstStyle/>
          <a:p>
            <a:endParaRPr dirty="0"/>
          </a:p>
        </p:txBody>
      </p:sp>
      <p:pic>
        <p:nvPicPr>
          <p:cNvPr id="12" name="Picture 11" descr="H:\NSI_Logo_English.png">
            <a:extLst>
              <a:ext uri="{FF2B5EF4-FFF2-40B4-BE49-F238E27FC236}">
                <a16:creationId xmlns:a16="http://schemas.microsoft.com/office/drawing/2014/main" id="{BCDA3152-2B24-4A2F-9CA1-B246C0DE5F7C}"/>
              </a:ext>
            </a:extLst>
          </p:cNvPr>
          <p:cNvPicPr/>
          <p:nvPr/>
        </p:nvPicPr>
        <p:blipFill>
          <a:blip r:embed="rId5" cstate="print"/>
          <a:srcRect/>
          <a:stretch>
            <a:fillRect/>
          </a:stretch>
        </p:blipFill>
        <p:spPr bwMode="auto">
          <a:xfrm>
            <a:off x="11092872" y="45720"/>
            <a:ext cx="1099128" cy="1104902"/>
          </a:xfrm>
          <a:prstGeom prst="ellipse">
            <a:avLst/>
          </a:prstGeom>
          <a:noFill/>
          <a:ln w="9525">
            <a:noFill/>
            <a:miter lim="800000"/>
            <a:headEnd/>
            <a:tailEnd/>
          </a:ln>
        </p:spPr>
      </p:pic>
      <p:pic>
        <p:nvPicPr>
          <p:cNvPr id="13" name="Picture 12">
            <a:extLst>
              <a:ext uri="{FF2B5EF4-FFF2-40B4-BE49-F238E27FC236}">
                <a16:creationId xmlns:a16="http://schemas.microsoft.com/office/drawing/2014/main" id="{B49E1073-B320-4A04-A506-D200D10773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sp>
        <p:nvSpPr>
          <p:cNvPr id="2" name="Slide Number Placeholder 1"/>
          <p:cNvSpPr>
            <a:spLocks noGrp="1"/>
          </p:cNvSpPr>
          <p:nvPr>
            <p:ph type="sldNum" sz="quarter" idx="12"/>
          </p:nvPr>
        </p:nvSpPr>
        <p:spPr/>
        <p:txBody>
          <a:bodyPr/>
          <a:lstStyle/>
          <a:p>
            <a:fld id="{DC54E49F-8710-4CF6-89D7-00CBD794692F}" type="slidenum">
              <a:rPr lang="en-IN" smtClean="0"/>
              <a:t>8</a:t>
            </a:fld>
            <a:endParaRPr lang="en-IN" dirty="0"/>
          </a:p>
        </p:txBody>
      </p:sp>
    </p:spTree>
    <p:extLst>
      <p:ext uri="{BB962C8B-B14F-4D97-AF65-F5344CB8AC3E}">
        <p14:creationId xmlns:p14="http://schemas.microsoft.com/office/powerpoint/2010/main" val="3599404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A77876-7121-43DD-95E2-336EBF96158D}"/>
              </a:ext>
            </a:extLst>
          </p:cNvPr>
          <p:cNvGrpSpPr/>
          <p:nvPr/>
        </p:nvGrpSpPr>
        <p:grpSpPr>
          <a:xfrm>
            <a:off x="827560" y="1128301"/>
            <a:ext cx="10736368" cy="4368796"/>
            <a:chOff x="731177" y="1826621"/>
            <a:chExt cx="10642260" cy="4368796"/>
          </a:xfrm>
        </p:grpSpPr>
        <p:sp>
          <p:nvSpPr>
            <p:cNvPr id="48" name="Oval 47">
              <a:extLst>
                <a:ext uri="{FF2B5EF4-FFF2-40B4-BE49-F238E27FC236}">
                  <a16:creationId xmlns:a16="http://schemas.microsoft.com/office/drawing/2014/main" id="{8C5E1D6F-9825-4CA2-B2F0-EB8CE733B2F3}"/>
                </a:ext>
              </a:extLst>
            </p:cNvPr>
            <p:cNvSpPr/>
            <p:nvPr/>
          </p:nvSpPr>
          <p:spPr>
            <a:xfrm>
              <a:off x="731177" y="1826621"/>
              <a:ext cx="4368799" cy="4368796"/>
            </a:xfrm>
            <a:prstGeom prst="ellipse">
              <a:avLst/>
            </a:prstGeom>
            <a:solidFill>
              <a:srgbClr val="0C3572"/>
            </a:solidFill>
            <a:ln w="190500">
              <a:solidFill>
                <a:schemeClr val="bg1"/>
              </a:solidFill>
            </a:ln>
            <a:effectLst>
              <a:outerShdw blurRad="508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745E9F88-D0D9-4F47-881D-7395748F3942}"/>
                </a:ext>
              </a:extLst>
            </p:cNvPr>
            <p:cNvSpPr/>
            <p:nvPr/>
          </p:nvSpPr>
          <p:spPr>
            <a:xfrm>
              <a:off x="1553064" y="2648508"/>
              <a:ext cx="2725025" cy="2725022"/>
            </a:xfrm>
            <a:prstGeom prst="ellipse">
              <a:avLst/>
            </a:prstGeom>
            <a:solidFill>
              <a:srgbClr val="357DEA"/>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BCC8D05D-E12A-4BBF-9D5A-31B9D2A9D729}"/>
                </a:ext>
              </a:extLst>
            </p:cNvPr>
            <p:cNvSpPr/>
            <p:nvPr/>
          </p:nvSpPr>
          <p:spPr>
            <a:xfrm>
              <a:off x="2326538" y="3421981"/>
              <a:ext cx="1178077" cy="1178077"/>
            </a:xfrm>
            <a:prstGeom prst="ellipse">
              <a:avLst/>
            </a:prstGeom>
            <a:solidFill>
              <a:srgbClr val="F7C059"/>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44D63D2-FB9B-4FC2-AA59-7F7ABC42E515}"/>
                </a:ext>
              </a:extLst>
            </p:cNvPr>
            <p:cNvGrpSpPr/>
            <p:nvPr/>
          </p:nvGrpSpPr>
          <p:grpSpPr>
            <a:xfrm>
              <a:off x="6639218" y="2421299"/>
              <a:ext cx="863611" cy="3179440"/>
              <a:chOff x="6639218" y="2421300"/>
              <a:chExt cx="863611" cy="3179440"/>
            </a:xfrm>
          </p:grpSpPr>
          <p:grpSp>
            <p:nvGrpSpPr>
              <p:cNvPr id="7" name="Group 6">
                <a:extLst>
                  <a:ext uri="{FF2B5EF4-FFF2-40B4-BE49-F238E27FC236}">
                    <a16:creationId xmlns:a16="http://schemas.microsoft.com/office/drawing/2014/main" id="{7166B466-FACF-465E-8C43-2869C93D5B85}"/>
                  </a:ext>
                </a:extLst>
              </p:cNvPr>
              <p:cNvGrpSpPr/>
              <p:nvPr/>
            </p:nvGrpSpPr>
            <p:grpSpPr>
              <a:xfrm>
                <a:off x="6639218" y="4748623"/>
                <a:ext cx="863611" cy="852117"/>
                <a:chOff x="6678473" y="4787355"/>
                <a:chExt cx="785101" cy="774652"/>
              </a:xfrm>
            </p:grpSpPr>
            <p:sp>
              <p:nvSpPr>
                <p:cNvPr id="57" name="Oval 56">
                  <a:extLst>
                    <a:ext uri="{FF2B5EF4-FFF2-40B4-BE49-F238E27FC236}">
                      <a16:creationId xmlns:a16="http://schemas.microsoft.com/office/drawing/2014/main" id="{91C0BD60-0703-4534-B417-7D9436705F44}"/>
                    </a:ext>
                  </a:extLst>
                </p:cNvPr>
                <p:cNvSpPr/>
                <p:nvPr/>
              </p:nvSpPr>
              <p:spPr>
                <a:xfrm>
                  <a:off x="6688922" y="4787355"/>
                  <a:ext cx="774652" cy="774652"/>
                </a:xfrm>
                <a:prstGeom prst="ellipse">
                  <a:avLst/>
                </a:prstGeom>
                <a:solidFill>
                  <a:srgbClr val="0C3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Freeform 104">
                  <a:extLst>
                    <a:ext uri="{FF2B5EF4-FFF2-40B4-BE49-F238E27FC236}">
                      <a16:creationId xmlns:a16="http://schemas.microsoft.com/office/drawing/2014/main" id="{807D5644-3B13-4F56-BE6A-54F9DABDF01A}"/>
                    </a:ext>
                  </a:extLst>
                </p:cNvPr>
                <p:cNvSpPr>
                  <a:spLocks noEditPoints="1"/>
                </p:cNvSpPr>
                <p:nvPr/>
              </p:nvSpPr>
              <p:spPr bwMode="auto">
                <a:xfrm>
                  <a:off x="6678473" y="4787355"/>
                  <a:ext cx="684735" cy="687750"/>
                </a:xfrm>
                <a:custGeom>
                  <a:avLst/>
                  <a:gdLst>
                    <a:gd name="T0" fmla="*/ 36 w 96"/>
                    <a:gd name="T1" fmla="*/ 72 h 96"/>
                    <a:gd name="T2" fmla="*/ 59 w 96"/>
                    <a:gd name="T3" fmla="*/ 64 h 96"/>
                    <a:gd name="T4" fmla="*/ 89 w 96"/>
                    <a:gd name="T5" fmla="*/ 95 h 96"/>
                    <a:gd name="T6" fmla="*/ 95 w 96"/>
                    <a:gd name="T7" fmla="*/ 95 h 96"/>
                    <a:gd name="T8" fmla="*/ 95 w 96"/>
                    <a:gd name="T9" fmla="*/ 89 h 96"/>
                    <a:gd name="T10" fmla="*/ 64 w 96"/>
                    <a:gd name="T11" fmla="*/ 58 h 96"/>
                    <a:gd name="T12" fmla="*/ 72 w 96"/>
                    <a:gd name="T13" fmla="*/ 36 h 96"/>
                    <a:gd name="T14" fmla="*/ 36 w 96"/>
                    <a:gd name="T15" fmla="*/ 0 h 96"/>
                    <a:gd name="T16" fmla="*/ 0 w 96"/>
                    <a:gd name="T17" fmla="*/ 36 h 96"/>
                    <a:gd name="T18" fmla="*/ 36 w 96"/>
                    <a:gd name="T19" fmla="*/ 72 h 96"/>
                    <a:gd name="T20" fmla="*/ 36 w 96"/>
                    <a:gd name="T21" fmla="*/ 8 h 96"/>
                    <a:gd name="T22" fmla="*/ 64 w 96"/>
                    <a:gd name="T23" fmla="*/ 36 h 96"/>
                    <a:gd name="T24" fmla="*/ 36 w 96"/>
                    <a:gd name="T25" fmla="*/ 64 h 96"/>
                    <a:gd name="T26" fmla="*/ 8 w 96"/>
                    <a:gd name="T27" fmla="*/ 36 h 96"/>
                    <a:gd name="T28" fmla="*/ 36 w 96"/>
                    <a:gd name="T29"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96">
                      <a:moveTo>
                        <a:pt x="36" y="72"/>
                      </a:moveTo>
                      <a:cubicBezTo>
                        <a:pt x="45" y="72"/>
                        <a:pt x="52" y="69"/>
                        <a:pt x="59" y="64"/>
                      </a:cubicBezTo>
                      <a:cubicBezTo>
                        <a:pt x="89" y="95"/>
                        <a:pt x="89" y="95"/>
                        <a:pt x="89" y="95"/>
                      </a:cubicBezTo>
                      <a:cubicBezTo>
                        <a:pt x="91" y="96"/>
                        <a:pt x="93" y="96"/>
                        <a:pt x="95" y="95"/>
                      </a:cubicBezTo>
                      <a:cubicBezTo>
                        <a:pt x="96" y="93"/>
                        <a:pt x="96" y="91"/>
                        <a:pt x="95" y="89"/>
                      </a:cubicBezTo>
                      <a:cubicBezTo>
                        <a:pt x="64" y="58"/>
                        <a:pt x="64" y="58"/>
                        <a:pt x="64" y="58"/>
                      </a:cubicBezTo>
                      <a:cubicBezTo>
                        <a:pt x="69" y="52"/>
                        <a:pt x="72" y="44"/>
                        <a:pt x="72" y="36"/>
                      </a:cubicBezTo>
                      <a:cubicBezTo>
                        <a:pt x="72" y="16"/>
                        <a:pt x="56" y="0"/>
                        <a:pt x="36" y="0"/>
                      </a:cubicBezTo>
                      <a:cubicBezTo>
                        <a:pt x="16" y="0"/>
                        <a:pt x="0" y="16"/>
                        <a:pt x="0" y="36"/>
                      </a:cubicBezTo>
                      <a:cubicBezTo>
                        <a:pt x="0" y="56"/>
                        <a:pt x="16" y="72"/>
                        <a:pt x="36" y="72"/>
                      </a:cubicBezTo>
                      <a:close/>
                      <a:moveTo>
                        <a:pt x="36" y="8"/>
                      </a:moveTo>
                      <a:cubicBezTo>
                        <a:pt x="51" y="8"/>
                        <a:pt x="64" y="21"/>
                        <a:pt x="64" y="36"/>
                      </a:cubicBezTo>
                      <a:cubicBezTo>
                        <a:pt x="64" y="51"/>
                        <a:pt x="51" y="64"/>
                        <a:pt x="36" y="64"/>
                      </a:cubicBezTo>
                      <a:cubicBezTo>
                        <a:pt x="21" y="64"/>
                        <a:pt x="8" y="51"/>
                        <a:pt x="8" y="36"/>
                      </a:cubicBezTo>
                      <a:cubicBezTo>
                        <a:pt x="8" y="21"/>
                        <a:pt x="21" y="8"/>
                        <a:pt x="36"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3F33540A-7FF8-459F-AE44-37A0C83B9428}"/>
                  </a:ext>
                </a:extLst>
              </p:cNvPr>
              <p:cNvGrpSpPr/>
              <p:nvPr/>
            </p:nvGrpSpPr>
            <p:grpSpPr>
              <a:xfrm>
                <a:off x="6650190" y="3584962"/>
                <a:ext cx="852117" cy="852117"/>
                <a:chOff x="6688922" y="3623694"/>
                <a:chExt cx="774652" cy="774652"/>
              </a:xfrm>
            </p:grpSpPr>
            <p:sp>
              <p:nvSpPr>
                <p:cNvPr id="56" name="Oval 55">
                  <a:extLst>
                    <a:ext uri="{FF2B5EF4-FFF2-40B4-BE49-F238E27FC236}">
                      <a16:creationId xmlns:a16="http://schemas.microsoft.com/office/drawing/2014/main" id="{69E454F0-2333-4ADF-92DA-BF0672664028}"/>
                    </a:ext>
                  </a:extLst>
                </p:cNvPr>
                <p:cNvSpPr/>
                <p:nvPr/>
              </p:nvSpPr>
              <p:spPr>
                <a:xfrm>
                  <a:off x="6688922" y="3623694"/>
                  <a:ext cx="774652" cy="774652"/>
                </a:xfrm>
                <a:prstGeom prst="ellipse">
                  <a:avLst/>
                </a:prstGeom>
                <a:solidFill>
                  <a:srgbClr val="357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Freeform 28">
                  <a:extLst>
                    <a:ext uri="{FF2B5EF4-FFF2-40B4-BE49-F238E27FC236}">
                      <a16:creationId xmlns:a16="http://schemas.microsoft.com/office/drawing/2014/main" id="{191E7FD2-3D5A-4D09-80A5-ECA13EA25C2F}"/>
                    </a:ext>
                  </a:extLst>
                </p:cNvPr>
                <p:cNvSpPr>
                  <a:spLocks noEditPoints="1"/>
                </p:cNvSpPr>
                <p:nvPr/>
              </p:nvSpPr>
              <p:spPr bwMode="auto">
                <a:xfrm>
                  <a:off x="6805169" y="3623694"/>
                  <a:ext cx="512796" cy="687750"/>
                </a:xfrm>
                <a:custGeom>
                  <a:avLst/>
                  <a:gdLst>
                    <a:gd name="T0" fmla="*/ 70 w 72"/>
                    <a:gd name="T1" fmla="*/ 92 h 96"/>
                    <a:gd name="T2" fmla="*/ 64 w 72"/>
                    <a:gd name="T3" fmla="*/ 92 h 96"/>
                    <a:gd name="T4" fmla="*/ 64 w 72"/>
                    <a:gd name="T5" fmla="*/ 78 h 96"/>
                    <a:gd name="T6" fmla="*/ 64 w 72"/>
                    <a:gd name="T7" fmla="*/ 74 h 96"/>
                    <a:gd name="T8" fmla="*/ 46 w 72"/>
                    <a:gd name="T9" fmla="*/ 48 h 96"/>
                    <a:gd name="T10" fmla="*/ 64 w 72"/>
                    <a:gd name="T11" fmla="*/ 22 h 96"/>
                    <a:gd name="T12" fmla="*/ 64 w 72"/>
                    <a:gd name="T13" fmla="*/ 4 h 96"/>
                    <a:gd name="T14" fmla="*/ 70 w 72"/>
                    <a:gd name="T15" fmla="*/ 4 h 96"/>
                    <a:gd name="T16" fmla="*/ 72 w 72"/>
                    <a:gd name="T17" fmla="*/ 2 h 96"/>
                    <a:gd name="T18" fmla="*/ 70 w 72"/>
                    <a:gd name="T19" fmla="*/ 0 h 96"/>
                    <a:gd name="T20" fmla="*/ 62 w 72"/>
                    <a:gd name="T21" fmla="*/ 0 h 96"/>
                    <a:gd name="T22" fmla="*/ 10 w 72"/>
                    <a:gd name="T23" fmla="*/ 0 h 96"/>
                    <a:gd name="T24" fmla="*/ 2 w 72"/>
                    <a:gd name="T25" fmla="*/ 0 h 96"/>
                    <a:gd name="T26" fmla="*/ 0 w 72"/>
                    <a:gd name="T27" fmla="*/ 2 h 96"/>
                    <a:gd name="T28" fmla="*/ 2 w 72"/>
                    <a:gd name="T29" fmla="*/ 4 h 96"/>
                    <a:gd name="T30" fmla="*/ 8 w 72"/>
                    <a:gd name="T31" fmla="*/ 4 h 96"/>
                    <a:gd name="T32" fmla="*/ 8 w 72"/>
                    <a:gd name="T33" fmla="*/ 22 h 96"/>
                    <a:gd name="T34" fmla="*/ 26 w 72"/>
                    <a:gd name="T35" fmla="*/ 48 h 96"/>
                    <a:gd name="T36" fmla="*/ 8 w 72"/>
                    <a:gd name="T37" fmla="*/ 74 h 96"/>
                    <a:gd name="T38" fmla="*/ 8 w 72"/>
                    <a:gd name="T39" fmla="*/ 78 h 96"/>
                    <a:gd name="T40" fmla="*/ 8 w 72"/>
                    <a:gd name="T41" fmla="*/ 92 h 96"/>
                    <a:gd name="T42" fmla="*/ 2 w 72"/>
                    <a:gd name="T43" fmla="*/ 92 h 96"/>
                    <a:gd name="T44" fmla="*/ 0 w 72"/>
                    <a:gd name="T45" fmla="*/ 94 h 96"/>
                    <a:gd name="T46" fmla="*/ 2 w 72"/>
                    <a:gd name="T47" fmla="*/ 96 h 96"/>
                    <a:gd name="T48" fmla="*/ 10 w 72"/>
                    <a:gd name="T49" fmla="*/ 96 h 96"/>
                    <a:gd name="T50" fmla="*/ 62 w 72"/>
                    <a:gd name="T51" fmla="*/ 96 h 96"/>
                    <a:gd name="T52" fmla="*/ 70 w 72"/>
                    <a:gd name="T53" fmla="*/ 96 h 96"/>
                    <a:gd name="T54" fmla="*/ 72 w 72"/>
                    <a:gd name="T55" fmla="*/ 94 h 96"/>
                    <a:gd name="T56" fmla="*/ 70 w 72"/>
                    <a:gd name="T57" fmla="*/ 92 h 96"/>
                    <a:gd name="T58" fmla="*/ 17 w 72"/>
                    <a:gd name="T59" fmla="*/ 36 h 96"/>
                    <a:gd name="T60" fmla="*/ 12 w 72"/>
                    <a:gd name="T61" fmla="*/ 22 h 96"/>
                    <a:gd name="T62" fmla="*/ 12 w 72"/>
                    <a:gd name="T63" fmla="*/ 4 h 96"/>
                    <a:gd name="T64" fmla="*/ 60 w 72"/>
                    <a:gd name="T65" fmla="*/ 4 h 96"/>
                    <a:gd name="T66" fmla="*/ 60 w 72"/>
                    <a:gd name="T67" fmla="*/ 22 h 96"/>
                    <a:gd name="T68" fmla="*/ 55 w 72"/>
                    <a:gd name="T69" fmla="*/ 36 h 96"/>
                    <a:gd name="T70" fmla="*/ 17 w 72"/>
                    <a:gd name="T71" fmla="*/ 36 h 96"/>
                    <a:gd name="T72" fmla="*/ 60 w 72"/>
                    <a:gd name="T73" fmla="*/ 76 h 96"/>
                    <a:gd name="T74" fmla="*/ 49 w 72"/>
                    <a:gd name="T75" fmla="*/ 76 h 96"/>
                    <a:gd name="T76" fmla="*/ 37 w 72"/>
                    <a:gd name="T77" fmla="*/ 65 h 96"/>
                    <a:gd name="T78" fmla="*/ 35 w 72"/>
                    <a:gd name="T79" fmla="*/ 65 h 96"/>
                    <a:gd name="T80" fmla="*/ 23 w 72"/>
                    <a:gd name="T81" fmla="*/ 76 h 96"/>
                    <a:gd name="T82" fmla="*/ 12 w 72"/>
                    <a:gd name="T83" fmla="*/ 76 h 96"/>
                    <a:gd name="T84" fmla="*/ 12 w 72"/>
                    <a:gd name="T85" fmla="*/ 74 h 96"/>
                    <a:gd name="T86" fmla="*/ 36 w 72"/>
                    <a:gd name="T87" fmla="*/ 50 h 96"/>
                    <a:gd name="T88" fmla="*/ 60 w 72"/>
                    <a:gd name="T89" fmla="*/ 74 h 96"/>
                    <a:gd name="T90" fmla="*/ 60 w 72"/>
                    <a:gd name="T91"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96">
                      <a:moveTo>
                        <a:pt x="70" y="92"/>
                      </a:moveTo>
                      <a:cubicBezTo>
                        <a:pt x="64" y="92"/>
                        <a:pt x="64" y="92"/>
                        <a:pt x="64" y="92"/>
                      </a:cubicBezTo>
                      <a:cubicBezTo>
                        <a:pt x="64" y="78"/>
                        <a:pt x="64" y="78"/>
                        <a:pt x="64" y="78"/>
                      </a:cubicBezTo>
                      <a:cubicBezTo>
                        <a:pt x="64" y="74"/>
                        <a:pt x="64" y="74"/>
                        <a:pt x="64" y="74"/>
                      </a:cubicBezTo>
                      <a:cubicBezTo>
                        <a:pt x="64" y="62"/>
                        <a:pt x="57" y="52"/>
                        <a:pt x="46" y="48"/>
                      </a:cubicBezTo>
                      <a:cubicBezTo>
                        <a:pt x="56" y="44"/>
                        <a:pt x="64" y="35"/>
                        <a:pt x="64" y="22"/>
                      </a:cubicBezTo>
                      <a:cubicBezTo>
                        <a:pt x="64" y="4"/>
                        <a:pt x="64" y="4"/>
                        <a:pt x="64" y="4"/>
                      </a:cubicBezTo>
                      <a:cubicBezTo>
                        <a:pt x="70" y="4"/>
                        <a:pt x="70" y="4"/>
                        <a:pt x="70" y="4"/>
                      </a:cubicBezTo>
                      <a:cubicBezTo>
                        <a:pt x="71" y="4"/>
                        <a:pt x="72" y="3"/>
                        <a:pt x="72" y="2"/>
                      </a:cubicBezTo>
                      <a:cubicBezTo>
                        <a:pt x="72" y="1"/>
                        <a:pt x="71" y="0"/>
                        <a:pt x="70" y="0"/>
                      </a:cubicBezTo>
                      <a:cubicBezTo>
                        <a:pt x="62" y="0"/>
                        <a:pt x="62" y="0"/>
                        <a:pt x="62" y="0"/>
                      </a:cubicBezTo>
                      <a:cubicBezTo>
                        <a:pt x="10" y="0"/>
                        <a:pt x="10" y="0"/>
                        <a:pt x="10" y="0"/>
                      </a:cubicBezTo>
                      <a:cubicBezTo>
                        <a:pt x="2" y="0"/>
                        <a:pt x="2" y="0"/>
                        <a:pt x="2" y="0"/>
                      </a:cubicBezTo>
                      <a:cubicBezTo>
                        <a:pt x="1" y="0"/>
                        <a:pt x="0" y="1"/>
                        <a:pt x="0" y="2"/>
                      </a:cubicBezTo>
                      <a:cubicBezTo>
                        <a:pt x="0" y="3"/>
                        <a:pt x="1" y="4"/>
                        <a:pt x="2" y="4"/>
                      </a:cubicBezTo>
                      <a:cubicBezTo>
                        <a:pt x="8" y="4"/>
                        <a:pt x="8" y="4"/>
                        <a:pt x="8" y="4"/>
                      </a:cubicBezTo>
                      <a:cubicBezTo>
                        <a:pt x="8" y="22"/>
                        <a:pt x="8" y="22"/>
                        <a:pt x="8" y="22"/>
                      </a:cubicBezTo>
                      <a:cubicBezTo>
                        <a:pt x="8" y="35"/>
                        <a:pt x="16" y="44"/>
                        <a:pt x="26" y="48"/>
                      </a:cubicBezTo>
                      <a:cubicBezTo>
                        <a:pt x="15" y="52"/>
                        <a:pt x="8" y="62"/>
                        <a:pt x="8" y="74"/>
                      </a:cubicBezTo>
                      <a:cubicBezTo>
                        <a:pt x="8" y="78"/>
                        <a:pt x="8" y="78"/>
                        <a:pt x="8" y="78"/>
                      </a:cubicBezTo>
                      <a:cubicBezTo>
                        <a:pt x="8" y="92"/>
                        <a:pt x="8" y="92"/>
                        <a:pt x="8" y="92"/>
                      </a:cubicBezTo>
                      <a:cubicBezTo>
                        <a:pt x="2" y="92"/>
                        <a:pt x="2" y="92"/>
                        <a:pt x="2" y="92"/>
                      </a:cubicBezTo>
                      <a:cubicBezTo>
                        <a:pt x="1" y="92"/>
                        <a:pt x="0" y="93"/>
                        <a:pt x="0" y="94"/>
                      </a:cubicBezTo>
                      <a:cubicBezTo>
                        <a:pt x="0" y="95"/>
                        <a:pt x="1" y="96"/>
                        <a:pt x="2" y="96"/>
                      </a:cubicBezTo>
                      <a:cubicBezTo>
                        <a:pt x="10" y="96"/>
                        <a:pt x="10" y="96"/>
                        <a:pt x="10" y="96"/>
                      </a:cubicBezTo>
                      <a:cubicBezTo>
                        <a:pt x="62" y="96"/>
                        <a:pt x="62" y="96"/>
                        <a:pt x="62" y="96"/>
                      </a:cubicBezTo>
                      <a:cubicBezTo>
                        <a:pt x="70" y="96"/>
                        <a:pt x="70" y="96"/>
                        <a:pt x="70" y="96"/>
                      </a:cubicBezTo>
                      <a:cubicBezTo>
                        <a:pt x="71" y="96"/>
                        <a:pt x="72" y="95"/>
                        <a:pt x="72" y="94"/>
                      </a:cubicBezTo>
                      <a:cubicBezTo>
                        <a:pt x="72" y="93"/>
                        <a:pt x="71" y="92"/>
                        <a:pt x="70" y="92"/>
                      </a:cubicBezTo>
                      <a:close/>
                      <a:moveTo>
                        <a:pt x="17" y="36"/>
                      </a:moveTo>
                      <a:cubicBezTo>
                        <a:pt x="14" y="32"/>
                        <a:pt x="12" y="27"/>
                        <a:pt x="12" y="22"/>
                      </a:cubicBezTo>
                      <a:cubicBezTo>
                        <a:pt x="12" y="4"/>
                        <a:pt x="12" y="4"/>
                        <a:pt x="12" y="4"/>
                      </a:cubicBezTo>
                      <a:cubicBezTo>
                        <a:pt x="60" y="4"/>
                        <a:pt x="60" y="4"/>
                        <a:pt x="60" y="4"/>
                      </a:cubicBezTo>
                      <a:cubicBezTo>
                        <a:pt x="60" y="22"/>
                        <a:pt x="60" y="22"/>
                        <a:pt x="60" y="22"/>
                      </a:cubicBezTo>
                      <a:cubicBezTo>
                        <a:pt x="60" y="27"/>
                        <a:pt x="58" y="32"/>
                        <a:pt x="55" y="36"/>
                      </a:cubicBezTo>
                      <a:lnTo>
                        <a:pt x="17" y="36"/>
                      </a:lnTo>
                      <a:close/>
                      <a:moveTo>
                        <a:pt x="60" y="76"/>
                      </a:moveTo>
                      <a:cubicBezTo>
                        <a:pt x="49" y="76"/>
                        <a:pt x="49" y="76"/>
                        <a:pt x="49" y="76"/>
                      </a:cubicBezTo>
                      <a:cubicBezTo>
                        <a:pt x="37" y="65"/>
                        <a:pt x="37" y="65"/>
                        <a:pt x="37" y="65"/>
                      </a:cubicBezTo>
                      <a:cubicBezTo>
                        <a:pt x="37" y="64"/>
                        <a:pt x="35" y="64"/>
                        <a:pt x="35" y="65"/>
                      </a:cubicBezTo>
                      <a:cubicBezTo>
                        <a:pt x="23" y="76"/>
                        <a:pt x="23" y="76"/>
                        <a:pt x="23" y="76"/>
                      </a:cubicBezTo>
                      <a:cubicBezTo>
                        <a:pt x="12" y="76"/>
                        <a:pt x="12" y="76"/>
                        <a:pt x="12" y="76"/>
                      </a:cubicBezTo>
                      <a:cubicBezTo>
                        <a:pt x="12" y="74"/>
                        <a:pt x="12" y="74"/>
                        <a:pt x="12" y="74"/>
                      </a:cubicBezTo>
                      <a:cubicBezTo>
                        <a:pt x="12" y="61"/>
                        <a:pt x="23" y="50"/>
                        <a:pt x="36" y="50"/>
                      </a:cubicBezTo>
                      <a:cubicBezTo>
                        <a:pt x="49" y="50"/>
                        <a:pt x="60" y="61"/>
                        <a:pt x="60" y="74"/>
                      </a:cubicBezTo>
                      <a:lnTo>
                        <a:pt x="60" y="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59B5546B-F6F4-41E5-BA42-CFD957E550EB}"/>
                  </a:ext>
                </a:extLst>
              </p:cNvPr>
              <p:cNvGrpSpPr/>
              <p:nvPr/>
            </p:nvGrpSpPr>
            <p:grpSpPr>
              <a:xfrm>
                <a:off x="6639218" y="2421300"/>
                <a:ext cx="863611" cy="852117"/>
                <a:chOff x="6678473" y="2460032"/>
                <a:chExt cx="785101" cy="774652"/>
              </a:xfrm>
            </p:grpSpPr>
            <p:sp>
              <p:nvSpPr>
                <p:cNvPr id="3" name="Oval 2">
                  <a:extLst>
                    <a:ext uri="{FF2B5EF4-FFF2-40B4-BE49-F238E27FC236}">
                      <a16:creationId xmlns:a16="http://schemas.microsoft.com/office/drawing/2014/main" id="{7F9535F8-963B-414C-A287-2AA23EE95586}"/>
                    </a:ext>
                  </a:extLst>
                </p:cNvPr>
                <p:cNvSpPr/>
                <p:nvPr/>
              </p:nvSpPr>
              <p:spPr>
                <a:xfrm>
                  <a:off x="6688922" y="2460032"/>
                  <a:ext cx="774652" cy="774652"/>
                </a:xfrm>
                <a:prstGeom prst="ellipse">
                  <a:avLst/>
                </a:prstGeom>
                <a:solidFill>
                  <a:srgbClr val="F7C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473F6192-5E15-465D-9E99-D16A4ECA1277}"/>
                    </a:ext>
                  </a:extLst>
                </p:cNvPr>
                <p:cNvGrpSpPr/>
                <p:nvPr/>
              </p:nvGrpSpPr>
              <p:grpSpPr>
                <a:xfrm>
                  <a:off x="6678473" y="2462254"/>
                  <a:ext cx="684735" cy="684735"/>
                  <a:chOff x="7718425" y="2887663"/>
                  <a:chExt cx="360363" cy="360363"/>
                </a:xfrm>
                <a:solidFill>
                  <a:schemeClr val="bg1"/>
                </a:solidFill>
              </p:grpSpPr>
              <p:sp>
                <p:nvSpPr>
                  <p:cNvPr id="69" name="Oval 7">
                    <a:extLst>
                      <a:ext uri="{FF2B5EF4-FFF2-40B4-BE49-F238E27FC236}">
                        <a16:creationId xmlns:a16="http://schemas.microsoft.com/office/drawing/2014/main" id="{AA7F0405-FA3E-44CD-9787-87CC3E89EAA0}"/>
                      </a:ext>
                    </a:extLst>
                  </p:cNvPr>
                  <p:cNvSpPr>
                    <a:spLocks noChangeArrowheads="1"/>
                  </p:cNvSpPr>
                  <p:nvPr/>
                </p:nvSpPr>
                <p:spPr bwMode="auto">
                  <a:xfrm>
                    <a:off x="7740650" y="3008313"/>
                    <a:ext cx="76200" cy="746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8">
                    <a:extLst>
                      <a:ext uri="{FF2B5EF4-FFF2-40B4-BE49-F238E27FC236}">
                        <a16:creationId xmlns:a16="http://schemas.microsoft.com/office/drawing/2014/main" id="{0CD8F0F4-856B-4D5C-96AB-B69F8B626F03}"/>
                      </a:ext>
                    </a:extLst>
                  </p:cNvPr>
                  <p:cNvSpPr>
                    <a:spLocks/>
                  </p:cNvSpPr>
                  <p:nvPr/>
                </p:nvSpPr>
                <p:spPr bwMode="auto">
                  <a:xfrm>
                    <a:off x="7718425" y="3098801"/>
                    <a:ext cx="120650" cy="149225"/>
                  </a:xfrm>
                  <a:custGeom>
                    <a:avLst/>
                    <a:gdLst>
                      <a:gd name="T0" fmla="*/ 0 w 32"/>
                      <a:gd name="T1" fmla="*/ 2 h 40"/>
                      <a:gd name="T2" fmla="*/ 8 w 32"/>
                      <a:gd name="T3" fmla="*/ 23 h 40"/>
                      <a:gd name="T4" fmla="*/ 8 w 32"/>
                      <a:gd name="T5" fmla="*/ 40 h 40"/>
                      <a:gd name="T6" fmla="*/ 24 w 32"/>
                      <a:gd name="T7" fmla="*/ 40 h 40"/>
                      <a:gd name="T8" fmla="*/ 24 w 32"/>
                      <a:gd name="T9" fmla="*/ 23 h 40"/>
                      <a:gd name="T10" fmla="*/ 32 w 32"/>
                      <a:gd name="T11" fmla="*/ 2 h 40"/>
                      <a:gd name="T12" fmla="*/ 32 w 32"/>
                      <a:gd name="T13" fmla="*/ 0 h 40"/>
                      <a:gd name="T14" fmla="*/ 0 w 32"/>
                      <a:gd name="T15" fmla="*/ 0 h 40"/>
                      <a:gd name="T16" fmla="*/ 0 w 32"/>
                      <a:gd name="T1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0" y="2"/>
                        </a:moveTo>
                        <a:cubicBezTo>
                          <a:pt x="0" y="12"/>
                          <a:pt x="1" y="20"/>
                          <a:pt x="8" y="23"/>
                        </a:cubicBezTo>
                        <a:cubicBezTo>
                          <a:pt x="8" y="40"/>
                          <a:pt x="8" y="40"/>
                          <a:pt x="8" y="40"/>
                        </a:cubicBezTo>
                        <a:cubicBezTo>
                          <a:pt x="24" y="40"/>
                          <a:pt x="24" y="40"/>
                          <a:pt x="24" y="40"/>
                        </a:cubicBezTo>
                        <a:cubicBezTo>
                          <a:pt x="24" y="23"/>
                          <a:pt x="24" y="23"/>
                          <a:pt x="24" y="23"/>
                        </a:cubicBezTo>
                        <a:cubicBezTo>
                          <a:pt x="31" y="20"/>
                          <a:pt x="32" y="12"/>
                          <a:pt x="32" y="2"/>
                        </a:cubicBezTo>
                        <a:cubicBezTo>
                          <a:pt x="32" y="0"/>
                          <a:pt x="32" y="0"/>
                          <a:pt x="32" y="0"/>
                        </a:cubicBezTo>
                        <a:cubicBezTo>
                          <a:pt x="0" y="0"/>
                          <a:pt x="0" y="0"/>
                          <a:pt x="0"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val 9">
                    <a:extLst>
                      <a:ext uri="{FF2B5EF4-FFF2-40B4-BE49-F238E27FC236}">
                        <a16:creationId xmlns:a16="http://schemas.microsoft.com/office/drawing/2014/main" id="{C3223A9A-57A2-44E6-8E2C-B37A4A38AB4F}"/>
                      </a:ext>
                    </a:extLst>
                  </p:cNvPr>
                  <p:cNvSpPr>
                    <a:spLocks noChangeArrowheads="1"/>
                  </p:cNvSpPr>
                  <p:nvPr/>
                </p:nvSpPr>
                <p:spPr bwMode="auto">
                  <a:xfrm>
                    <a:off x="7981950" y="3008313"/>
                    <a:ext cx="74613" cy="746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10">
                    <a:extLst>
                      <a:ext uri="{FF2B5EF4-FFF2-40B4-BE49-F238E27FC236}">
                        <a16:creationId xmlns:a16="http://schemas.microsoft.com/office/drawing/2014/main" id="{6B970D64-06D9-4AA9-AD68-718EE0D4AD34}"/>
                      </a:ext>
                    </a:extLst>
                  </p:cNvPr>
                  <p:cNvSpPr>
                    <a:spLocks/>
                  </p:cNvSpPr>
                  <p:nvPr/>
                </p:nvSpPr>
                <p:spPr bwMode="auto">
                  <a:xfrm>
                    <a:off x="7959725" y="3098801"/>
                    <a:ext cx="119063" cy="149225"/>
                  </a:xfrm>
                  <a:custGeom>
                    <a:avLst/>
                    <a:gdLst>
                      <a:gd name="T0" fmla="*/ 0 w 32"/>
                      <a:gd name="T1" fmla="*/ 0 h 40"/>
                      <a:gd name="T2" fmla="*/ 0 w 32"/>
                      <a:gd name="T3" fmla="*/ 2 h 40"/>
                      <a:gd name="T4" fmla="*/ 8 w 32"/>
                      <a:gd name="T5" fmla="*/ 23 h 40"/>
                      <a:gd name="T6" fmla="*/ 8 w 32"/>
                      <a:gd name="T7" fmla="*/ 40 h 40"/>
                      <a:gd name="T8" fmla="*/ 24 w 32"/>
                      <a:gd name="T9" fmla="*/ 40 h 40"/>
                      <a:gd name="T10" fmla="*/ 24 w 32"/>
                      <a:gd name="T11" fmla="*/ 23 h 40"/>
                      <a:gd name="T12" fmla="*/ 32 w 32"/>
                      <a:gd name="T13" fmla="*/ 2 h 40"/>
                      <a:gd name="T14" fmla="*/ 32 w 32"/>
                      <a:gd name="T15" fmla="*/ 0 h 40"/>
                      <a:gd name="T16" fmla="*/ 0 w 3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0" y="0"/>
                        </a:moveTo>
                        <a:cubicBezTo>
                          <a:pt x="0" y="2"/>
                          <a:pt x="0" y="2"/>
                          <a:pt x="0" y="2"/>
                        </a:cubicBezTo>
                        <a:cubicBezTo>
                          <a:pt x="0" y="12"/>
                          <a:pt x="1" y="20"/>
                          <a:pt x="8" y="23"/>
                        </a:cubicBezTo>
                        <a:cubicBezTo>
                          <a:pt x="8" y="40"/>
                          <a:pt x="8" y="40"/>
                          <a:pt x="8" y="40"/>
                        </a:cubicBezTo>
                        <a:cubicBezTo>
                          <a:pt x="24" y="40"/>
                          <a:pt x="24" y="40"/>
                          <a:pt x="24" y="40"/>
                        </a:cubicBezTo>
                        <a:cubicBezTo>
                          <a:pt x="24" y="23"/>
                          <a:pt x="24" y="23"/>
                          <a:pt x="24" y="23"/>
                        </a:cubicBezTo>
                        <a:cubicBezTo>
                          <a:pt x="31" y="20"/>
                          <a:pt x="32" y="12"/>
                          <a:pt x="32" y="2"/>
                        </a:cubicBezTo>
                        <a:cubicBezTo>
                          <a:pt x="32" y="0"/>
                          <a:pt x="32" y="0"/>
                          <a:pt x="32"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11">
                    <a:extLst>
                      <a:ext uri="{FF2B5EF4-FFF2-40B4-BE49-F238E27FC236}">
                        <a16:creationId xmlns:a16="http://schemas.microsoft.com/office/drawing/2014/main" id="{5EC5BED4-F223-4573-B2BB-17807DA969AD}"/>
                      </a:ext>
                    </a:extLst>
                  </p:cNvPr>
                  <p:cNvSpPr>
                    <a:spLocks noChangeArrowheads="1"/>
                  </p:cNvSpPr>
                  <p:nvPr/>
                </p:nvSpPr>
                <p:spPr bwMode="auto">
                  <a:xfrm>
                    <a:off x="7861300" y="2887663"/>
                    <a:ext cx="76200" cy="746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12">
                    <a:extLst>
                      <a:ext uri="{FF2B5EF4-FFF2-40B4-BE49-F238E27FC236}">
                        <a16:creationId xmlns:a16="http://schemas.microsoft.com/office/drawing/2014/main" id="{B277E2E2-8069-4C17-94D0-FAB85C7C61AD}"/>
                      </a:ext>
                    </a:extLst>
                  </p:cNvPr>
                  <p:cNvSpPr>
                    <a:spLocks/>
                  </p:cNvSpPr>
                  <p:nvPr/>
                </p:nvSpPr>
                <p:spPr bwMode="auto">
                  <a:xfrm>
                    <a:off x="7839075" y="2978151"/>
                    <a:ext cx="120650" cy="150813"/>
                  </a:xfrm>
                  <a:custGeom>
                    <a:avLst/>
                    <a:gdLst>
                      <a:gd name="T0" fmla="*/ 32 w 32"/>
                      <a:gd name="T1" fmla="*/ 0 h 40"/>
                      <a:gd name="T2" fmla="*/ 0 w 32"/>
                      <a:gd name="T3" fmla="*/ 0 h 40"/>
                      <a:gd name="T4" fmla="*/ 0 w 32"/>
                      <a:gd name="T5" fmla="*/ 2 h 40"/>
                      <a:gd name="T6" fmla="*/ 8 w 32"/>
                      <a:gd name="T7" fmla="*/ 23 h 40"/>
                      <a:gd name="T8" fmla="*/ 8 w 32"/>
                      <a:gd name="T9" fmla="*/ 40 h 40"/>
                      <a:gd name="T10" fmla="*/ 24 w 32"/>
                      <a:gd name="T11" fmla="*/ 40 h 40"/>
                      <a:gd name="T12" fmla="*/ 24 w 32"/>
                      <a:gd name="T13" fmla="*/ 23 h 40"/>
                      <a:gd name="T14" fmla="*/ 32 w 32"/>
                      <a:gd name="T15" fmla="*/ 2 h 40"/>
                      <a:gd name="T16" fmla="*/ 32 w 3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40">
                        <a:moveTo>
                          <a:pt x="32" y="0"/>
                        </a:moveTo>
                        <a:cubicBezTo>
                          <a:pt x="0" y="0"/>
                          <a:pt x="0" y="0"/>
                          <a:pt x="0" y="0"/>
                        </a:cubicBezTo>
                        <a:cubicBezTo>
                          <a:pt x="0" y="2"/>
                          <a:pt x="0" y="2"/>
                          <a:pt x="0" y="2"/>
                        </a:cubicBezTo>
                        <a:cubicBezTo>
                          <a:pt x="0" y="12"/>
                          <a:pt x="1" y="20"/>
                          <a:pt x="8" y="23"/>
                        </a:cubicBezTo>
                        <a:cubicBezTo>
                          <a:pt x="8" y="40"/>
                          <a:pt x="8" y="40"/>
                          <a:pt x="8" y="40"/>
                        </a:cubicBezTo>
                        <a:cubicBezTo>
                          <a:pt x="24" y="40"/>
                          <a:pt x="24" y="40"/>
                          <a:pt x="24" y="40"/>
                        </a:cubicBezTo>
                        <a:cubicBezTo>
                          <a:pt x="24" y="23"/>
                          <a:pt x="24" y="23"/>
                          <a:pt x="24" y="23"/>
                        </a:cubicBezTo>
                        <a:cubicBezTo>
                          <a:pt x="31" y="20"/>
                          <a:pt x="32" y="12"/>
                          <a:pt x="32" y="2"/>
                        </a:cubicBezTo>
                        <a:lnTo>
                          <a:pt x="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4" name="Group 3">
              <a:extLst>
                <a:ext uri="{FF2B5EF4-FFF2-40B4-BE49-F238E27FC236}">
                  <a16:creationId xmlns:a16="http://schemas.microsoft.com/office/drawing/2014/main" id="{206408BC-7B16-4863-B529-B5A91491BF41}"/>
                </a:ext>
              </a:extLst>
            </p:cNvPr>
            <p:cNvGrpSpPr/>
            <p:nvPr/>
          </p:nvGrpSpPr>
          <p:grpSpPr>
            <a:xfrm>
              <a:off x="2767722" y="3161998"/>
              <a:ext cx="3601294" cy="1698042"/>
              <a:chOff x="2767722" y="3121609"/>
              <a:chExt cx="3601294" cy="1698042"/>
            </a:xfrm>
          </p:grpSpPr>
          <p:grpSp>
            <p:nvGrpSpPr>
              <p:cNvPr id="51" name="Group 50">
                <a:extLst>
                  <a:ext uri="{FF2B5EF4-FFF2-40B4-BE49-F238E27FC236}">
                    <a16:creationId xmlns:a16="http://schemas.microsoft.com/office/drawing/2014/main" id="{B05CAB4E-D8AF-48B8-85B8-E947D162AA53}"/>
                  </a:ext>
                </a:extLst>
              </p:cNvPr>
              <p:cNvGrpSpPr/>
              <p:nvPr/>
            </p:nvGrpSpPr>
            <p:grpSpPr>
              <a:xfrm rot="4096284">
                <a:off x="4252320" y="1637011"/>
                <a:ext cx="439186" cy="3408381"/>
                <a:chOff x="6339608" y="2032000"/>
                <a:chExt cx="439883" cy="3473580"/>
              </a:xfrm>
            </p:grpSpPr>
            <p:sp>
              <p:nvSpPr>
                <p:cNvPr id="52" name="Rectangle: Rounded Corners 51">
                  <a:extLst>
                    <a:ext uri="{FF2B5EF4-FFF2-40B4-BE49-F238E27FC236}">
                      <a16:creationId xmlns:a16="http://schemas.microsoft.com/office/drawing/2014/main" id="{BAEA59D5-3F52-45E3-83A1-25FD3F60B16A}"/>
                    </a:ext>
                  </a:extLst>
                </p:cNvPr>
                <p:cNvSpPr/>
                <p:nvPr/>
              </p:nvSpPr>
              <p:spPr>
                <a:xfrm>
                  <a:off x="6517291" y="2032000"/>
                  <a:ext cx="74010" cy="347358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Parallelogram 52">
                  <a:extLst>
                    <a:ext uri="{FF2B5EF4-FFF2-40B4-BE49-F238E27FC236}">
                      <a16:creationId xmlns:a16="http://schemas.microsoft.com/office/drawing/2014/main" id="{7996911D-E689-4FB0-8196-EE434869B55B}"/>
                    </a:ext>
                  </a:extLst>
                </p:cNvPr>
                <p:cNvSpPr/>
                <p:nvPr/>
              </p:nvSpPr>
              <p:spPr>
                <a:xfrm rot="16200000" flipH="1">
                  <a:off x="6310746" y="2312555"/>
                  <a:ext cx="749300" cy="188191"/>
                </a:xfrm>
                <a:prstGeom prst="parallelogram">
                  <a:avLst>
                    <a:gd name="adj" fmla="val 6734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Parallelogram 53">
                  <a:extLst>
                    <a:ext uri="{FF2B5EF4-FFF2-40B4-BE49-F238E27FC236}">
                      <a16:creationId xmlns:a16="http://schemas.microsoft.com/office/drawing/2014/main" id="{3005D2A0-4E87-4721-80B0-A3D94BC8F35B}"/>
                    </a:ext>
                  </a:extLst>
                </p:cNvPr>
                <p:cNvSpPr/>
                <p:nvPr/>
              </p:nvSpPr>
              <p:spPr>
                <a:xfrm rot="5400000">
                  <a:off x="6059054" y="2312557"/>
                  <a:ext cx="749300" cy="188191"/>
                </a:xfrm>
                <a:prstGeom prst="parallelogram">
                  <a:avLst>
                    <a:gd name="adj" fmla="val 6734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F18BB01-F129-4EB8-B38F-2081AE0691B7}"/>
                  </a:ext>
                </a:extLst>
              </p:cNvPr>
              <p:cNvGrpSpPr/>
              <p:nvPr/>
            </p:nvGrpSpPr>
            <p:grpSpPr>
              <a:xfrm rot="17503716" flipV="1">
                <a:off x="4252321" y="2895867"/>
                <a:ext cx="439186" cy="3408381"/>
                <a:chOff x="6339608" y="2032000"/>
                <a:chExt cx="439883" cy="3473580"/>
              </a:xfrm>
            </p:grpSpPr>
            <p:sp>
              <p:nvSpPr>
                <p:cNvPr id="40" name="Rectangle: Rounded Corners 39">
                  <a:extLst>
                    <a:ext uri="{FF2B5EF4-FFF2-40B4-BE49-F238E27FC236}">
                      <a16:creationId xmlns:a16="http://schemas.microsoft.com/office/drawing/2014/main" id="{D1D06B4D-40F1-44A0-B95B-AA4A76EFA367}"/>
                    </a:ext>
                  </a:extLst>
                </p:cNvPr>
                <p:cNvSpPr/>
                <p:nvPr/>
              </p:nvSpPr>
              <p:spPr>
                <a:xfrm>
                  <a:off x="6517291" y="2032000"/>
                  <a:ext cx="74010" cy="347358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Parallelogram 40">
                  <a:extLst>
                    <a:ext uri="{FF2B5EF4-FFF2-40B4-BE49-F238E27FC236}">
                      <a16:creationId xmlns:a16="http://schemas.microsoft.com/office/drawing/2014/main" id="{C11D1AEF-EFFA-4907-BB63-5F65ACA655A4}"/>
                    </a:ext>
                  </a:extLst>
                </p:cNvPr>
                <p:cNvSpPr/>
                <p:nvPr/>
              </p:nvSpPr>
              <p:spPr>
                <a:xfrm rot="16200000" flipH="1">
                  <a:off x="6310746" y="2312555"/>
                  <a:ext cx="749300" cy="188191"/>
                </a:xfrm>
                <a:prstGeom prst="parallelogram">
                  <a:avLst>
                    <a:gd name="adj" fmla="val 6734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Parallelogram 41">
                  <a:extLst>
                    <a:ext uri="{FF2B5EF4-FFF2-40B4-BE49-F238E27FC236}">
                      <a16:creationId xmlns:a16="http://schemas.microsoft.com/office/drawing/2014/main" id="{C6D05BAE-4790-4C7E-A085-47B0C1B6476D}"/>
                    </a:ext>
                  </a:extLst>
                </p:cNvPr>
                <p:cNvSpPr/>
                <p:nvPr/>
              </p:nvSpPr>
              <p:spPr>
                <a:xfrm rot="5400000">
                  <a:off x="6059054" y="2312557"/>
                  <a:ext cx="749300" cy="188191"/>
                </a:xfrm>
                <a:prstGeom prst="parallelogram">
                  <a:avLst>
                    <a:gd name="adj" fmla="val 6734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id="{8F5A05E4-37E0-4B61-98AA-746C0B0A5DDB}"/>
                  </a:ext>
                </a:extLst>
              </p:cNvPr>
              <p:cNvGrpSpPr/>
              <p:nvPr/>
            </p:nvGrpSpPr>
            <p:grpSpPr>
              <a:xfrm rot="5400000">
                <a:off x="4445233" y="2265064"/>
                <a:ext cx="439186" cy="3408381"/>
                <a:chOff x="6339608" y="2032000"/>
                <a:chExt cx="439883" cy="3473580"/>
              </a:xfrm>
            </p:grpSpPr>
            <p:sp>
              <p:nvSpPr>
                <p:cNvPr id="44" name="Rectangle: Rounded Corners 43">
                  <a:extLst>
                    <a:ext uri="{FF2B5EF4-FFF2-40B4-BE49-F238E27FC236}">
                      <a16:creationId xmlns:a16="http://schemas.microsoft.com/office/drawing/2014/main" id="{F3C7CF41-0C82-4243-B6C4-A164546025C0}"/>
                    </a:ext>
                  </a:extLst>
                </p:cNvPr>
                <p:cNvSpPr/>
                <p:nvPr/>
              </p:nvSpPr>
              <p:spPr>
                <a:xfrm>
                  <a:off x="6517291" y="2032000"/>
                  <a:ext cx="74010" cy="3473580"/>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Parallelogram 44">
                  <a:extLst>
                    <a:ext uri="{FF2B5EF4-FFF2-40B4-BE49-F238E27FC236}">
                      <a16:creationId xmlns:a16="http://schemas.microsoft.com/office/drawing/2014/main" id="{339D9E2D-05BC-4275-8B05-B89E081E40BA}"/>
                    </a:ext>
                  </a:extLst>
                </p:cNvPr>
                <p:cNvSpPr/>
                <p:nvPr/>
              </p:nvSpPr>
              <p:spPr>
                <a:xfrm rot="16200000" flipH="1">
                  <a:off x="6310746" y="2312555"/>
                  <a:ext cx="749300" cy="188191"/>
                </a:xfrm>
                <a:prstGeom prst="parallelogram">
                  <a:avLst>
                    <a:gd name="adj" fmla="val 6734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Parallelogram 45">
                  <a:extLst>
                    <a:ext uri="{FF2B5EF4-FFF2-40B4-BE49-F238E27FC236}">
                      <a16:creationId xmlns:a16="http://schemas.microsoft.com/office/drawing/2014/main" id="{448EBEC1-FF57-440E-B973-368C2589759A}"/>
                    </a:ext>
                  </a:extLst>
                </p:cNvPr>
                <p:cNvSpPr/>
                <p:nvPr/>
              </p:nvSpPr>
              <p:spPr>
                <a:xfrm rot="5400000">
                  <a:off x="6059054" y="2312557"/>
                  <a:ext cx="749300" cy="188191"/>
                </a:xfrm>
                <a:prstGeom prst="parallelogram">
                  <a:avLst>
                    <a:gd name="adj" fmla="val 6734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10" name="Rectangle 9">
              <a:extLst>
                <a:ext uri="{FF2B5EF4-FFF2-40B4-BE49-F238E27FC236}">
                  <a16:creationId xmlns:a16="http://schemas.microsoft.com/office/drawing/2014/main" id="{0A90FE5A-4634-46B6-8FC1-FD9FC317F5D6}"/>
                </a:ext>
              </a:extLst>
            </p:cNvPr>
            <p:cNvSpPr/>
            <p:nvPr/>
          </p:nvSpPr>
          <p:spPr>
            <a:xfrm>
              <a:off x="6456326" y="2275227"/>
              <a:ext cx="1336042" cy="383309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8B24D638-BB0B-4AF3-B04D-EC60C1587C11}"/>
                </a:ext>
              </a:extLst>
            </p:cNvPr>
            <p:cNvGrpSpPr/>
            <p:nvPr/>
          </p:nvGrpSpPr>
          <p:grpSpPr>
            <a:xfrm>
              <a:off x="7341586" y="2625034"/>
              <a:ext cx="4031851" cy="3013434"/>
              <a:chOff x="7341586" y="2625035"/>
              <a:chExt cx="4031851" cy="3013434"/>
            </a:xfrm>
          </p:grpSpPr>
          <p:sp>
            <p:nvSpPr>
              <p:cNvPr id="59" name="TextBox 58">
                <a:extLst>
                  <a:ext uri="{FF2B5EF4-FFF2-40B4-BE49-F238E27FC236}">
                    <a16:creationId xmlns:a16="http://schemas.microsoft.com/office/drawing/2014/main" id="{2DE2AAEF-843A-415C-AC03-2AA29F19404E}"/>
                  </a:ext>
                </a:extLst>
              </p:cNvPr>
              <p:cNvSpPr txBox="1"/>
              <p:nvPr/>
            </p:nvSpPr>
            <p:spPr>
              <a:xfrm>
                <a:off x="7366763" y="2625035"/>
                <a:ext cx="4006674" cy="307777"/>
              </a:xfrm>
              <a:prstGeom prst="rect">
                <a:avLst/>
              </a:prstGeom>
              <a:noFill/>
            </p:spPr>
            <p:txBody>
              <a:bodyPr wrap="square" lIns="0" tIns="0" rIns="0" bIns="0" rtlCol="0">
                <a:spAutoFit/>
              </a:bodyPr>
              <a:lstStyle/>
              <a:p>
                <a:pPr algn="just"/>
                <a:r>
                  <a:rPr lang="en-IN" sz="2000" dirty="0">
                    <a:latin typeface="Arial Black" panose="020B0A04020102020204" pitchFamily="34" charset="0"/>
                  </a:rPr>
                  <a:t>Safe Food: Farm to Fork</a:t>
                </a:r>
              </a:p>
            </p:txBody>
          </p:sp>
          <p:sp>
            <p:nvSpPr>
              <p:cNvPr id="61" name="TextBox 60">
                <a:extLst>
                  <a:ext uri="{FF2B5EF4-FFF2-40B4-BE49-F238E27FC236}">
                    <a16:creationId xmlns:a16="http://schemas.microsoft.com/office/drawing/2014/main" id="{D0932712-4004-4477-8DDE-DC0665BCFFA8}"/>
                  </a:ext>
                </a:extLst>
              </p:cNvPr>
              <p:cNvSpPr txBox="1"/>
              <p:nvPr/>
            </p:nvSpPr>
            <p:spPr>
              <a:xfrm>
                <a:off x="7348634" y="3368953"/>
                <a:ext cx="4006674" cy="1231106"/>
              </a:xfrm>
              <a:prstGeom prst="rect">
                <a:avLst/>
              </a:prstGeom>
              <a:noFill/>
            </p:spPr>
            <p:txBody>
              <a:bodyPr wrap="square" lIns="0" tIns="0" rIns="0" bIns="0" rtlCol="0">
                <a:spAutoFit/>
              </a:bodyPr>
              <a:lstStyle/>
              <a:p>
                <a:pPr algn="just"/>
                <a:r>
                  <a:rPr lang="en-IN" sz="2000" dirty="0">
                    <a:latin typeface="Arial Black" panose="020B0A04020102020204" pitchFamily="34" charset="0"/>
                  </a:rPr>
                  <a:t>Product Diversification: Natural, Organic and Nutritive (NON), Speciality Sugars</a:t>
                </a:r>
              </a:p>
            </p:txBody>
          </p:sp>
          <p:sp>
            <p:nvSpPr>
              <p:cNvPr id="62" name="TextBox 61">
                <a:extLst>
                  <a:ext uri="{FF2B5EF4-FFF2-40B4-BE49-F238E27FC236}">
                    <a16:creationId xmlns:a16="http://schemas.microsoft.com/office/drawing/2014/main" id="{F5EC13E1-A503-4453-A24C-D56AE772462D}"/>
                  </a:ext>
                </a:extLst>
              </p:cNvPr>
              <p:cNvSpPr txBox="1"/>
              <p:nvPr/>
            </p:nvSpPr>
            <p:spPr>
              <a:xfrm>
                <a:off x="7341586" y="5022916"/>
                <a:ext cx="4006674" cy="615553"/>
              </a:xfrm>
              <a:prstGeom prst="rect">
                <a:avLst/>
              </a:prstGeom>
              <a:noFill/>
            </p:spPr>
            <p:txBody>
              <a:bodyPr wrap="square" lIns="0" tIns="0" rIns="0" bIns="0" rtlCol="0">
                <a:spAutoFit/>
              </a:bodyPr>
              <a:lstStyle/>
              <a:p>
                <a:pPr algn="just"/>
                <a:r>
                  <a:rPr lang="en-IN" sz="2000" dirty="0">
                    <a:latin typeface="Arial Black" panose="020B0A04020102020204" pitchFamily="34" charset="0"/>
                  </a:rPr>
                  <a:t>Competition with Artificial Sweeteners</a:t>
                </a:r>
              </a:p>
            </p:txBody>
          </p:sp>
        </p:grpSp>
      </p:grpSp>
      <p:pic>
        <p:nvPicPr>
          <p:cNvPr id="47" name="Picture 46" descr="H:\NSI_Logo_English.png">
            <a:extLst>
              <a:ext uri="{FF2B5EF4-FFF2-40B4-BE49-F238E27FC236}">
                <a16:creationId xmlns:a16="http://schemas.microsoft.com/office/drawing/2014/main" id="{BCDA3152-2B24-4A2F-9CA1-B246C0DE5F7C}"/>
              </a:ext>
            </a:extLst>
          </p:cNvPr>
          <p:cNvPicPr/>
          <p:nvPr/>
        </p:nvPicPr>
        <p:blipFill>
          <a:blip r:embed="rId2" cstate="print"/>
          <a:srcRect/>
          <a:stretch>
            <a:fillRect/>
          </a:stretch>
        </p:blipFill>
        <p:spPr bwMode="auto">
          <a:xfrm>
            <a:off x="10963564" y="22014"/>
            <a:ext cx="1149928" cy="1190993"/>
          </a:xfrm>
          <a:prstGeom prst="ellipse">
            <a:avLst/>
          </a:prstGeom>
          <a:noFill/>
          <a:ln w="9525">
            <a:noFill/>
            <a:miter lim="800000"/>
            <a:headEnd/>
            <a:tailEnd/>
          </a:ln>
        </p:spPr>
      </p:pic>
      <p:pic>
        <p:nvPicPr>
          <p:cNvPr id="55" name="Picture 54">
            <a:extLst>
              <a:ext uri="{FF2B5EF4-FFF2-40B4-BE49-F238E27FC236}">
                <a16:creationId xmlns:a16="http://schemas.microsoft.com/office/drawing/2014/main" id="{DAA5CA28-2798-4E1F-AC71-BC87AEE75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32" t="23649" r="21061" b="29304"/>
          <a:stretch/>
        </p:blipFill>
        <p:spPr>
          <a:xfrm>
            <a:off x="0" y="0"/>
            <a:ext cx="1860090" cy="1100295"/>
          </a:xfrm>
          <a:prstGeom prst="rect">
            <a:avLst/>
          </a:prstGeom>
        </p:spPr>
      </p:pic>
      <p:sp>
        <p:nvSpPr>
          <p:cNvPr id="2" name="Rectangle 1"/>
          <p:cNvSpPr/>
          <p:nvPr/>
        </p:nvSpPr>
        <p:spPr>
          <a:xfrm>
            <a:off x="2922925" y="364313"/>
            <a:ext cx="6713697" cy="584775"/>
          </a:xfrm>
          <a:prstGeom prst="rect">
            <a:avLst/>
          </a:prstGeom>
        </p:spPr>
        <p:txBody>
          <a:bodyPr wrap="none">
            <a:spAutoFit/>
          </a:bodyPr>
          <a:lstStyle/>
          <a:p>
            <a:pPr marL="12700" lvl="0" algn="ctr">
              <a:spcBef>
                <a:spcPts val="100"/>
              </a:spcBef>
              <a:defRPr/>
            </a:pPr>
            <a:r>
              <a:rPr lang="en-IN" sz="3200" kern="0" dirty="0">
                <a:solidFill>
                  <a:srgbClr val="002060"/>
                </a:solidFill>
                <a:latin typeface="Cooper Black" panose="0208090404030B020404" pitchFamily="18" charset="0"/>
              </a:rPr>
              <a:t>HIGHLIGHTS OF THE MARKET</a:t>
            </a:r>
          </a:p>
        </p:txBody>
      </p:sp>
      <p:sp>
        <p:nvSpPr>
          <p:cNvPr id="5" name="Slide Number Placeholder 4"/>
          <p:cNvSpPr>
            <a:spLocks noGrp="1"/>
          </p:cNvSpPr>
          <p:nvPr>
            <p:ph type="sldNum" sz="quarter" idx="12"/>
          </p:nvPr>
        </p:nvSpPr>
        <p:spPr/>
        <p:txBody>
          <a:bodyPr/>
          <a:lstStyle/>
          <a:p>
            <a:fld id="{DC54E49F-8710-4CF6-89D7-00CBD794692F}" type="slidenum">
              <a:rPr lang="en-IN" smtClean="0"/>
              <a:t>9</a:t>
            </a:fld>
            <a:endParaRPr lang="en-IN" dirty="0"/>
          </a:p>
        </p:txBody>
      </p:sp>
    </p:spTree>
    <p:extLst>
      <p:ext uri="{BB962C8B-B14F-4D97-AF65-F5344CB8AC3E}">
        <p14:creationId xmlns:p14="http://schemas.microsoft.com/office/powerpoint/2010/main" val="53122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6602</TotalTime>
  <Words>2091</Words>
  <Application>Microsoft Office PowerPoint</Application>
  <PresentationFormat>Widescreen</PresentationFormat>
  <Paragraphs>396</Paragraphs>
  <Slides>26</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 </vt:lpstr>
      <vt:lpstr>Arial Black</vt:lpstr>
      <vt:lpstr>Calibri</vt:lpstr>
      <vt:lpstr>Calibri Light</vt:lpstr>
      <vt:lpstr>Cooper Black</vt:lpstr>
      <vt:lpstr>Roboto Condensed</vt:lpstr>
      <vt:lpstr>Times New Roman</vt:lpstr>
      <vt:lpstr>Ubuntu bold</vt:lpstr>
      <vt:lpstr>Wingdings</vt:lpstr>
      <vt:lpstr>1_Office Theme</vt:lpstr>
      <vt:lpstr>PowerPoint Presentation</vt:lpstr>
      <vt:lpstr>PowerPoint Presentation</vt:lpstr>
      <vt:lpstr>PER CAPITA WHITE SUGAR CONSUMPTION PER ANNUM</vt:lpstr>
      <vt:lpstr>FACTORS INFLUENCING  CONSUMPTION OF SUGAR</vt:lpstr>
      <vt:lpstr>SUGAR CONSUMPTION STRUCTURE</vt:lpstr>
      <vt:lpstr>         INDIA : SUGAR CONSUMPTION  STRUCTURE</vt:lpstr>
      <vt:lpstr>PowerPoint Presentation</vt:lpstr>
      <vt:lpstr>PowerPoint Presentation</vt:lpstr>
      <vt:lpstr>PowerPoint Presentation</vt:lpstr>
      <vt:lpstr>PowerPoint Presentation</vt:lpstr>
      <vt:lpstr>PowerPoint Presentation</vt:lpstr>
      <vt:lpstr>SECTORS FOR  SUGAR CONSUMPTION</vt:lpstr>
      <vt:lpstr>PowerPoint Presentation</vt:lpstr>
      <vt:lpstr>TYPES OF SUGAR PRODUCED</vt:lpstr>
      <vt:lpstr>QUALITY MATTERS</vt:lpstr>
      <vt:lpstr>PowerPoint Presentation</vt:lpstr>
      <vt:lpstr>PowerPoint Presentation</vt:lpstr>
      <vt:lpstr>PowerPoint Presentation</vt:lpstr>
      <vt:lpstr>    CHALLENGES IN SUGAR CONSUMPTION - LOCKDOWN</vt:lpstr>
      <vt:lpstr>PowerPoint Presentation</vt:lpstr>
      <vt:lpstr>PowerPoint Presentation</vt:lpstr>
      <vt:lpstr>ENERGY BALANCE</vt:lpstr>
      <vt:lpstr>    MAJOR F&amp;B COMPANIES - GROWING BACKLASH AGAINST SUGAR</vt:lpstr>
      <vt:lpstr>PowerPoint Presentation</vt:lpstr>
      <vt:lpstr>GLYCEMIC INDEX OF COMMON FOODS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himanshu sarda</dc:creator>
  <cp:lastModifiedBy>Sneha Agarwal</cp:lastModifiedBy>
  <cp:revision>43</cp:revision>
  <dcterms:created xsi:type="dcterms:W3CDTF">2022-02-10T10:25:57Z</dcterms:created>
  <dcterms:modified xsi:type="dcterms:W3CDTF">2022-03-14T13:05:09Z</dcterms:modified>
</cp:coreProperties>
</file>