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drawings/drawing1.xml" ContentType="application/vnd.openxmlformats-officedocument.drawingml.chartshapes+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72" r:id="rId5"/>
    <p:sldId id="273" r:id="rId6"/>
    <p:sldId id="261" r:id="rId7"/>
    <p:sldId id="262" r:id="rId8"/>
    <p:sldId id="266" r:id="rId9"/>
    <p:sldId id="269" r:id="rId10"/>
    <p:sldId id="271"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660"/>
  </p:normalViewPr>
  <p:slideViewPr>
    <p:cSldViewPr snapToGrid="0" showGuides="1">
      <p:cViewPr varScale="1">
        <p:scale>
          <a:sx n="67" d="100"/>
          <a:sy n="67" d="100"/>
        </p:scale>
        <p:origin x="78" y="1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chartUserShapes" Target="../drawings/drawing1.xml"/></Relationships>
</file>

<file path=ppt/charts/_rels/chart5.xml.rels><?xml version="1.0" encoding="UTF-8" standalone="yes"?>
<Relationships xmlns="http://schemas.openxmlformats.org/package/2006/relationships"><Relationship Id="rId3" Type="http://schemas.openxmlformats.org/officeDocument/2006/relationships/oleObject" Target="Book5"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cap="all" spc="150" baseline="0">
                <a:solidFill>
                  <a:schemeClr val="tx1">
                    <a:lumMod val="50000"/>
                    <a:lumOff val="50000"/>
                  </a:schemeClr>
                </a:solidFill>
                <a:latin typeface="+mn-lt"/>
                <a:ea typeface="+mn-ea"/>
                <a:cs typeface="+mn-cs"/>
              </a:defRPr>
            </a:pPr>
            <a:r>
              <a:rPr lang="en-US" dirty="0"/>
              <a:t>INDIAN SUGAR PRODUCTION</a:t>
            </a:r>
            <a:r>
              <a:rPr lang="en-US" baseline="0" dirty="0"/>
              <a:t> – CYCLICAL NATURE OF INDUSTRY CONTINUES</a:t>
            </a:r>
            <a:endParaRPr lang="en-US" dirty="0"/>
          </a:p>
        </c:rich>
      </c:tx>
      <c:overlay val="0"/>
      <c:spPr>
        <a:noFill/>
        <a:ln>
          <a:noFill/>
        </a:ln>
        <a:effectLst/>
      </c:spPr>
      <c:txPr>
        <a:bodyPr rot="0" spcFirstLastPara="1" vertOverflow="ellipsis" vert="horz" wrap="square" anchor="ctr" anchorCtr="1"/>
        <a:lstStyle/>
        <a:p>
          <a:pPr>
            <a:defRPr sz="1800" b="1" i="0" u="none" strike="noStrike" kern="1200" cap="all" spc="150" baseline="0">
              <a:solidFill>
                <a:schemeClr val="tx1">
                  <a:lumMod val="50000"/>
                  <a:lumOff val="50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Sheet1!$B$3</c:f>
              <c:strCache>
                <c:ptCount val="1"/>
                <c:pt idx="0">
                  <c:v>Production</c:v>
                </c:pt>
              </c:strCache>
            </c:strRef>
          </c:tx>
          <c:spPr>
            <a:pattFill prst="narHorz">
              <a:fgClr>
                <a:schemeClr val="accent1"/>
              </a:fgClr>
              <a:bgClr>
                <a:schemeClr val="accent1">
                  <a:lumMod val="20000"/>
                  <a:lumOff val="80000"/>
                </a:schemeClr>
              </a:bgClr>
            </a:pattFill>
            <a:ln>
              <a:noFill/>
            </a:ln>
            <a:effectLst>
              <a:innerShdw blurRad="114300">
                <a:schemeClr val="accent1"/>
              </a:inn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lumMod val="75000"/>
                        <a:lumOff val="25000"/>
                      </a:schemeClr>
                    </a:solidFill>
                    <a:latin typeface="Arial Nova" panose="020B0504020202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Sheet1!$A$4:$A$21</c:f>
              <c:strCache>
                <c:ptCount val="18"/>
                <c:pt idx="0">
                  <c:v>2004-05</c:v>
                </c:pt>
                <c:pt idx="1">
                  <c:v>2005-06</c:v>
                </c:pt>
                <c:pt idx="2">
                  <c:v>2006-07</c:v>
                </c:pt>
                <c:pt idx="3">
                  <c:v>2007-08</c:v>
                </c:pt>
                <c:pt idx="4">
                  <c:v>2008-09</c:v>
                </c:pt>
                <c:pt idx="5">
                  <c:v>2009-10</c:v>
                </c:pt>
                <c:pt idx="6">
                  <c:v>2010-11</c:v>
                </c:pt>
                <c:pt idx="7">
                  <c:v>2011-12</c:v>
                </c:pt>
                <c:pt idx="8">
                  <c:v>2012-13</c:v>
                </c:pt>
                <c:pt idx="9">
                  <c:v>2013-14</c:v>
                </c:pt>
                <c:pt idx="10">
                  <c:v>2014-15</c:v>
                </c:pt>
                <c:pt idx="11">
                  <c:v>2015-16</c:v>
                </c:pt>
                <c:pt idx="12">
                  <c:v>2016-17</c:v>
                </c:pt>
                <c:pt idx="13">
                  <c:v>2017-18</c:v>
                </c:pt>
                <c:pt idx="14">
                  <c:v>2018-19</c:v>
                </c:pt>
                <c:pt idx="15">
                  <c:v>2019-20</c:v>
                </c:pt>
                <c:pt idx="16">
                  <c:v>2020-21</c:v>
                </c:pt>
                <c:pt idx="17">
                  <c:v>2021-22 (P)</c:v>
                </c:pt>
              </c:strCache>
            </c:strRef>
          </c:cat>
          <c:val>
            <c:numRef>
              <c:f>Sheet1!$B$4:$B$21</c:f>
              <c:numCache>
                <c:formatCode>0.0</c:formatCode>
                <c:ptCount val="18"/>
                <c:pt idx="0">
                  <c:v>12.691000000000001</c:v>
                </c:pt>
                <c:pt idx="1">
                  <c:v>19.907</c:v>
                </c:pt>
                <c:pt idx="2">
                  <c:v>28.361000000000001</c:v>
                </c:pt>
                <c:pt idx="3">
                  <c:v>26.356000000000002</c:v>
                </c:pt>
                <c:pt idx="4">
                  <c:v>14.538</c:v>
                </c:pt>
                <c:pt idx="5">
                  <c:v>18.911999999999999</c:v>
                </c:pt>
                <c:pt idx="6">
                  <c:v>24.393999999999998</c:v>
                </c:pt>
                <c:pt idx="7">
                  <c:v>26.341999999999999</c:v>
                </c:pt>
                <c:pt idx="8">
                  <c:v>25.14</c:v>
                </c:pt>
                <c:pt idx="9">
                  <c:v>24.396000000000001</c:v>
                </c:pt>
                <c:pt idx="10">
                  <c:v>28.318999999999999</c:v>
                </c:pt>
                <c:pt idx="11">
                  <c:v>25.1</c:v>
                </c:pt>
                <c:pt idx="12">
                  <c:v>20.285</c:v>
                </c:pt>
                <c:pt idx="13">
                  <c:v>32.478999999999999</c:v>
                </c:pt>
                <c:pt idx="14">
                  <c:v>33.161999999999999</c:v>
                </c:pt>
                <c:pt idx="15">
                  <c:v>27.411000000000001</c:v>
                </c:pt>
                <c:pt idx="16">
                  <c:v>31.2</c:v>
                </c:pt>
                <c:pt idx="17">
                  <c:v>33.799999999999997</c:v>
                </c:pt>
              </c:numCache>
            </c:numRef>
          </c:val>
          <c:extLst>
            <c:ext xmlns:c16="http://schemas.microsoft.com/office/drawing/2014/chart" uri="{C3380CC4-5D6E-409C-BE32-E72D297353CC}">
              <c16:uniqueId val="{00000000-5164-476C-93FD-3E43FF5D82C6}"/>
            </c:ext>
          </c:extLst>
        </c:ser>
        <c:dLbls>
          <c:dLblPos val="outEnd"/>
          <c:showLegendKey val="0"/>
          <c:showVal val="1"/>
          <c:showCatName val="0"/>
          <c:showSerName val="0"/>
          <c:showPercent val="0"/>
          <c:showBubbleSize val="0"/>
        </c:dLbls>
        <c:gapWidth val="164"/>
        <c:overlap val="-22"/>
        <c:axId val="599017576"/>
        <c:axId val="599015608"/>
      </c:barChart>
      <c:catAx>
        <c:axId val="599017576"/>
        <c:scaling>
          <c:orientation val="minMax"/>
        </c:scaling>
        <c:delete val="0"/>
        <c:axPos val="b"/>
        <c:numFmt formatCode="General" sourceLinked="1"/>
        <c:majorTickMark val="none"/>
        <c:minorTickMark val="none"/>
        <c:tickLblPos val="nextTo"/>
        <c:spPr>
          <a:noFill/>
          <a:ln w="19050"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99015608"/>
        <c:crosses val="autoZero"/>
        <c:auto val="1"/>
        <c:lblAlgn val="ctr"/>
        <c:lblOffset val="100"/>
        <c:noMultiLvlLbl val="0"/>
      </c:catAx>
      <c:valAx>
        <c:axId val="599015608"/>
        <c:scaling>
          <c:orientation val="minMax"/>
        </c:scaling>
        <c:delete val="1"/>
        <c:axPos val="l"/>
        <c:numFmt formatCode="0.0" sourceLinked="1"/>
        <c:majorTickMark val="none"/>
        <c:minorTickMark val="none"/>
        <c:tickLblPos val="nextTo"/>
        <c:crossAx val="59901757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rot="0" spcFirstLastPara="1" vertOverflow="ellipsis" vert="horz" wrap="square" anchor="ctr" anchorCtr="1"/>
          <a:lstStyle/>
          <a:p>
            <a:pPr>
              <a:defRPr sz="1320" b="1" i="0" u="none" strike="noStrike" kern="1200" spc="0" baseline="0">
                <a:solidFill>
                  <a:schemeClr val="tx1">
                    <a:lumMod val="65000"/>
                    <a:lumOff val="35000"/>
                  </a:schemeClr>
                </a:solidFill>
                <a:latin typeface="Arial Nova" panose="020B0504020202020204" pitchFamily="34" charset="0"/>
                <a:ea typeface="+mn-ea"/>
                <a:cs typeface="+mn-cs"/>
              </a:defRPr>
            </a:pPr>
            <a:r>
              <a:rPr lang="en-US"/>
              <a:t>INDIAN SUGAR SURPLUS / DEFICIT - MMT</a:t>
            </a:r>
          </a:p>
        </c:rich>
      </c:tx>
      <c:overlay val="0"/>
      <c:spPr>
        <a:noFill/>
        <a:ln>
          <a:noFill/>
        </a:ln>
        <a:effectLst/>
      </c:spPr>
      <c:txPr>
        <a:bodyPr rot="0" spcFirstLastPara="1" vertOverflow="ellipsis" vert="horz" wrap="square" anchor="ctr" anchorCtr="1"/>
        <a:lstStyle/>
        <a:p>
          <a:pPr>
            <a:defRPr sz="1320" b="1" i="0" u="none" strike="noStrike" kern="1200" spc="0" baseline="0">
              <a:solidFill>
                <a:schemeClr val="tx1">
                  <a:lumMod val="65000"/>
                  <a:lumOff val="35000"/>
                </a:schemeClr>
              </a:solidFill>
              <a:latin typeface="Arial Nova" panose="020B0504020202020204" pitchFamily="34" charset="0"/>
              <a:ea typeface="+mn-ea"/>
              <a:cs typeface="+mn-cs"/>
            </a:defRPr>
          </a:pPr>
          <a:endParaRPr lang="en-US"/>
        </a:p>
      </c:txPr>
    </c:title>
    <c:autoTitleDeleted val="0"/>
    <c:plotArea>
      <c:layout>
        <c:manualLayout>
          <c:layoutTarget val="inner"/>
          <c:xMode val="edge"/>
          <c:yMode val="edge"/>
          <c:x val="7.9939828010121439E-3"/>
          <c:y val="0.1324886993292505"/>
          <c:w val="0.98034005324589779"/>
          <c:h val="0.81356445027704871"/>
        </c:manualLayout>
      </c:layout>
      <c:barChart>
        <c:barDir val="col"/>
        <c:grouping val="clustered"/>
        <c:varyColors val="0"/>
        <c:ser>
          <c:idx val="2"/>
          <c:order val="0"/>
          <c:tx>
            <c:strRef>
              <c:f>Sheet1!$D$3</c:f>
              <c:strCache>
                <c:ptCount val="1"/>
                <c:pt idx="0">
                  <c:v>Diff</c:v>
                </c:pt>
              </c:strCache>
            </c:strRef>
          </c:tx>
          <c:spPr>
            <a:solidFill>
              <a:schemeClr val="accent6">
                <a:shade val="65000"/>
              </a:schemeClr>
            </a:solidFill>
            <a:ln>
              <a:noFill/>
            </a:ln>
            <a:effectLst/>
          </c:spPr>
          <c:invertIfNegative val="0"/>
          <c:dPt>
            <c:idx val="0"/>
            <c:invertIfNegative val="0"/>
            <c:bubble3D val="0"/>
            <c:spPr>
              <a:solidFill>
                <a:srgbClr val="C00000"/>
              </a:solidFill>
              <a:ln>
                <a:noFill/>
              </a:ln>
              <a:effectLst/>
            </c:spPr>
            <c:extLst>
              <c:ext xmlns:c16="http://schemas.microsoft.com/office/drawing/2014/chart" uri="{C3380CC4-5D6E-409C-BE32-E72D297353CC}">
                <c16:uniqueId val="{00000002-66E5-48FA-A504-45407255D455}"/>
              </c:ext>
            </c:extLst>
          </c:dPt>
          <c:dPt>
            <c:idx val="4"/>
            <c:invertIfNegative val="0"/>
            <c:bubble3D val="0"/>
            <c:spPr>
              <a:solidFill>
                <a:srgbClr val="C00000"/>
              </a:solidFill>
              <a:ln>
                <a:noFill/>
              </a:ln>
              <a:effectLst/>
            </c:spPr>
            <c:extLst>
              <c:ext xmlns:c16="http://schemas.microsoft.com/office/drawing/2014/chart" uri="{C3380CC4-5D6E-409C-BE32-E72D297353CC}">
                <c16:uniqueId val="{00000003-66E5-48FA-A504-45407255D455}"/>
              </c:ext>
            </c:extLst>
          </c:dPt>
          <c:dPt>
            <c:idx val="5"/>
            <c:invertIfNegative val="0"/>
            <c:bubble3D val="0"/>
            <c:spPr>
              <a:solidFill>
                <a:srgbClr val="C00000"/>
              </a:solidFill>
              <a:ln>
                <a:noFill/>
              </a:ln>
              <a:effectLst/>
            </c:spPr>
            <c:extLst>
              <c:ext xmlns:c16="http://schemas.microsoft.com/office/drawing/2014/chart" uri="{C3380CC4-5D6E-409C-BE32-E72D297353CC}">
                <c16:uniqueId val="{00000004-66E5-48FA-A504-45407255D455}"/>
              </c:ext>
            </c:extLst>
          </c:dPt>
          <c:dPt>
            <c:idx val="12"/>
            <c:invertIfNegative val="0"/>
            <c:bubble3D val="0"/>
            <c:spPr>
              <a:solidFill>
                <a:srgbClr val="C00000"/>
              </a:solidFill>
              <a:ln>
                <a:noFill/>
              </a:ln>
              <a:effectLst/>
            </c:spPr>
            <c:extLst>
              <c:ext xmlns:c16="http://schemas.microsoft.com/office/drawing/2014/chart" uri="{C3380CC4-5D6E-409C-BE32-E72D297353CC}">
                <c16:uniqueId val="{00000005-66E5-48FA-A504-45407255D455}"/>
              </c:ext>
            </c:extLst>
          </c:dPt>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Arial Nova" panose="020B0504020202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Sheet1!$A$4:$A$21</c:f>
              <c:strCache>
                <c:ptCount val="18"/>
                <c:pt idx="0">
                  <c:v>2004-05</c:v>
                </c:pt>
                <c:pt idx="1">
                  <c:v>2005-06</c:v>
                </c:pt>
                <c:pt idx="2">
                  <c:v>2006-07</c:v>
                </c:pt>
                <c:pt idx="3">
                  <c:v>2007-08</c:v>
                </c:pt>
                <c:pt idx="4">
                  <c:v>2008-09</c:v>
                </c:pt>
                <c:pt idx="5">
                  <c:v>2009-10</c:v>
                </c:pt>
                <c:pt idx="6">
                  <c:v>2010-11</c:v>
                </c:pt>
                <c:pt idx="7">
                  <c:v>2011-12</c:v>
                </c:pt>
                <c:pt idx="8">
                  <c:v>2012-13</c:v>
                </c:pt>
                <c:pt idx="9">
                  <c:v>2013-14</c:v>
                </c:pt>
                <c:pt idx="10">
                  <c:v>2014-15</c:v>
                </c:pt>
                <c:pt idx="11">
                  <c:v>2015-16</c:v>
                </c:pt>
                <c:pt idx="12">
                  <c:v>2016-17</c:v>
                </c:pt>
                <c:pt idx="13">
                  <c:v>2017-18</c:v>
                </c:pt>
                <c:pt idx="14">
                  <c:v>2018-19</c:v>
                </c:pt>
                <c:pt idx="15">
                  <c:v>2019-20</c:v>
                </c:pt>
                <c:pt idx="16">
                  <c:v>2020-21</c:v>
                </c:pt>
                <c:pt idx="17">
                  <c:v>2021-22 (P)</c:v>
                </c:pt>
              </c:strCache>
            </c:strRef>
          </c:cat>
          <c:val>
            <c:numRef>
              <c:f>Sheet1!$D$4:$D$21</c:f>
              <c:numCache>
                <c:formatCode>0.0</c:formatCode>
                <c:ptCount val="18"/>
                <c:pt idx="0">
                  <c:v>-5.5088669999999968</c:v>
                </c:pt>
                <c:pt idx="1">
                  <c:v>0.79713964999999831</c:v>
                </c:pt>
                <c:pt idx="2">
                  <c:v>8.1045480290000036</c:v>
                </c:pt>
                <c:pt idx="3">
                  <c:v>4.5803141311750011</c:v>
                </c:pt>
                <c:pt idx="4">
                  <c:v>-7.0520423441095623</c:v>
                </c:pt>
                <c:pt idx="5">
                  <c:v>-3.2158377469748665</c:v>
                </c:pt>
                <c:pt idx="6">
                  <c:v>1.867861173579584</c:v>
                </c:pt>
                <c:pt idx="7">
                  <c:v>3.4103906747040149</c:v>
                </c:pt>
                <c:pt idx="8">
                  <c:v>1.7956217068486922</c:v>
                </c:pt>
                <c:pt idx="9">
                  <c:v>0.63100000000000023</c:v>
                </c:pt>
                <c:pt idx="10">
                  <c:v>4.1269999999999989</c:v>
                </c:pt>
                <c:pt idx="11">
                  <c:v>0.47100000000000009</c:v>
                </c:pt>
                <c:pt idx="12">
                  <c:v>-4.2699999999999996</c:v>
                </c:pt>
                <c:pt idx="13">
                  <c:v>7.3000000000000007</c:v>
                </c:pt>
                <c:pt idx="14">
                  <c:v>7.5297779999999968</c:v>
                </c:pt>
                <c:pt idx="15">
                  <c:v>2.070999999999998</c:v>
                </c:pt>
                <c:pt idx="16">
                  <c:v>5.106398003999999</c:v>
                </c:pt>
                <c:pt idx="17">
                  <c:v>7.0540579540999993</c:v>
                </c:pt>
              </c:numCache>
            </c:numRef>
          </c:val>
          <c:extLst>
            <c:ext xmlns:c16="http://schemas.microsoft.com/office/drawing/2014/chart" uri="{C3380CC4-5D6E-409C-BE32-E72D297353CC}">
              <c16:uniqueId val="{00000000-66E5-48FA-A504-45407255D455}"/>
            </c:ext>
          </c:extLst>
        </c:ser>
        <c:dLbls>
          <c:dLblPos val="outEnd"/>
          <c:showLegendKey val="0"/>
          <c:showVal val="1"/>
          <c:showCatName val="0"/>
          <c:showSerName val="0"/>
          <c:showPercent val="0"/>
          <c:showBubbleSize val="0"/>
        </c:dLbls>
        <c:gapWidth val="219"/>
        <c:overlap val="-27"/>
        <c:axId val="611254424"/>
        <c:axId val="611252456"/>
      </c:barChart>
      <c:catAx>
        <c:axId val="6112544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1" i="0" u="none" strike="noStrike" kern="1200" baseline="0">
                <a:solidFill>
                  <a:schemeClr val="tx1">
                    <a:lumMod val="65000"/>
                    <a:lumOff val="35000"/>
                  </a:schemeClr>
                </a:solidFill>
                <a:latin typeface="Arial Nova" panose="020B0504020202020204" pitchFamily="34" charset="0"/>
                <a:ea typeface="+mn-ea"/>
                <a:cs typeface="+mn-cs"/>
              </a:defRPr>
            </a:pPr>
            <a:endParaRPr lang="en-US"/>
          </a:p>
        </c:txPr>
        <c:crossAx val="611252456"/>
        <c:crosses val="autoZero"/>
        <c:auto val="1"/>
        <c:lblAlgn val="ctr"/>
        <c:lblOffset val="100"/>
        <c:noMultiLvlLbl val="0"/>
      </c:catAx>
      <c:valAx>
        <c:axId val="611252456"/>
        <c:scaling>
          <c:orientation val="minMax"/>
        </c:scaling>
        <c:delete val="1"/>
        <c:axPos val="l"/>
        <c:numFmt formatCode="0.0" sourceLinked="1"/>
        <c:majorTickMark val="none"/>
        <c:minorTickMark val="none"/>
        <c:tickLblPos val="nextTo"/>
        <c:crossAx val="611254424"/>
        <c:crosses val="autoZero"/>
        <c:crossBetween val="between"/>
      </c:valAx>
      <c:spPr>
        <a:noFill/>
        <a:ln>
          <a:noFill/>
        </a:ln>
        <a:effectLst/>
      </c:spPr>
    </c:plotArea>
    <c:plotVisOnly val="1"/>
    <c:dispBlanksAs val="gap"/>
    <c:showDLblsOverMax val="0"/>
  </c:chart>
  <c:spPr>
    <a:noFill/>
    <a:ln>
      <a:noFill/>
    </a:ln>
    <a:effectLst/>
  </c:spPr>
  <c:txPr>
    <a:bodyPr/>
    <a:lstStyle/>
    <a:p>
      <a:pPr>
        <a:defRPr sz="1100" b="1">
          <a:latin typeface="Arial Nova" panose="020B0504020202020204" pitchFamily="34"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rot="0" spcFirstLastPara="1" vertOverflow="ellipsis" vert="horz" wrap="square" anchor="ctr" anchorCtr="1"/>
          <a:lstStyle/>
          <a:p>
            <a:pPr>
              <a:defRPr sz="1200" b="1" i="0" u="none" strike="noStrike" kern="1200" cap="all" spc="150" baseline="0">
                <a:solidFill>
                  <a:schemeClr val="tx1">
                    <a:lumMod val="50000"/>
                    <a:lumOff val="50000"/>
                  </a:schemeClr>
                </a:solidFill>
                <a:latin typeface="Arial Nova" panose="020B0504020202020204" pitchFamily="34" charset="0"/>
                <a:ea typeface="+mn-ea"/>
                <a:cs typeface="+mn-cs"/>
              </a:defRPr>
            </a:pPr>
            <a:r>
              <a:rPr lang="en-US"/>
              <a:t>REDUCED EXPORTABLE SURPLUS - MMT</a:t>
            </a:r>
          </a:p>
        </c:rich>
      </c:tx>
      <c:overlay val="0"/>
      <c:spPr>
        <a:noFill/>
        <a:ln>
          <a:noFill/>
        </a:ln>
        <a:effectLst/>
      </c:spPr>
      <c:txPr>
        <a:bodyPr rot="0" spcFirstLastPara="1" vertOverflow="ellipsis" vert="horz" wrap="square" anchor="ctr" anchorCtr="1"/>
        <a:lstStyle/>
        <a:p>
          <a:pPr>
            <a:defRPr sz="1200" b="1" i="0" u="none" strike="noStrike" kern="1200" cap="all" spc="150" baseline="0">
              <a:solidFill>
                <a:schemeClr val="tx1">
                  <a:lumMod val="50000"/>
                  <a:lumOff val="50000"/>
                </a:schemeClr>
              </a:solidFill>
              <a:latin typeface="Arial Nova" panose="020B0504020202020204" pitchFamily="34" charset="0"/>
              <a:ea typeface="+mn-ea"/>
              <a:cs typeface="+mn-cs"/>
            </a:defRPr>
          </a:pPr>
          <a:endParaRPr lang="en-US"/>
        </a:p>
      </c:txPr>
    </c:title>
    <c:autoTitleDeleted val="0"/>
    <c:plotArea>
      <c:layout/>
      <c:barChart>
        <c:barDir val="col"/>
        <c:grouping val="clustered"/>
        <c:varyColors val="0"/>
        <c:ser>
          <c:idx val="2"/>
          <c:order val="2"/>
          <c:tx>
            <c:strRef>
              <c:f>Sheet1!$D$36</c:f>
              <c:strCache>
                <c:ptCount val="1"/>
                <c:pt idx="0">
                  <c:v>Cum Bal Exportable Surplus - RHS</c:v>
                </c:pt>
              </c:strCache>
            </c:strRef>
          </c:tx>
          <c:spPr>
            <a:pattFill prst="narHorz">
              <a:fgClr>
                <a:schemeClr val="accent6">
                  <a:shade val="65000"/>
                </a:schemeClr>
              </a:fgClr>
              <a:bgClr>
                <a:schemeClr val="accent6">
                  <a:shade val="65000"/>
                  <a:lumMod val="20000"/>
                  <a:lumOff val="80000"/>
                </a:schemeClr>
              </a:bgClr>
            </a:pattFill>
            <a:ln>
              <a:noFill/>
            </a:ln>
            <a:effectLst>
              <a:innerShdw blurRad="114300">
                <a:schemeClr val="accent6">
                  <a:shade val="65000"/>
                </a:schemeClr>
              </a:inn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lumMod val="75000"/>
                        <a:lumOff val="25000"/>
                      </a:schemeClr>
                    </a:solidFill>
                    <a:latin typeface="Arial Nova" panose="020B05040202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Sheet1!$A$37:$A$41</c:f>
              <c:strCache>
                <c:ptCount val="5"/>
                <c:pt idx="0">
                  <c:v>2017-18</c:v>
                </c:pt>
                <c:pt idx="1">
                  <c:v>2018-19</c:v>
                </c:pt>
                <c:pt idx="2">
                  <c:v>2019-20</c:v>
                </c:pt>
                <c:pt idx="3">
                  <c:v>2020-21</c:v>
                </c:pt>
                <c:pt idx="4">
                  <c:v>2021-22 (P)</c:v>
                </c:pt>
              </c:strCache>
            </c:strRef>
          </c:cat>
          <c:val>
            <c:numRef>
              <c:f>Sheet1!$D$37:$D$41</c:f>
              <c:numCache>
                <c:formatCode>0.0</c:formatCode>
                <c:ptCount val="5"/>
                <c:pt idx="0">
                  <c:v>6.6559920000000004</c:v>
                </c:pt>
                <c:pt idx="1">
                  <c:v>10.405695197609997</c:v>
                </c:pt>
                <c:pt idx="2">
                  <c:v>6.4231297896099955</c:v>
                </c:pt>
                <c:pt idx="3">
                  <c:v>4.3387946836099953</c:v>
                </c:pt>
                <c:pt idx="4">
                  <c:v>3.3928526377099946</c:v>
                </c:pt>
              </c:numCache>
            </c:numRef>
          </c:val>
          <c:extLst>
            <c:ext xmlns:c16="http://schemas.microsoft.com/office/drawing/2014/chart" uri="{C3380CC4-5D6E-409C-BE32-E72D297353CC}">
              <c16:uniqueId val="{00000000-CE79-47D4-9313-7113424BFC96}"/>
            </c:ext>
          </c:extLst>
        </c:ser>
        <c:dLbls>
          <c:showLegendKey val="0"/>
          <c:showVal val="0"/>
          <c:showCatName val="0"/>
          <c:showSerName val="0"/>
          <c:showPercent val="0"/>
          <c:showBubbleSize val="0"/>
        </c:dLbls>
        <c:gapWidth val="219"/>
        <c:axId val="648541920"/>
        <c:axId val="648539624"/>
      </c:barChart>
      <c:lineChart>
        <c:grouping val="standard"/>
        <c:varyColors val="0"/>
        <c:ser>
          <c:idx val="0"/>
          <c:order val="0"/>
          <c:tx>
            <c:strRef>
              <c:f>Sheet1!$B$36</c:f>
              <c:strCache>
                <c:ptCount val="1"/>
                <c:pt idx="0">
                  <c:v>Surplus (Prd - Cons)</c:v>
                </c:pt>
              </c:strCache>
            </c:strRef>
          </c:tx>
          <c:spPr>
            <a:ln w="28575" cap="rnd">
              <a:solidFill>
                <a:schemeClr val="accent6">
                  <a:tint val="65000"/>
                </a:schemeClr>
              </a:solidFill>
              <a:round/>
            </a:ln>
            <a:effectLst/>
          </c:spPr>
          <c:marker>
            <c:symbol val="none"/>
          </c:marker>
          <c:cat>
            <c:strRef>
              <c:f>Sheet1!$A$37:$A$41</c:f>
              <c:strCache>
                <c:ptCount val="5"/>
                <c:pt idx="0">
                  <c:v>2017-18</c:v>
                </c:pt>
                <c:pt idx="1">
                  <c:v>2018-19</c:v>
                </c:pt>
                <c:pt idx="2">
                  <c:v>2019-20</c:v>
                </c:pt>
                <c:pt idx="3">
                  <c:v>2020-21</c:v>
                </c:pt>
                <c:pt idx="4">
                  <c:v>2021-22 (P)</c:v>
                </c:pt>
              </c:strCache>
            </c:strRef>
          </c:cat>
          <c:val>
            <c:numRef>
              <c:f>Sheet1!$B$37:$B$41</c:f>
              <c:numCache>
                <c:formatCode>0.0</c:formatCode>
                <c:ptCount val="5"/>
                <c:pt idx="0">
                  <c:v>7.3000000000000007</c:v>
                </c:pt>
                <c:pt idx="1">
                  <c:v>7.5297779999999968</c:v>
                </c:pt>
                <c:pt idx="2">
                  <c:v>2.070999999999998</c:v>
                </c:pt>
                <c:pt idx="3">
                  <c:v>5.106398003999999</c:v>
                </c:pt>
                <c:pt idx="4">
                  <c:v>7.0540579540999993</c:v>
                </c:pt>
              </c:numCache>
            </c:numRef>
          </c:val>
          <c:smooth val="0"/>
          <c:extLst>
            <c:ext xmlns:c16="http://schemas.microsoft.com/office/drawing/2014/chart" uri="{C3380CC4-5D6E-409C-BE32-E72D297353CC}">
              <c16:uniqueId val="{00000001-CE79-47D4-9313-7113424BFC96}"/>
            </c:ext>
          </c:extLst>
        </c:ser>
        <c:ser>
          <c:idx val="1"/>
          <c:order val="1"/>
          <c:tx>
            <c:strRef>
              <c:f>Sheet1!$C$36</c:f>
              <c:strCache>
                <c:ptCount val="1"/>
                <c:pt idx="0">
                  <c:v>Exports</c:v>
                </c:pt>
              </c:strCache>
            </c:strRef>
          </c:tx>
          <c:spPr>
            <a:ln w="28575" cap="rnd">
              <a:solidFill>
                <a:schemeClr val="accent6"/>
              </a:solidFill>
              <a:round/>
            </a:ln>
            <a:effectLst/>
          </c:spPr>
          <c:marker>
            <c:symbol val="none"/>
          </c:marker>
          <c:cat>
            <c:strRef>
              <c:f>Sheet1!$A$37:$A$41</c:f>
              <c:strCache>
                <c:ptCount val="5"/>
                <c:pt idx="0">
                  <c:v>2017-18</c:v>
                </c:pt>
                <c:pt idx="1">
                  <c:v>2018-19</c:v>
                </c:pt>
                <c:pt idx="2">
                  <c:v>2019-20</c:v>
                </c:pt>
                <c:pt idx="3">
                  <c:v>2020-21</c:v>
                </c:pt>
                <c:pt idx="4">
                  <c:v>2021-22 (P)</c:v>
                </c:pt>
              </c:strCache>
            </c:strRef>
          </c:cat>
          <c:val>
            <c:numRef>
              <c:f>Sheet1!$C$37:$C$41</c:f>
              <c:numCache>
                <c:formatCode>0.0</c:formatCode>
                <c:ptCount val="5"/>
                <c:pt idx="0">
                  <c:v>0.64400800000000002</c:v>
                </c:pt>
                <c:pt idx="1">
                  <c:v>3.7800748023900006</c:v>
                </c:pt>
                <c:pt idx="2">
                  <c:v>6.0535654079999999</c:v>
                </c:pt>
                <c:pt idx="3">
                  <c:v>7.1907331099999983</c:v>
                </c:pt>
                <c:pt idx="4">
                  <c:v>8</c:v>
                </c:pt>
              </c:numCache>
            </c:numRef>
          </c:val>
          <c:smooth val="0"/>
          <c:extLst>
            <c:ext xmlns:c16="http://schemas.microsoft.com/office/drawing/2014/chart" uri="{C3380CC4-5D6E-409C-BE32-E72D297353CC}">
              <c16:uniqueId val="{00000002-CE79-47D4-9313-7113424BFC96}"/>
            </c:ext>
          </c:extLst>
        </c:ser>
        <c:dLbls>
          <c:showLegendKey val="0"/>
          <c:showVal val="0"/>
          <c:showCatName val="0"/>
          <c:showSerName val="0"/>
          <c:showPercent val="0"/>
          <c:showBubbleSize val="0"/>
        </c:dLbls>
        <c:marker val="1"/>
        <c:smooth val="0"/>
        <c:axId val="693505320"/>
        <c:axId val="693505648"/>
      </c:lineChart>
      <c:catAx>
        <c:axId val="693505320"/>
        <c:scaling>
          <c:orientation val="minMax"/>
        </c:scaling>
        <c:delete val="0"/>
        <c:axPos val="b"/>
        <c:numFmt formatCode="General" sourceLinked="1"/>
        <c:majorTickMark val="none"/>
        <c:minorTickMark val="none"/>
        <c:tickLblPos val="nextTo"/>
        <c:spPr>
          <a:noFill/>
          <a:ln w="19050" cap="flat" cmpd="sng" algn="ctr">
            <a:solidFill>
              <a:schemeClr val="tx1">
                <a:lumMod val="25000"/>
                <a:lumOff val="75000"/>
              </a:schemeClr>
            </a:solidFill>
            <a:round/>
          </a:ln>
          <a:effectLst/>
        </c:spPr>
        <c:txPr>
          <a:bodyPr rot="-60000000" spcFirstLastPara="1" vertOverflow="ellipsis" vert="horz" wrap="square" anchor="ctr" anchorCtr="1"/>
          <a:lstStyle/>
          <a:p>
            <a:pPr>
              <a:defRPr sz="1000" b="1" i="0" u="none" strike="noStrike" kern="1200" baseline="0">
                <a:solidFill>
                  <a:schemeClr val="tx1">
                    <a:lumMod val="65000"/>
                    <a:lumOff val="35000"/>
                  </a:schemeClr>
                </a:solidFill>
                <a:latin typeface="Arial Nova" panose="020B0504020202020204" pitchFamily="34" charset="0"/>
                <a:ea typeface="+mn-ea"/>
                <a:cs typeface="+mn-cs"/>
              </a:defRPr>
            </a:pPr>
            <a:endParaRPr lang="en-US"/>
          </a:p>
        </c:txPr>
        <c:crossAx val="693505648"/>
        <c:crosses val="autoZero"/>
        <c:auto val="1"/>
        <c:lblAlgn val="ctr"/>
        <c:lblOffset val="100"/>
        <c:noMultiLvlLbl val="0"/>
      </c:catAx>
      <c:valAx>
        <c:axId val="693505648"/>
        <c:scaling>
          <c:orientation val="minMax"/>
        </c:scaling>
        <c:delete val="0"/>
        <c:axPos val="l"/>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000" b="1" i="0" u="none" strike="noStrike" kern="1200" baseline="0">
                <a:solidFill>
                  <a:schemeClr val="tx1">
                    <a:lumMod val="65000"/>
                    <a:lumOff val="35000"/>
                  </a:schemeClr>
                </a:solidFill>
                <a:latin typeface="Arial Nova" panose="020B0504020202020204" pitchFamily="34" charset="0"/>
                <a:ea typeface="+mn-ea"/>
                <a:cs typeface="+mn-cs"/>
              </a:defRPr>
            </a:pPr>
            <a:endParaRPr lang="en-US"/>
          </a:p>
        </c:txPr>
        <c:crossAx val="693505320"/>
        <c:crosses val="autoZero"/>
        <c:crossBetween val="between"/>
      </c:valAx>
      <c:valAx>
        <c:axId val="648539624"/>
        <c:scaling>
          <c:orientation val="minMax"/>
        </c:scaling>
        <c:delete val="0"/>
        <c:axPos val="r"/>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000" b="1" i="0" u="none" strike="noStrike" kern="1200" baseline="0">
                <a:solidFill>
                  <a:schemeClr val="tx1">
                    <a:lumMod val="65000"/>
                    <a:lumOff val="35000"/>
                  </a:schemeClr>
                </a:solidFill>
                <a:latin typeface="Arial Nova" panose="020B0504020202020204" pitchFamily="34" charset="0"/>
                <a:ea typeface="+mn-ea"/>
                <a:cs typeface="+mn-cs"/>
              </a:defRPr>
            </a:pPr>
            <a:endParaRPr lang="en-US"/>
          </a:p>
        </c:txPr>
        <c:crossAx val="648541920"/>
        <c:crosses val="max"/>
        <c:crossBetween val="between"/>
      </c:valAx>
      <c:catAx>
        <c:axId val="648541920"/>
        <c:scaling>
          <c:orientation val="minMax"/>
        </c:scaling>
        <c:delete val="1"/>
        <c:axPos val="b"/>
        <c:numFmt formatCode="General" sourceLinked="1"/>
        <c:majorTickMark val="none"/>
        <c:minorTickMark val="none"/>
        <c:tickLblPos val="nextTo"/>
        <c:crossAx val="648539624"/>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1000" b="1" i="0" u="none" strike="noStrike" kern="1200" baseline="0">
              <a:solidFill>
                <a:schemeClr val="tx1">
                  <a:lumMod val="65000"/>
                  <a:lumOff val="35000"/>
                </a:schemeClr>
              </a:solidFill>
              <a:latin typeface="Arial Nova" panose="020B0504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000" b="1">
          <a:latin typeface="Arial Nova" panose="020B0504020202020204" pitchFamily="34" charset="0"/>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rot="0" spcFirstLastPara="1" vertOverflow="ellipsis" vert="horz" wrap="square" anchor="ctr" anchorCtr="1"/>
          <a:lstStyle/>
          <a:p>
            <a:pPr>
              <a:defRPr sz="1320" b="1" i="0" u="none" strike="noStrike" kern="1200" cap="all" spc="150" baseline="0">
                <a:solidFill>
                  <a:schemeClr val="tx1">
                    <a:lumMod val="50000"/>
                    <a:lumOff val="50000"/>
                  </a:schemeClr>
                </a:solidFill>
                <a:latin typeface="Arial Nova" panose="020B0504020202020204" pitchFamily="34" charset="0"/>
                <a:ea typeface="+mn-ea"/>
                <a:cs typeface="+mn-cs"/>
              </a:defRPr>
            </a:pPr>
            <a:r>
              <a:rPr lang="en-US" dirty="0"/>
              <a:t>Long term</a:t>
            </a:r>
            <a:r>
              <a:rPr lang="en-US" baseline="0" dirty="0"/>
              <a:t> consumption growth &amp; sucrose diversion to ethanol</a:t>
            </a:r>
            <a:endParaRPr lang="en-US" dirty="0"/>
          </a:p>
        </c:rich>
      </c:tx>
      <c:overlay val="0"/>
      <c:spPr>
        <a:noFill/>
        <a:ln>
          <a:noFill/>
        </a:ln>
        <a:effectLst/>
      </c:spPr>
      <c:txPr>
        <a:bodyPr rot="0" spcFirstLastPara="1" vertOverflow="ellipsis" vert="horz" wrap="square" anchor="ctr" anchorCtr="1"/>
        <a:lstStyle/>
        <a:p>
          <a:pPr>
            <a:defRPr sz="1320" b="1" i="0" u="none" strike="noStrike" kern="1200" cap="all" spc="150" baseline="0">
              <a:solidFill>
                <a:schemeClr val="tx1">
                  <a:lumMod val="50000"/>
                  <a:lumOff val="50000"/>
                </a:schemeClr>
              </a:solidFill>
              <a:latin typeface="Arial Nova" panose="020B0504020202020204" pitchFamily="34" charset="0"/>
              <a:ea typeface="+mn-ea"/>
              <a:cs typeface="+mn-cs"/>
            </a:defRPr>
          </a:pPr>
          <a:endParaRPr lang="en-US"/>
        </a:p>
      </c:txPr>
    </c:title>
    <c:autoTitleDeleted val="0"/>
    <c:plotArea>
      <c:layout/>
      <c:barChart>
        <c:barDir val="col"/>
        <c:grouping val="stacked"/>
        <c:varyColors val="0"/>
        <c:ser>
          <c:idx val="0"/>
          <c:order val="0"/>
          <c:tx>
            <c:strRef>
              <c:f>Sheet2!$B$3</c:f>
              <c:strCache>
                <c:ptCount val="1"/>
                <c:pt idx="0">
                  <c:v>Cons</c:v>
                </c:pt>
              </c:strCache>
            </c:strRef>
          </c:tx>
          <c:spPr>
            <a:pattFill prst="narHorz">
              <a:fgClr>
                <a:schemeClr val="accent6">
                  <a:tint val="65000"/>
                </a:schemeClr>
              </a:fgClr>
              <a:bgClr>
                <a:schemeClr val="accent6">
                  <a:tint val="65000"/>
                  <a:lumMod val="20000"/>
                  <a:lumOff val="80000"/>
                </a:schemeClr>
              </a:bgClr>
            </a:pattFill>
            <a:ln>
              <a:noFill/>
            </a:ln>
            <a:effectLst>
              <a:innerShdw blurRad="114300">
                <a:schemeClr val="accent6">
                  <a:tint val="65000"/>
                </a:schemeClr>
              </a:innerShdw>
            </a:effectLst>
          </c:spPr>
          <c:invertIfNegative val="0"/>
          <c:cat>
            <c:strRef>
              <c:f>Sheet2!$A$15:$A$29</c:f>
              <c:strCache>
                <c:ptCount val="15"/>
                <c:pt idx="0">
                  <c:v>15/16</c:v>
                </c:pt>
                <c:pt idx="1">
                  <c:v>16/17</c:v>
                </c:pt>
                <c:pt idx="2">
                  <c:v>17/18</c:v>
                </c:pt>
                <c:pt idx="3">
                  <c:v>18/19</c:v>
                </c:pt>
                <c:pt idx="4">
                  <c:v>19/20</c:v>
                </c:pt>
                <c:pt idx="5">
                  <c:v>20/21</c:v>
                </c:pt>
                <c:pt idx="6">
                  <c:v>21/22 (P)</c:v>
                </c:pt>
                <c:pt idx="7">
                  <c:v>22/23 (P)</c:v>
                </c:pt>
                <c:pt idx="8">
                  <c:v>23/24 (P)</c:v>
                </c:pt>
                <c:pt idx="9">
                  <c:v>24/25 (P)</c:v>
                </c:pt>
                <c:pt idx="10">
                  <c:v>25/26 (P)</c:v>
                </c:pt>
                <c:pt idx="11">
                  <c:v>26/27 (P)</c:v>
                </c:pt>
                <c:pt idx="12">
                  <c:v>27/28 (P)</c:v>
                </c:pt>
                <c:pt idx="13">
                  <c:v>28/29 (P)</c:v>
                </c:pt>
                <c:pt idx="14">
                  <c:v>29/30 (P)</c:v>
                </c:pt>
              </c:strCache>
            </c:strRef>
          </c:cat>
          <c:val>
            <c:numRef>
              <c:f>Sheet2!$B$15:$B$29</c:f>
              <c:numCache>
                <c:formatCode>0.0</c:formatCode>
                <c:ptCount val="15"/>
                <c:pt idx="0">
                  <c:v>24.629000000000001</c:v>
                </c:pt>
                <c:pt idx="1">
                  <c:v>24.555</c:v>
                </c:pt>
                <c:pt idx="2">
                  <c:v>25.178999999999998</c:v>
                </c:pt>
                <c:pt idx="3">
                  <c:v>25.632222000000002</c:v>
                </c:pt>
                <c:pt idx="4">
                  <c:v>25.340000000000003</c:v>
                </c:pt>
                <c:pt idx="5">
                  <c:v>26.093601996</c:v>
                </c:pt>
                <c:pt idx="6">
                  <c:v>26.745942045899998</c:v>
                </c:pt>
                <c:pt idx="7">
                  <c:v>27.280860886817997</c:v>
                </c:pt>
                <c:pt idx="8">
                  <c:v>27.826478104554358</c:v>
                </c:pt>
                <c:pt idx="9">
                  <c:v>28.383007666645444</c:v>
                </c:pt>
                <c:pt idx="10">
                  <c:v>28.950667819978353</c:v>
                </c:pt>
                <c:pt idx="11">
                  <c:v>29.52968117637792</c:v>
                </c:pt>
                <c:pt idx="12">
                  <c:v>30.120274799905481</c:v>
                </c:pt>
                <c:pt idx="13">
                  <c:v>30.72268029590359</c:v>
                </c:pt>
                <c:pt idx="14">
                  <c:v>31.337133901821662</c:v>
                </c:pt>
              </c:numCache>
            </c:numRef>
          </c:val>
          <c:extLst>
            <c:ext xmlns:c16="http://schemas.microsoft.com/office/drawing/2014/chart" uri="{C3380CC4-5D6E-409C-BE32-E72D297353CC}">
              <c16:uniqueId val="{00000000-F186-43C1-9171-DF1244AF2E44}"/>
            </c:ext>
          </c:extLst>
        </c:ser>
        <c:ser>
          <c:idx val="1"/>
          <c:order val="1"/>
          <c:tx>
            <c:strRef>
              <c:f>Sheet2!$C$3</c:f>
              <c:strCache>
                <c:ptCount val="1"/>
                <c:pt idx="0">
                  <c:v>Div to Ethanol</c:v>
                </c:pt>
              </c:strCache>
            </c:strRef>
          </c:tx>
          <c:spPr>
            <a:pattFill prst="narHorz">
              <a:fgClr>
                <a:schemeClr val="accent6"/>
              </a:fgClr>
              <a:bgClr>
                <a:schemeClr val="accent6">
                  <a:lumMod val="20000"/>
                  <a:lumOff val="80000"/>
                </a:schemeClr>
              </a:bgClr>
            </a:pattFill>
            <a:ln>
              <a:noFill/>
            </a:ln>
            <a:effectLst>
              <a:innerShdw blurRad="114300">
                <a:schemeClr val="accent6"/>
              </a:innerShdw>
            </a:effectLst>
          </c:spPr>
          <c:invertIfNegative val="0"/>
          <c:cat>
            <c:strRef>
              <c:f>Sheet2!$A$15:$A$29</c:f>
              <c:strCache>
                <c:ptCount val="15"/>
                <c:pt idx="0">
                  <c:v>15/16</c:v>
                </c:pt>
                <c:pt idx="1">
                  <c:v>16/17</c:v>
                </c:pt>
                <c:pt idx="2">
                  <c:v>17/18</c:v>
                </c:pt>
                <c:pt idx="3">
                  <c:v>18/19</c:v>
                </c:pt>
                <c:pt idx="4">
                  <c:v>19/20</c:v>
                </c:pt>
                <c:pt idx="5">
                  <c:v>20/21</c:v>
                </c:pt>
                <c:pt idx="6">
                  <c:v>21/22 (P)</c:v>
                </c:pt>
                <c:pt idx="7">
                  <c:v>22/23 (P)</c:v>
                </c:pt>
                <c:pt idx="8">
                  <c:v>23/24 (P)</c:v>
                </c:pt>
                <c:pt idx="9">
                  <c:v>24/25 (P)</c:v>
                </c:pt>
                <c:pt idx="10">
                  <c:v>25/26 (P)</c:v>
                </c:pt>
                <c:pt idx="11">
                  <c:v>26/27 (P)</c:v>
                </c:pt>
                <c:pt idx="12">
                  <c:v>27/28 (P)</c:v>
                </c:pt>
                <c:pt idx="13">
                  <c:v>28/29 (P)</c:v>
                </c:pt>
                <c:pt idx="14">
                  <c:v>29/30 (P)</c:v>
                </c:pt>
              </c:strCache>
            </c:strRef>
          </c:cat>
          <c:val>
            <c:numRef>
              <c:f>Sheet2!$C$15:$C$29</c:f>
              <c:numCache>
                <c:formatCode>General</c:formatCode>
                <c:ptCount val="15"/>
                <c:pt idx="6">
                  <c:v>3.2</c:v>
                </c:pt>
                <c:pt idx="7">
                  <c:v>4.5</c:v>
                </c:pt>
                <c:pt idx="8">
                  <c:v>5.5</c:v>
                </c:pt>
                <c:pt idx="9">
                  <c:v>6</c:v>
                </c:pt>
                <c:pt idx="10">
                  <c:v>6.5</c:v>
                </c:pt>
                <c:pt idx="11">
                  <c:v>7</c:v>
                </c:pt>
                <c:pt idx="12">
                  <c:v>7.5</c:v>
                </c:pt>
                <c:pt idx="13">
                  <c:v>7.5</c:v>
                </c:pt>
                <c:pt idx="14">
                  <c:v>7.5</c:v>
                </c:pt>
              </c:numCache>
            </c:numRef>
          </c:val>
          <c:extLst>
            <c:ext xmlns:c16="http://schemas.microsoft.com/office/drawing/2014/chart" uri="{C3380CC4-5D6E-409C-BE32-E72D297353CC}">
              <c16:uniqueId val="{00000001-F186-43C1-9171-DF1244AF2E44}"/>
            </c:ext>
          </c:extLst>
        </c:ser>
        <c:dLbls>
          <c:showLegendKey val="0"/>
          <c:showVal val="0"/>
          <c:showCatName val="0"/>
          <c:showSerName val="0"/>
          <c:showPercent val="0"/>
          <c:showBubbleSize val="0"/>
        </c:dLbls>
        <c:gapWidth val="150"/>
        <c:overlap val="100"/>
        <c:axId val="599756264"/>
        <c:axId val="599756592"/>
      </c:barChart>
      <c:lineChart>
        <c:grouping val="standard"/>
        <c:varyColors val="0"/>
        <c:ser>
          <c:idx val="2"/>
          <c:order val="2"/>
          <c:tx>
            <c:strRef>
              <c:f>Sheet2!$D$3</c:f>
              <c:strCache>
                <c:ptCount val="1"/>
                <c:pt idx="0">
                  <c:v>Total Sucrose Requirement</c:v>
                </c:pt>
              </c:strCache>
            </c:strRef>
          </c:tx>
          <c:spPr>
            <a:ln w="28575" cap="rnd">
              <a:solidFill>
                <a:srgbClr val="C00000"/>
              </a:solidFill>
              <a:prstDash val="sysDash"/>
              <a:round/>
            </a:ln>
            <a:effectLst/>
          </c:spPr>
          <c:marker>
            <c:symbol val="none"/>
          </c:marker>
          <c:dLbls>
            <c:spPr>
              <a:noFill/>
              <a:ln>
                <a:noFill/>
              </a:ln>
              <a:effectLst/>
            </c:spPr>
            <c:txPr>
              <a:bodyPr rot="0" spcFirstLastPara="1" vertOverflow="ellipsis" vert="horz" wrap="square" anchor="ctr" anchorCtr="1"/>
              <a:lstStyle/>
              <a:p>
                <a:pPr>
                  <a:defRPr sz="1100" b="1" i="0" u="none" strike="noStrike" kern="1200" baseline="0">
                    <a:solidFill>
                      <a:schemeClr val="tx1">
                        <a:lumMod val="75000"/>
                        <a:lumOff val="25000"/>
                      </a:schemeClr>
                    </a:solidFill>
                    <a:latin typeface="Arial Nova" panose="020B0504020202020204" pitchFamily="34" charset="0"/>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Sheet2!$A$15:$A$29</c:f>
              <c:strCache>
                <c:ptCount val="15"/>
                <c:pt idx="0">
                  <c:v>15/16</c:v>
                </c:pt>
                <c:pt idx="1">
                  <c:v>16/17</c:v>
                </c:pt>
                <c:pt idx="2">
                  <c:v>17/18</c:v>
                </c:pt>
                <c:pt idx="3">
                  <c:v>18/19</c:v>
                </c:pt>
                <c:pt idx="4">
                  <c:v>19/20</c:v>
                </c:pt>
                <c:pt idx="5">
                  <c:v>20/21</c:v>
                </c:pt>
                <c:pt idx="6">
                  <c:v>21/22 (P)</c:v>
                </c:pt>
                <c:pt idx="7">
                  <c:v>22/23 (P)</c:v>
                </c:pt>
                <c:pt idx="8">
                  <c:v>23/24 (P)</c:v>
                </c:pt>
                <c:pt idx="9">
                  <c:v>24/25 (P)</c:v>
                </c:pt>
                <c:pt idx="10">
                  <c:v>25/26 (P)</c:v>
                </c:pt>
                <c:pt idx="11">
                  <c:v>26/27 (P)</c:v>
                </c:pt>
                <c:pt idx="12">
                  <c:v>27/28 (P)</c:v>
                </c:pt>
                <c:pt idx="13">
                  <c:v>28/29 (P)</c:v>
                </c:pt>
                <c:pt idx="14">
                  <c:v>29/30 (P)</c:v>
                </c:pt>
              </c:strCache>
            </c:strRef>
          </c:cat>
          <c:val>
            <c:numRef>
              <c:f>Sheet2!$D$15:$D$29</c:f>
              <c:numCache>
                <c:formatCode>General</c:formatCode>
                <c:ptCount val="15"/>
                <c:pt idx="6" formatCode="0.0">
                  <c:v>29.945942045899997</c:v>
                </c:pt>
                <c:pt idx="7" formatCode="0.0">
                  <c:v>31.780860886817997</c:v>
                </c:pt>
                <c:pt idx="8" formatCode="0.0">
                  <c:v>33.326478104554354</c:v>
                </c:pt>
                <c:pt idx="9" formatCode="0.0">
                  <c:v>34.38300766664544</c:v>
                </c:pt>
                <c:pt idx="10" formatCode="0.0">
                  <c:v>35.450667819978349</c:v>
                </c:pt>
                <c:pt idx="11" formatCode="0.0">
                  <c:v>36.52968117637792</c:v>
                </c:pt>
                <c:pt idx="12" formatCode="0.0">
                  <c:v>37.620274799905481</c:v>
                </c:pt>
                <c:pt idx="13" formatCode="0.0">
                  <c:v>38.222680295903587</c:v>
                </c:pt>
                <c:pt idx="14" formatCode="0.0">
                  <c:v>38.837133901821659</c:v>
                </c:pt>
              </c:numCache>
            </c:numRef>
          </c:val>
          <c:smooth val="0"/>
          <c:extLst>
            <c:ext xmlns:c16="http://schemas.microsoft.com/office/drawing/2014/chart" uri="{C3380CC4-5D6E-409C-BE32-E72D297353CC}">
              <c16:uniqueId val="{00000002-F186-43C1-9171-DF1244AF2E44}"/>
            </c:ext>
          </c:extLst>
        </c:ser>
        <c:dLbls>
          <c:showLegendKey val="0"/>
          <c:showVal val="0"/>
          <c:showCatName val="0"/>
          <c:showSerName val="0"/>
          <c:showPercent val="0"/>
          <c:showBubbleSize val="0"/>
        </c:dLbls>
        <c:marker val="1"/>
        <c:smooth val="0"/>
        <c:axId val="599756264"/>
        <c:axId val="599756592"/>
      </c:lineChart>
      <c:catAx>
        <c:axId val="599756264"/>
        <c:scaling>
          <c:orientation val="minMax"/>
        </c:scaling>
        <c:delete val="0"/>
        <c:axPos val="b"/>
        <c:numFmt formatCode="General" sourceLinked="1"/>
        <c:majorTickMark val="none"/>
        <c:minorTickMark val="none"/>
        <c:tickLblPos val="nextTo"/>
        <c:spPr>
          <a:noFill/>
          <a:ln w="19050" cap="flat" cmpd="sng" algn="ctr">
            <a:solidFill>
              <a:schemeClr val="tx1">
                <a:lumMod val="25000"/>
                <a:lumOff val="75000"/>
              </a:schemeClr>
            </a:solidFill>
            <a:round/>
          </a:ln>
          <a:effectLst/>
        </c:spPr>
        <c:txPr>
          <a:bodyPr rot="-60000000" spcFirstLastPara="1" vertOverflow="ellipsis" vert="horz" wrap="square" anchor="ctr" anchorCtr="1"/>
          <a:lstStyle/>
          <a:p>
            <a:pPr>
              <a:defRPr sz="1100" b="1" i="0" u="none" strike="noStrike" kern="1200" baseline="0">
                <a:solidFill>
                  <a:schemeClr val="tx1">
                    <a:lumMod val="65000"/>
                    <a:lumOff val="35000"/>
                  </a:schemeClr>
                </a:solidFill>
                <a:latin typeface="Arial Nova" panose="020B0504020202020204" pitchFamily="34" charset="0"/>
                <a:ea typeface="+mn-ea"/>
                <a:cs typeface="+mn-cs"/>
              </a:defRPr>
            </a:pPr>
            <a:endParaRPr lang="en-US"/>
          </a:p>
        </c:txPr>
        <c:crossAx val="599756592"/>
        <c:crosses val="autoZero"/>
        <c:auto val="1"/>
        <c:lblAlgn val="ctr"/>
        <c:lblOffset val="100"/>
        <c:noMultiLvlLbl val="0"/>
      </c:catAx>
      <c:valAx>
        <c:axId val="599756592"/>
        <c:scaling>
          <c:orientation val="minMax"/>
        </c:scaling>
        <c:delete val="0"/>
        <c:axPos val="l"/>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00" b="1" i="0" u="none" strike="noStrike" kern="1200" baseline="0">
                <a:solidFill>
                  <a:schemeClr val="tx1">
                    <a:lumMod val="65000"/>
                    <a:lumOff val="35000"/>
                  </a:schemeClr>
                </a:solidFill>
                <a:latin typeface="Arial Nova" panose="020B0504020202020204" pitchFamily="34" charset="0"/>
                <a:ea typeface="+mn-ea"/>
                <a:cs typeface="+mn-cs"/>
              </a:defRPr>
            </a:pPr>
            <a:endParaRPr lang="en-US"/>
          </a:p>
        </c:txPr>
        <c:crossAx val="5997562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1" i="0" u="none" strike="noStrike" kern="1200" baseline="0">
              <a:solidFill>
                <a:schemeClr val="tx1">
                  <a:lumMod val="65000"/>
                  <a:lumOff val="35000"/>
                </a:schemeClr>
              </a:solidFill>
              <a:latin typeface="Arial Nova" panose="020B0504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b="1">
          <a:latin typeface="Arial Nova" panose="020B0504020202020204" pitchFamily="34" charset="0"/>
        </a:defRPr>
      </a:pPr>
      <a:endParaRPr lang="en-US"/>
    </a:p>
  </c:txPr>
  <c:externalData r:id="rId3">
    <c:autoUpdate val="0"/>
  </c:externalData>
  <c:userShapes r:id="rId4"/>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rot="0" spcFirstLastPara="1" vertOverflow="ellipsis" vert="horz" wrap="square" anchor="ctr" anchorCtr="1"/>
          <a:lstStyle/>
          <a:p>
            <a:pPr>
              <a:defRPr sz="1080" b="1" i="0" u="none" strike="noStrike" kern="1200" cap="all" spc="150" baseline="0">
                <a:solidFill>
                  <a:schemeClr val="tx1">
                    <a:lumMod val="50000"/>
                    <a:lumOff val="50000"/>
                  </a:schemeClr>
                </a:solidFill>
                <a:latin typeface="Arial Nova" panose="020B0504020202020204" pitchFamily="34" charset="0"/>
                <a:ea typeface="+mn-ea"/>
                <a:cs typeface="+mn-cs"/>
              </a:defRPr>
            </a:pPr>
            <a:r>
              <a:rPr lang="en-US"/>
              <a:t>Cost of Cultivation and Gorss Return Per Mt of Cane</a:t>
            </a:r>
          </a:p>
        </c:rich>
      </c:tx>
      <c:overlay val="0"/>
      <c:spPr>
        <a:noFill/>
        <a:ln>
          <a:noFill/>
        </a:ln>
        <a:effectLst/>
      </c:spPr>
      <c:txPr>
        <a:bodyPr rot="0" spcFirstLastPara="1" vertOverflow="ellipsis" vert="horz" wrap="square" anchor="ctr" anchorCtr="1"/>
        <a:lstStyle/>
        <a:p>
          <a:pPr>
            <a:defRPr sz="1080" b="1" i="0" u="none" strike="noStrike" kern="1200" cap="all" spc="150" baseline="0">
              <a:solidFill>
                <a:schemeClr val="tx1">
                  <a:lumMod val="50000"/>
                  <a:lumOff val="50000"/>
                </a:schemeClr>
              </a:solidFill>
              <a:latin typeface="Arial Nova" panose="020B0504020202020204" pitchFamily="34" charset="0"/>
              <a:ea typeface="+mn-ea"/>
              <a:cs typeface="+mn-cs"/>
            </a:defRPr>
          </a:pPr>
          <a:endParaRPr lang="en-US"/>
        </a:p>
      </c:txPr>
    </c:title>
    <c:autoTitleDeleted val="0"/>
    <c:plotArea>
      <c:layout>
        <c:manualLayout>
          <c:layoutTarget val="inner"/>
          <c:xMode val="edge"/>
          <c:yMode val="edge"/>
          <c:x val="5.395143468272634E-2"/>
          <c:y val="0.20968352383839864"/>
          <c:w val="0.86464187190571673"/>
          <c:h val="0.55104041109565682"/>
        </c:manualLayout>
      </c:layout>
      <c:barChart>
        <c:barDir val="col"/>
        <c:grouping val="clustered"/>
        <c:varyColors val="0"/>
        <c:ser>
          <c:idx val="0"/>
          <c:order val="0"/>
          <c:tx>
            <c:strRef>
              <c:f>Sheet2!$O$18</c:f>
              <c:strCache>
                <c:ptCount val="1"/>
                <c:pt idx="0">
                  <c:v>Cost of Cultivation per Mt - LHS</c:v>
                </c:pt>
              </c:strCache>
            </c:strRef>
          </c:tx>
          <c:spPr>
            <a:pattFill prst="narHorz">
              <a:fgClr>
                <a:schemeClr val="accent6">
                  <a:tint val="65000"/>
                </a:schemeClr>
              </a:fgClr>
              <a:bgClr>
                <a:schemeClr val="accent6">
                  <a:tint val="65000"/>
                  <a:lumMod val="20000"/>
                  <a:lumOff val="80000"/>
                </a:schemeClr>
              </a:bgClr>
            </a:pattFill>
            <a:ln>
              <a:noFill/>
            </a:ln>
            <a:effectLst>
              <a:innerShdw blurRad="114300">
                <a:schemeClr val="accent6">
                  <a:tint val="65000"/>
                </a:schemeClr>
              </a:innerShdw>
            </a:effectLst>
          </c:spPr>
          <c:invertIfNegative val="0"/>
          <c:cat>
            <c:strRef>
              <c:f>Sheet2!$N$19:$N$27</c:f>
              <c:strCache>
                <c:ptCount val="9"/>
                <c:pt idx="0">
                  <c:v>AP</c:v>
                </c:pt>
                <c:pt idx="1">
                  <c:v>Bihar</c:v>
                </c:pt>
                <c:pt idx="2">
                  <c:v>Haryana</c:v>
                </c:pt>
                <c:pt idx="3">
                  <c:v>Karnataka</c:v>
                </c:pt>
                <c:pt idx="4">
                  <c:v>Maharashtra</c:v>
                </c:pt>
                <c:pt idx="5">
                  <c:v>Tamil Nadu</c:v>
                </c:pt>
                <c:pt idx="6">
                  <c:v>UP</c:v>
                </c:pt>
                <c:pt idx="7">
                  <c:v>Uttarakhand</c:v>
                </c:pt>
                <c:pt idx="8">
                  <c:v>All India</c:v>
                </c:pt>
              </c:strCache>
            </c:strRef>
          </c:cat>
          <c:val>
            <c:numRef>
              <c:f>Sheet2!$O$19:$O$27</c:f>
              <c:numCache>
                <c:formatCode>0</c:formatCode>
                <c:ptCount val="9"/>
                <c:pt idx="0">
                  <c:v>25.577846153846153</c:v>
                </c:pt>
                <c:pt idx="1">
                  <c:v>14.56697435897436</c:v>
                </c:pt>
                <c:pt idx="2">
                  <c:v>10.17688888888889</c:v>
                </c:pt>
                <c:pt idx="3">
                  <c:v>8.7051851851851847</c:v>
                </c:pt>
                <c:pt idx="4">
                  <c:v>18.977824561403509</c:v>
                </c:pt>
                <c:pt idx="5">
                  <c:v>25.763377777777777</c:v>
                </c:pt>
                <c:pt idx="6">
                  <c:v>13.237333333333334</c:v>
                </c:pt>
                <c:pt idx="7">
                  <c:v>10.292190476190477</c:v>
                </c:pt>
                <c:pt idx="8">
                  <c:v>15.446400000000001</c:v>
                </c:pt>
              </c:numCache>
            </c:numRef>
          </c:val>
          <c:extLst>
            <c:ext xmlns:c16="http://schemas.microsoft.com/office/drawing/2014/chart" uri="{C3380CC4-5D6E-409C-BE32-E72D297353CC}">
              <c16:uniqueId val="{00000000-506D-49BB-80C4-3A390314788A}"/>
            </c:ext>
          </c:extLst>
        </c:ser>
        <c:ser>
          <c:idx val="1"/>
          <c:order val="1"/>
          <c:tx>
            <c:strRef>
              <c:f>Sheet2!$P$18</c:f>
              <c:strCache>
                <c:ptCount val="1"/>
                <c:pt idx="0">
                  <c:v>Gross Return per Mt - LHS</c:v>
                </c:pt>
              </c:strCache>
            </c:strRef>
          </c:tx>
          <c:spPr>
            <a:pattFill prst="narHorz">
              <a:fgClr>
                <a:schemeClr val="accent6"/>
              </a:fgClr>
              <a:bgClr>
                <a:schemeClr val="accent6">
                  <a:lumMod val="20000"/>
                  <a:lumOff val="80000"/>
                </a:schemeClr>
              </a:bgClr>
            </a:pattFill>
            <a:ln>
              <a:noFill/>
            </a:ln>
            <a:effectLst>
              <a:innerShdw blurRad="114300">
                <a:schemeClr val="accent6"/>
              </a:innerShdw>
            </a:effectLst>
          </c:spPr>
          <c:invertIfNegative val="0"/>
          <c:cat>
            <c:strRef>
              <c:f>Sheet2!$N$19:$N$27</c:f>
              <c:strCache>
                <c:ptCount val="9"/>
                <c:pt idx="0">
                  <c:v>AP</c:v>
                </c:pt>
                <c:pt idx="1">
                  <c:v>Bihar</c:v>
                </c:pt>
                <c:pt idx="2">
                  <c:v>Haryana</c:v>
                </c:pt>
                <c:pt idx="3">
                  <c:v>Karnataka</c:v>
                </c:pt>
                <c:pt idx="4">
                  <c:v>Maharashtra</c:v>
                </c:pt>
                <c:pt idx="5">
                  <c:v>Tamil Nadu</c:v>
                </c:pt>
                <c:pt idx="6">
                  <c:v>UP</c:v>
                </c:pt>
                <c:pt idx="7">
                  <c:v>Uttarakhand</c:v>
                </c:pt>
                <c:pt idx="8">
                  <c:v>All India</c:v>
                </c:pt>
              </c:strCache>
            </c:strRef>
          </c:cat>
          <c:val>
            <c:numRef>
              <c:f>Sheet2!$P$19:$P$27</c:f>
              <c:numCache>
                <c:formatCode>0</c:formatCode>
                <c:ptCount val="9"/>
                <c:pt idx="0">
                  <c:v>18.82646153846154</c:v>
                </c:pt>
                <c:pt idx="1">
                  <c:v>23.850666666666665</c:v>
                </c:pt>
                <c:pt idx="2">
                  <c:v>40.027911111111109</c:v>
                </c:pt>
                <c:pt idx="3">
                  <c:v>24.436148148148149</c:v>
                </c:pt>
                <c:pt idx="4">
                  <c:v>13.632701754385964</c:v>
                </c:pt>
                <c:pt idx="5">
                  <c:v>16.989333333333335</c:v>
                </c:pt>
                <c:pt idx="6">
                  <c:v>23.327809523809524</c:v>
                </c:pt>
                <c:pt idx="7">
                  <c:v>23.037333333333333</c:v>
                </c:pt>
                <c:pt idx="8">
                  <c:v>21.464888888888886</c:v>
                </c:pt>
              </c:numCache>
            </c:numRef>
          </c:val>
          <c:extLst>
            <c:ext xmlns:c16="http://schemas.microsoft.com/office/drawing/2014/chart" uri="{C3380CC4-5D6E-409C-BE32-E72D297353CC}">
              <c16:uniqueId val="{00000001-506D-49BB-80C4-3A390314788A}"/>
            </c:ext>
          </c:extLst>
        </c:ser>
        <c:dLbls>
          <c:showLegendKey val="0"/>
          <c:showVal val="0"/>
          <c:showCatName val="0"/>
          <c:showSerName val="0"/>
          <c:showPercent val="0"/>
          <c:showBubbleSize val="0"/>
        </c:dLbls>
        <c:gapWidth val="219"/>
        <c:overlap val="-27"/>
        <c:axId val="20939495"/>
        <c:axId val="20942119"/>
      </c:barChart>
      <c:lineChart>
        <c:grouping val="standard"/>
        <c:varyColors val="0"/>
        <c:ser>
          <c:idx val="2"/>
          <c:order val="2"/>
          <c:tx>
            <c:strRef>
              <c:f>Sheet2!$Q$18</c:f>
              <c:strCache>
                <c:ptCount val="1"/>
                <c:pt idx="0">
                  <c:v>% Return</c:v>
                </c:pt>
              </c:strCache>
            </c:strRef>
          </c:tx>
          <c:spPr>
            <a:ln w="28575" cap="rnd">
              <a:solidFill>
                <a:schemeClr val="accent6">
                  <a:shade val="65000"/>
                </a:schemeClr>
              </a:solidFill>
              <a:prstDash val="sysDot"/>
              <a:round/>
            </a:ln>
            <a:effectLst/>
          </c:spPr>
          <c:marker>
            <c:symbol val="none"/>
          </c:marker>
          <c:cat>
            <c:strRef>
              <c:f>Sheet2!$N$19:$N$27</c:f>
              <c:strCache>
                <c:ptCount val="9"/>
                <c:pt idx="0">
                  <c:v>AP</c:v>
                </c:pt>
                <c:pt idx="1">
                  <c:v>Bihar</c:v>
                </c:pt>
                <c:pt idx="2">
                  <c:v>Haryana</c:v>
                </c:pt>
                <c:pt idx="3">
                  <c:v>Karnataka</c:v>
                </c:pt>
                <c:pt idx="4">
                  <c:v>Maharashtra</c:v>
                </c:pt>
                <c:pt idx="5">
                  <c:v>Tamil Nadu</c:v>
                </c:pt>
                <c:pt idx="6">
                  <c:v>UP</c:v>
                </c:pt>
                <c:pt idx="7">
                  <c:v>Uttarakhand</c:v>
                </c:pt>
                <c:pt idx="8">
                  <c:v>All India</c:v>
                </c:pt>
              </c:strCache>
            </c:strRef>
          </c:cat>
          <c:val>
            <c:numRef>
              <c:f>Sheet2!$Q$19:$Q$27</c:f>
              <c:numCache>
                <c:formatCode>0%</c:formatCode>
                <c:ptCount val="9"/>
                <c:pt idx="0">
                  <c:v>0.73604561639880672</c:v>
                </c:pt>
                <c:pt idx="1">
                  <c:v>1.6373109527698761</c:v>
                </c:pt>
                <c:pt idx="2">
                  <c:v>3.9332168748362299</c:v>
                </c:pt>
                <c:pt idx="3">
                  <c:v>2.8070796460176992</c:v>
                </c:pt>
                <c:pt idx="4">
                  <c:v>0.7183490241611632</c:v>
                </c:pt>
                <c:pt idx="5">
                  <c:v>0.65943734085937666</c:v>
                </c:pt>
                <c:pt idx="6">
                  <c:v>1.7622740877172787</c:v>
                </c:pt>
                <c:pt idx="7">
                  <c:v>2.238331420957175</c:v>
                </c:pt>
                <c:pt idx="8">
                  <c:v>1.3896369956034342</c:v>
                </c:pt>
              </c:numCache>
            </c:numRef>
          </c:val>
          <c:smooth val="0"/>
          <c:extLst>
            <c:ext xmlns:c16="http://schemas.microsoft.com/office/drawing/2014/chart" uri="{C3380CC4-5D6E-409C-BE32-E72D297353CC}">
              <c16:uniqueId val="{00000002-506D-49BB-80C4-3A390314788A}"/>
            </c:ext>
          </c:extLst>
        </c:ser>
        <c:dLbls>
          <c:showLegendKey val="0"/>
          <c:showVal val="0"/>
          <c:showCatName val="0"/>
          <c:showSerName val="0"/>
          <c:showPercent val="0"/>
          <c:showBubbleSize val="0"/>
        </c:dLbls>
        <c:marker val="1"/>
        <c:smooth val="0"/>
        <c:axId val="241674167"/>
        <c:axId val="241680071"/>
      </c:lineChart>
      <c:catAx>
        <c:axId val="20939495"/>
        <c:scaling>
          <c:orientation val="minMax"/>
        </c:scaling>
        <c:delete val="0"/>
        <c:axPos val="b"/>
        <c:numFmt formatCode="General" sourceLinked="1"/>
        <c:majorTickMark val="none"/>
        <c:minorTickMark val="none"/>
        <c:tickLblPos val="nextTo"/>
        <c:spPr>
          <a:noFill/>
          <a:ln w="19050"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Nova" panose="020B0504020202020204" pitchFamily="34" charset="0"/>
                <a:ea typeface="+mn-ea"/>
                <a:cs typeface="+mn-cs"/>
              </a:defRPr>
            </a:pPr>
            <a:endParaRPr lang="en-US"/>
          </a:p>
        </c:txPr>
        <c:crossAx val="20942119"/>
        <c:crosses val="autoZero"/>
        <c:auto val="1"/>
        <c:lblAlgn val="ctr"/>
        <c:lblOffset val="100"/>
        <c:noMultiLvlLbl val="0"/>
      </c:catAx>
      <c:valAx>
        <c:axId val="20942119"/>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Nova" panose="020B0504020202020204" pitchFamily="34" charset="0"/>
                <a:ea typeface="+mn-ea"/>
                <a:cs typeface="+mn-cs"/>
              </a:defRPr>
            </a:pPr>
            <a:endParaRPr lang="en-US"/>
          </a:p>
        </c:txPr>
        <c:crossAx val="20939495"/>
        <c:crosses val="autoZero"/>
        <c:crossBetween val="between"/>
      </c:valAx>
      <c:valAx>
        <c:axId val="241680071"/>
        <c:scaling>
          <c:orientation val="minMax"/>
        </c:scaling>
        <c:delete val="0"/>
        <c:axPos val="r"/>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Nova" panose="020B0504020202020204" pitchFamily="34" charset="0"/>
                <a:ea typeface="+mn-ea"/>
                <a:cs typeface="+mn-cs"/>
              </a:defRPr>
            </a:pPr>
            <a:endParaRPr lang="en-US"/>
          </a:p>
        </c:txPr>
        <c:crossAx val="241674167"/>
        <c:crosses val="max"/>
        <c:crossBetween val="between"/>
      </c:valAx>
      <c:catAx>
        <c:axId val="241674167"/>
        <c:scaling>
          <c:orientation val="minMax"/>
        </c:scaling>
        <c:delete val="1"/>
        <c:axPos val="b"/>
        <c:numFmt formatCode="General" sourceLinked="1"/>
        <c:majorTickMark val="none"/>
        <c:minorTickMark val="none"/>
        <c:tickLblPos val="nextTo"/>
        <c:crossAx val="241680071"/>
        <c:crosses val="autoZero"/>
        <c:auto val="1"/>
        <c:lblAlgn val="ctr"/>
        <c:lblOffset val="100"/>
        <c:noMultiLvlLbl val="0"/>
      </c:catAx>
      <c:spPr>
        <a:noFill/>
        <a:ln>
          <a:noFill/>
        </a:ln>
        <a:effectLst/>
      </c:spPr>
    </c:plotArea>
    <c:legend>
      <c:legendPos val="b"/>
      <c:layout>
        <c:manualLayout>
          <c:xMode val="edge"/>
          <c:yMode val="edge"/>
          <c:x val="4.5599855856052612E-2"/>
          <c:y val="0.16853933717278965"/>
          <c:w val="0.89999996587501241"/>
          <c:h val="7.1614016995879756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Arial Nova" panose="020B0504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900">
          <a:latin typeface="Arial Nova" panose="020B0504020202020204" pitchFamily="34" charset="0"/>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rot="0" spcFirstLastPara="1" vertOverflow="ellipsis" vert="horz" wrap="square" anchor="ctr" anchorCtr="1"/>
          <a:lstStyle/>
          <a:p>
            <a:pPr>
              <a:defRPr sz="1200" b="1" i="0" u="none" strike="noStrike" kern="1200" cap="none" spc="20" baseline="0">
                <a:solidFill>
                  <a:schemeClr val="dk1">
                    <a:lumMod val="50000"/>
                    <a:lumOff val="50000"/>
                  </a:schemeClr>
                </a:solidFill>
                <a:latin typeface="Arial Nova" panose="020B0504020202020204" pitchFamily="34" charset="0"/>
                <a:ea typeface="+mn-ea"/>
                <a:cs typeface="+mn-cs"/>
              </a:defRPr>
            </a:pPr>
            <a:r>
              <a:rPr lang="en-US"/>
              <a:t>RISING CONSUMPTION - MMT</a:t>
            </a:r>
          </a:p>
        </c:rich>
      </c:tx>
      <c:overlay val="0"/>
      <c:spPr>
        <a:noFill/>
        <a:ln>
          <a:noFill/>
        </a:ln>
        <a:effectLst/>
      </c:spPr>
      <c:txPr>
        <a:bodyPr rot="0" spcFirstLastPara="1" vertOverflow="ellipsis" vert="horz" wrap="square" anchor="ctr" anchorCtr="1"/>
        <a:lstStyle/>
        <a:p>
          <a:pPr>
            <a:defRPr sz="1200" b="1" i="0" u="none" strike="noStrike" kern="1200" cap="none" spc="20" baseline="0">
              <a:solidFill>
                <a:schemeClr val="dk1">
                  <a:lumMod val="50000"/>
                  <a:lumOff val="50000"/>
                </a:schemeClr>
              </a:solidFill>
              <a:latin typeface="Arial Nova" panose="020B0504020202020204" pitchFamily="34" charset="0"/>
              <a:ea typeface="+mn-ea"/>
              <a:cs typeface="+mn-cs"/>
            </a:defRPr>
          </a:pPr>
          <a:endParaRPr lang="en-US"/>
        </a:p>
      </c:txPr>
    </c:title>
    <c:autoTitleDeleted val="0"/>
    <c:plotArea>
      <c:layout/>
      <c:lineChart>
        <c:grouping val="standard"/>
        <c:varyColors val="0"/>
        <c:ser>
          <c:idx val="1"/>
          <c:order val="0"/>
          <c:tx>
            <c:strRef>
              <c:f>Sheet1!$C$3</c:f>
              <c:strCache>
                <c:ptCount val="1"/>
                <c:pt idx="0">
                  <c:v>Cons</c:v>
                </c:pt>
              </c:strCache>
            </c:strRef>
          </c:tx>
          <c:spPr>
            <a:ln w="22225" cap="rnd" cmpd="sng" algn="ctr">
              <a:solidFill>
                <a:schemeClr val="accent6">
                  <a:shade val="76000"/>
                </a:schemeClr>
              </a:solidFill>
              <a:round/>
            </a:ln>
            <a:effectLst/>
          </c:spPr>
          <c:marker>
            <c:symbol val="none"/>
          </c:marker>
          <c:cat>
            <c:strRef>
              <c:f>Sheet1!$A$4:$A$21</c:f>
              <c:strCache>
                <c:ptCount val="18"/>
                <c:pt idx="0">
                  <c:v>2004-05</c:v>
                </c:pt>
                <c:pt idx="1">
                  <c:v>2005-06</c:v>
                </c:pt>
                <c:pt idx="2">
                  <c:v>2006-07</c:v>
                </c:pt>
                <c:pt idx="3">
                  <c:v>2007-08</c:v>
                </c:pt>
                <c:pt idx="4">
                  <c:v>2008-09</c:v>
                </c:pt>
                <c:pt idx="5">
                  <c:v>2009-10</c:v>
                </c:pt>
                <c:pt idx="6">
                  <c:v>2010-11</c:v>
                </c:pt>
                <c:pt idx="7">
                  <c:v>2011-12</c:v>
                </c:pt>
                <c:pt idx="8">
                  <c:v>2012-13</c:v>
                </c:pt>
                <c:pt idx="9">
                  <c:v>2013-14</c:v>
                </c:pt>
                <c:pt idx="10">
                  <c:v>2014-15</c:v>
                </c:pt>
                <c:pt idx="11">
                  <c:v>2015-16</c:v>
                </c:pt>
                <c:pt idx="12">
                  <c:v>2016-17</c:v>
                </c:pt>
                <c:pt idx="13">
                  <c:v>2017-18</c:v>
                </c:pt>
                <c:pt idx="14">
                  <c:v>2018-19</c:v>
                </c:pt>
                <c:pt idx="15">
                  <c:v>2019-20</c:v>
                </c:pt>
                <c:pt idx="16">
                  <c:v>2020-21</c:v>
                </c:pt>
                <c:pt idx="17">
                  <c:v>2021-22 (P)</c:v>
                </c:pt>
              </c:strCache>
            </c:strRef>
          </c:cat>
          <c:val>
            <c:numRef>
              <c:f>Sheet1!$C$4:$C$21</c:f>
              <c:numCache>
                <c:formatCode>0.0</c:formatCode>
                <c:ptCount val="18"/>
                <c:pt idx="0">
                  <c:v>18.199866999999998</c:v>
                </c:pt>
                <c:pt idx="1">
                  <c:v>19.109860350000002</c:v>
                </c:pt>
                <c:pt idx="2">
                  <c:v>20.256451970999997</c:v>
                </c:pt>
                <c:pt idx="3">
                  <c:v>21.775685868825001</c:v>
                </c:pt>
                <c:pt idx="4">
                  <c:v>21.590042344109563</c:v>
                </c:pt>
                <c:pt idx="5">
                  <c:v>22.127837746974865</c:v>
                </c:pt>
                <c:pt idx="6">
                  <c:v>22.526138826420414</c:v>
                </c:pt>
                <c:pt idx="7">
                  <c:v>22.931609325295984</c:v>
                </c:pt>
                <c:pt idx="8">
                  <c:v>23.344378293151308</c:v>
                </c:pt>
                <c:pt idx="9">
                  <c:v>23.765000000000001</c:v>
                </c:pt>
                <c:pt idx="10">
                  <c:v>24.192</c:v>
                </c:pt>
                <c:pt idx="11">
                  <c:v>24.629000000000001</c:v>
                </c:pt>
                <c:pt idx="12">
                  <c:v>24.555</c:v>
                </c:pt>
                <c:pt idx="13">
                  <c:v>25.178999999999998</c:v>
                </c:pt>
                <c:pt idx="14">
                  <c:v>25.632222000000002</c:v>
                </c:pt>
                <c:pt idx="15">
                  <c:v>25.340000000000003</c:v>
                </c:pt>
                <c:pt idx="16">
                  <c:v>26.093601996</c:v>
                </c:pt>
                <c:pt idx="17">
                  <c:v>26.745942045899998</c:v>
                </c:pt>
              </c:numCache>
            </c:numRef>
          </c:val>
          <c:smooth val="0"/>
          <c:extLst>
            <c:ext xmlns:c16="http://schemas.microsoft.com/office/drawing/2014/chart" uri="{C3380CC4-5D6E-409C-BE32-E72D297353CC}">
              <c16:uniqueId val="{00000000-F894-4511-97BB-579E4CD58FAD}"/>
            </c:ext>
          </c:extLst>
        </c:ser>
        <c:dLbls>
          <c:showLegendKey val="0"/>
          <c:showVal val="0"/>
          <c:showCatName val="0"/>
          <c:showSerName val="0"/>
          <c:showPercent val="0"/>
          <c:showBubbleSize val="0"/>
        </c:dLbls>
        <c:dropLines>
          <c:spPr>
            <a:ln w="9525" cap="flat" cmpd="sng" algn="ctr">
              <a:solidFill>
                <a:schemeClr val="dk1">
                  <a:lumMod val="35000"/>
                  <a:lumOff val="65000"/>
                  <a:alpha val="33000"/>
                </a:schemeClr>
              </a:solidFill>
              <a:round/>
            </a:ln>
            <a:effectLst/>
          </c:spPr>
        </c:dropLines>
        <c:smooth val="0"/>
        <c:axId val="688583400"/>
        <c:axId val="688579792"/>
      </c:lineChart>
      <c:catAx>
        <c:axId val="688583400"/>
        <c:scaling>
          <c:orientation val="minMax"/>
        </c:scaling>
        <c:delete val="0"/>
        <c:axPos val="b"/>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000" b="1" i="0" u="none" strike="noStrike" kern="1200" spc="20" baseline="0">
                <a:solidFill>
                  <a:schemeClr val="dk1">
                    <a:lumMod val="65000"/>
                    <a:lumOff val="35000"/>
                  </a:schemeClr>
                </a:solidFill>
                <a:latin typeface="Arial Nova" panose="020B0504020202020204" pitchFamily="34" charset="0"/>
                <a:ea typeface="+mn-ea"/>
                <a:cs typeface="+mn-cs"/>
              </a:defRPr>
            </a:pPr>
            <a:endParaRPr lang="en-US"/>
          </a:p>
        </c:txPr>
        <c:crossAx val="688579792"/>
        <c:crosses val="autoZero"/>
        <c:auto val="1"/>
        <c:lblAlgn val="ctr"/>
        <c:lblOffset val="100"/>
        <c:noMultiLvlLbl val="0"/>
      </c:catAx>
      <c:valAx>
        <c:axId val="688579792"/>
        <c:scaling>
          <c:orientation val="minMax"/>
          <c:min val="15"/>
        </c:scaling>
        <c:delete val="0"/>
        <c:axPos val="l"/>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000" b="1" i="0" u="none" strike="noStrike" kern="1200" spc="20" baseline="0">
                <a:solidFill>
                  <a:schemeClr val="dk1">
                    <a:lumMod val="65000"/>
                    <a:lumOff val="35000"/>
                  </a:schemeClr>
                </a:solidFill>
                <a:latin typeface="Arial Nova" panose="020B0504020202020204" pitchFamily="34" charset="0"/>
                <a:ea typeface="+mn-ea"/>
                <a:cs typeface="+mn-cs"/>
              </a:defRPr>
            </a:pPr>
            <a:endParaRPr lang="en-US"/>
          </a:p>
        </c:txPr>
        <c:crossAx val="688583400"/>
        <c:crosses val="autoZero"/>
        <c:crossBetween val="between"/>
      </c:valAx>
      <c:spPr>
        <a:gradFill>
          <a:gsLst>
            <a:gs pos="100000">
              <a:schemeClr val="lt1">
                <a:lumMod val="95000"/>
              </a:schemeClr>
            </a:gs>
            <a:gs pos="0">
              <a:schemeClr val="lt1"/>
            </a:gs>
          </a:gsLst>
          <a:lin ang="5400000" scaled="0"/>
        </a:grad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lt1"/>
    </a:solidFill>
    <a:ln>
      <a:noFill/>
    </a:ln>
    <a:effectLst/>
  </c:spPr>
  <c:txPr>
    <a:bodyPr/>
    <a:lstStyle/>
    <a:p>
      <a:pPr>
        <a:defRPr sz="1000" b="1">
          <a:latin typeface="Arial Nova" panose="020B0504020202020204" pitchFamily="34" charset="0"/>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rot="0" spcFirstLastPara="1" vertOverflow="ellipsis" vert="horz" wrap="square" anchor="ctr" anchorCtr="1"/>
          <a:lstStyle/>
          <a:p>
            <a:pPr>
              <a:defRPr sz="1200" b="1" i="0" u="none" strike="noStrike" kern="1200" cap="all" spc="150" baseline="0">
                <a:solidFill>
                  <a:schemeClr val="tx1">
                    <a:lumMod val="50000"/>
                    <a:lumOff val="50000"/>
                  </a:schemeClr>
                </a:solidFill>
                <a:latin typeface="Arial Nova" panose="020B0504020202020204" pitchFamily="34" charset="0"/>
                <a:ea typeface="+mn-ea"/>
                <a:cs typeface="+mn-cs"/>
              </a:defRPr>
            </a:pPr>
            <a:r>
              <a:rPr lang="en-US"/>
              <a:t>SUGAR EXPORTS - MMT</a:t>
            </a:r>
          </a:p>
        </c:rich>
      </c:tx>
      <c:overlay val="0"/>
      <c:spPr>
        <a:noFill/>
        <a:ln>
          <a:noFill/>
        </a:ln>
        <a:effectLst/>
      </c:spPr>
      <c:txPr>
        <a:bodyPr rot="0" spcFirstLastPara="1" vertOverflow="ellipsis" vert="horz" wrap="square" anchor="ctr" anchorCtr="1"/>
        <a:lstStyle/>
        <a:p>
          <a:pPr>
            <a:defRPr sz="1200" b="1" i="0" u="none" strike="noStrike" kern="1200" cap="all" spc="150" baseline="0">
              <a:solidFill>
                <a:schemeClr val="tx1">
                  <a:lumMod val="50000"/>
                  <a:lumOff val="50000"/>
                </a:schemeClr>
              </a:solidFill>
              <a:latin typeface="Arial Nova" panose="020B0504020202020204" pitchFamily="34" charset="0"/>
              <a:ea typeface="+mn-ea"/>
              <a:cs typeface="+mn-cs"/>
            </a:defRPr>
          </a:pPr>
          <a:endParaRPr lang="en-US"/>
        </a:p>
      </c:txPr>
    </c:title>
    <c:autoTitleDeleted val="0"/>
    <c:plotArea>
      <c:layout/>
      <c:barChart>
        <c:barDir val="col"/>
        <c:grouping val="clustered"/>
        <c:varyColors val="0"/>
        <c:ser>
          <c:idx val="0"/>
          <c:order val="0"/>
          <c:spPr>
            <a:pattFill prst="narHorz">
              <a:fgClr>
                <a:schemeClr val="accent6"/>
              </a:fgClr>
              <a:bgClr>
                <a:schemeClr val="accent6">
                  <a:lumMod val="20000"/>
                  <a:lumOff val="80000"/>
                </a:schemeClr>
              </a:bgClr>
            </a:pattFill>
            <a:ln>
              <a:noFill/>
            </a:ln>
            <a:effectLst>
              <a:innerShdw blurRad="114300">
                <a:schemeClr val="accent6"/>
              </a:innerShdw>
            </a:effectLst>
          </c:spPr>
          <c:invertIfNegative val="0"/>
          <c:cat>
            <c:strRef>
              <c:f>Sheet1!$A$28:$A$32</c:f>
              <c:strCache>
                <c:ptCount val="5"/>
                <c:pt idx="0">
                  <c:v>2017-18</c:v>
                </c:pt>
                <c:pt idx="1">
                  <c:v>2018-19</c:v>
                </c:pt>
                <c:pt idx="2">
                  <c:v>2019-20</c:v>
                </c:pt>
                <c:pt idx="3">
                  <c:v>2020-21</c:v>
                </c:pt>
                <c:pt idx="4">
                  <c:v>2021-22 (P)</c:v>
                </c:pt>
              </c:strCache>
            </c:strRef>
          </c:cat>
          <c:val>
            <c:numRef>
              <c:f>Sheet1!$B$28:$B$32</c:f>
              <c:numCache>
                <c:formatCode>0.0</c:formatCode>
                <c:ptCount val="5"/>
                <c:pt idx="0">
                  <c:v>0.64400800000000002</c:v>
                </c:pt>
                <c:pt idx="1">
                  <c:v>3.7800748023900006</c:v>
                </c:pt>
                <c:pt idx="2">
                  <c:v>6.0535654079999999</c:v>
                </c:pt>
                <c:pt idx="3">
                  <c:v>7.1907331099999983</c:v>
                </c:pt>
                <c:pt idx="4">
                  <c:v>8</c:v>
                </c:pt>
              </c:numCache>
            </c:numRef>
          </c:val>
          <c:extLst>
            <c:ext xmlns:c16="http://schemas.microsoft.com/office/drawing/2014/chart" uri="{C3380CC4-5D6E-409C-BE32-E72D297353CC}">
              <c16:uniqueId val="{00000000-A489-48BF-A9A9-BE7AD2E48A27}"/>
            </c:ext>
          </c:extLst>
        </c:ser>
        <c:dLbls>
          <c:showLegendKey val="0"/>
          <c:showVal val="0"/>
          <c:showCatName val="0"/>
          <c:showSerName val="0"/>
          <c:showPercent val="0"/>
          <c:showBubbleSize val="0"/>
        </c:dLbls>
        <c:gapWidth val="164"/>
        <c:overlap val="-22"/>
        <c:axId val="684060432"/>
        <c:axId val="684059448"/>
      </c:barChart>
      <c:catAx>
        <c:axId val="684060432"/>
        <c:scaling>
          <c:orientation val="minMax"/>
        </c:scaling>
        <c:delete val="0"/>
        <c:axPos val="b"/>
        <c:numFmt formatCode="General" sourceLinked="1"/>
        <c:majorTickMark val="none"/>
        <c:minorTickMark val="none"/>
        <c:tickLblPos val="nextTo"/>
        <c:spPr>
          <a:noFill/>
          <a:ln w="19050" cap="flat" cmpd="sng" algn="ctr">
            <a:solidFill>
              <a:schemeClr val="tx1">
                <a:lumMod val="25000"/>
                <a:lumOff val="75000"/>
              </a:schemeClr>
            </a:solidFill>
            <a:round/>
          </a:ln>
          <a:effectLst/>
        </c:spPr>
        <c:txPr>
          <a:bodyPr rot="-60000000" spcFirstLastPara="1" vertOverflow="ellipsis" vert="horz" wrap="square" anchor="ctr" anchorCtr="1"/>
          <a:lstStyle/>
          <a:p>
            <a:pPr>
              <a:defRPr sz="1000" b="1" i="0" u="none" strike="noStrike" kern="1200" baseline="0">
                <a:solidFill>
                  <a:schemeClr val="tx1">
                    <a:lumMod val="65000"/>
                    <a:lumOff val="35000"/>
                  </a:schemeClr>
                </a:solidFill>
                <a:latin typeface="Arial Nova" panose="020B0504020202020204" pitchFamily="34" charset="0"/>
                <a:ea typeface="+mn-ea"/>
                <a:cs typeface="+mn-cs"/>
              </a:defRPr>
            </a:pPr>
            <a:endParaRPr lang="en-US"/>
          </a:p>
        </c:txPr>
        <c:crossAx val="684059448"/>
        <c:crosses val="autoZero"/>
        <c:auto val="1"/>
        <c:lblAlgn val="ctr"/>
        <c:lblOffset val="100"/>
        <c:noMultiLvlLbl val="0"/>
      </c:catAx>
      <c:valAx>
        <c:axId val="684059448"/>
        <c:scaling>
          <c:orientation val="minMax"/>
        </c:scaling>
        <c:delete val="0"/>
        <c:axPos val="l"/>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000" b="1" i="0" u="none" strike="noStrike" kern="1200" baseline="0">
                <a:solidFill>
                  <a:schemeClr val="tx1">
                    <a:lumMod val="65000"/>
                    <a:lumOff val="35000"/>
                  </a:schemeClr>
                </a:solidFill>
                <a:latin typeface="Arial Nova" panose="020B0504020202020204" pitchFamily="34" charset="0"/>
                <a:ea typeface="+mn-ea"/>
                <a:cs typeface="+mn-cs"/>
              </a:defRPr>
            </a:pPr>
            <a:endParaRPr lang="en-US"/>
          </a:p>
        </c:txPr>
        <c:crossAx val="68406043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000" b="1">
          <a:latin typeface="Arial Nova" panose="020B0504020202020204" pitchFamily="34"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withinLinearReversed" id="26">
  <a:schemeClr val="accent6"/>
</cs:colorStyle>
</file>

<file path=ppt/charts/colors3.xml><?xml version="1.0" encoding="utf-8"?>
<cs:colorStyle xmlns:cs="http://schemas.microsoft.com/office/drawing/2012/chartStyle" xmlns:a="http://schemas.openxmlformats.org/drawingml/2006/main" meth="withinLinearReversed" id="26">
  <a:schemeClr val="accent6"/>
</cs:colorStyle>
</file>

<file path=ppt/charts/colors4.xml><?xml version="1.0" encoding="utf-8"?>
<cs:colorStyle xmlns:cs="http://schemas.microsoft.com/office/drawing/2012/chartStyle" xmlns:a="http://schemas.openxmlformats.org/drawingml/2006/main" meth="withinLinearReversed" id="26">
  <a:schemeClr val="accent6"/>
</cs:colorStyle>
</file>

<file path=ppt/charts/colors5.xml><?xml version="1.0" encoding="utf-8"?>
<cs:colorStyle xmlns:cs="http://schemas.microsoft.com/office/drawing/2012/chartStyle" xmlns:a="http://schemas.openxmlformats.org/drawingml/2006/main" meth="withinLinearReversed" id="26">
  <a:schemeClr val="accent6"/>
</cs:colorStyle>
</file>

<file path=ppt/charts/colors6.xml><?xml version="1.0" encoding="utf-8"?>
<cs:colorStyle xmlns:cs="http://schemas.microsoft.com/office/drawing/2012/chartStyle" xmlns:a="http://schemas.openxmlformats.org/drawingml/2006/main" meth="withinLinearReversed" id="26">
  <a:schemeClr val="accent6"/>
</cs:colorStyle>
</file>

<file path=ppt/charts/colors7.xml><?xml version="1.0" encoding="utf-8"?>
<cs:colorStyle xmlns:cs="http://schemas.microsoft.com/office/drawing/2012/chartStyle" xmlns:a="http://schemas.openxmlformats.org/drawingml/2006/main" meth="withinLinearReversed" id="26">
  <a:schemeClr val="accent6"/>
</cs:colorStyle>
</file>

<file path=ppt/charts/style1.xml><?xml version="1.0" encoding="utf-8"?>
<cs:chartStyle xmlns:cs="http://schemas.microsoft.com/office/drawing/2012/chartStyle" xmlns:a="http://schemas.openxmlformats.org/drawingml/2006/main" id="203">
  <cs:axisTitle>
    <cs:lnRef idx="0"/>
    <cs:fillRef idx="0"/>
    <cs:effectRef idx="0"/>
    <cs:fontRef idx="minor">
      <a:schemeClr val="tx1">
        <a:lumMod val="65000"/>
        <a:lumOff val="35000"/>
      </a:schemeClr>
    </cs:fontRef>
    <cs:defRPr sz="900"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fillRef idx="0">
      <cs:styleClr val="auto"/>
    </cs:fillRef>
    <cs:effectRef idx="0"/>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18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323">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fillRef idx="0">
      <cs:styleClr val="auto"/>
    </cs:fillRef>
    <cs:effectRef idx="0"/>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cap="flat" cmpd="sng" algn="ctr">
        <a:solidFill>
          <a:schemeClr val="tx1">
            <a:lumMod val="65000"/>
            <a:lumOff val="35000"/>
          </a:schemeClr>
        </a:solidFill>
        <a:round/>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15875" cap="flat" cmpd="sng" algn="ctr">
        <a:solidFill>
          <a:schemeClr val="tx1">
            <a:lumMod val="65000"/>
            <a:lumOff val="3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323">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fillRef idx="0">
      <cs:styleClr val="auto"/>
    </cs:fillRef>
    <cs:effectRef idx="0"/>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cap="flat" cmpd="sng" algn="ctr">
        <a:solidFill>
          <a:schemeClr val="tx1">
            <a:lumMod val="65000"/>
            <a:lumOff val="35000"/>
          </a:schemeClr>
        </a:solidFill>
        <a:round/>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15875" cap="flat" cmpd="sng" algn="ctr">
        <a:solidFill>
          <a:schemeClr val="tx1">
            <a:lumMod val="65000"/>
            <a:lumOff val="3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5.xml><?xml version="1.0" encoding="utf-8"?>
<cs:chartStyle xmlns:cs="http://schemas.microsoft.com/office/drawing/2012/chartStyle" xmlns:a="http://schemas.openxmlformats.org/drawingml/2006/main" id="323">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fillRef idx="0">
      <cs:styleClr val="auto"/>
    </cs:fillRef>
    <cs:effectRef idx="0"/>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cap="flat" cmpd="sng" algn="ctr">
        <a:solidFill>
          <a:schemeClr val="tx1">
            <a:lumMod val="65000"/>
            <a:lumOff val="35000"/>
          </a:schemeClr>
        </a:solidFill>
        <a:round/>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15875" cap="flat" cmpd="sng" algn="ctr">
        <a:solidFill>
          <a:schemeClr val="tx1">
            <a:lumMod val="65000"/>
            <a:lumOff val="3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6.xml><?xml version="1.0" encoding="utf-8"?>
<cs:chartStyle xmlns:cs="http://schemas.microsoft.com/office/drawing/2012/chartStyle" xmlns:a="http://schemas.openxmlformats.org/drawingml/2006/main" id="230">
  <cs:axisTitle>
    <cs:lnRef idx="0"/>
    <cs:fillRef idx="0"/>
    <cs:effectRef idx="0"/>
    <cs:fontRef idx="minor">
      <a:schemeClr val="dk1">
        <a:lumMod val="65000"/>
        <a:lumOff val="35000"/>
      </a:schemeClr>
    </cs:fontRef>
    <cs:defRPr sz="1197" kern="1200" cap="all"/>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b="0" kern="1200" spc="20" baseline="0"/>
  </cs:categoryAxis>
  <cs:chartArea mods="allowNoLineOverride">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65000"/>
        <a:lumOff val="3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0"/>
    <cs:effectRef idx="0"/>
    <cs:fontRef idx="minor">
      <a:schemeClr val="dk1"/>
    </cs:fontRef>
    <cs:spPr>
      <a:ln w="22225" cap="rnd" cmpd="sng" algn="ctr">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cap="flat" cmpd="sng" algn="ctr">
        <a:solidFill>
          <a:schemeClr val="phClr"/>
        </a:solidFill>
        <a:round/>
      </a:ln>
    </cs:spPr>
  </cs:dataPointMarker>
  <cs:dataPointMarkerLayout symbol="circle" size="4"/>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a:solidFill>
          <a:schemeClr val="dk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dk1">
            <a:lumMod val="65000"/>
            <a:lumOff val="35000"/>
          </a:schemeClr>
        </a:solidFill>
      </a:ln>
    </cs:spPr>
  </cs:downBar>
  <cs:dropLine>
    <cs:lnRef idx="0"/>
    <cs:fillRef idx="0"/>
    <cs:effectRef idx="0"/>
    <cs:fontRef idx="minor">
      <a:schemeClr val="dk1"/>
    </cs:fontRef>
    <cs:spPr>
      <a:ln w="9525" cap="flat" cmpd="sng" algn="ctr">
        <a:solidFill>
          <a:schemeClr val="dk1">
            <a:lumMod val="35000"/>
            <a:lumOff val="65000"/>
            <a:alpha val="33000"/>
          </a:schemeClr>
        </a:solidFill>
        <a:round/>
      </a:ln>
    </cs:spPr>
  </cs:dropLine>
  <cs:errorBar>
    <cs:lnRef idx="0"/>
    <cs:fillRef idx="0"/>
    <cs:effectRef idx="0"/>
    <cs:fontRef idx="minor">
      <a:schemeClr val="dk1"/>
    </cs:fontRef>
    <cs:spPr>
      <a:ln w="9525">
        <a:solidFill>
          <a:schemeClr val="dk1">
            <a:lumMod val="65000"/>
            <a:lumOff val="35000"/>
          </a:schemeClr>
        </a:solidFill>
      </a:ln>
    </cs:spPr>
  </cs:errorBar>
  <cs:floor>
    <cs:lnRef idx="0"/>
    <cs:fillRef idx="0"/>
    <cs:effectRef idx="0"/>
    <cs:fontRef idx="minor">
      <a:schemeClr val="dk1"/>
    </cs:fontRef>
  </cs:floor>
  <cs:gridlineMajor>
    <cs:lnRef idx="0"/>
    <cs:fillRef idx="0"/>
    <cs:effectRef idx="0"/>
    <cs:fontRef idx="minor">
      <a:schemeClr val="dk1"/>
    </cs:fontRef>
    <cs:spPr>
      <a:ln>
        <a:solidFill>
          <a:schemeClr val="dk1">
            <a:lumMod val="15000"/>
            <a:lumOff val="85000"/>
          </a:schemeClr>
        </a:solidFill>
      </a:ln>
    </cs:spPr>
  </cs:gridlineMajor>
  <cs:gridlineMinor>
    <cs:lnRef idx="0"/>
    <cs:fillRef idx="0"/>
    <cs:effectRef idx="0"/>
    <cs:fontRef idx="minor">
      <a:schemeClr val="dk1"/>
    </cs:fontRef>
    <cs:spPr>
      <a:ln>
        <a:solidFill>
          <a:schemeClr val="dk1">
            <a:lumMod val="5000"/>
            <a:lumOff val="95000"/>
          </a:schemeClr>
        </a:solidFill>
      </a:ln>
    </cs:spPr>
  </cs:gridlineMinor>
  <cs:hiLoLine>
    <cs:lnRef idx="0"/>
    <cs:fillRef idx="0"/>
    <cs:effectRef idx="0"/>
    <cs:fontRef idx="minor">
      <a:schemeClr val="dk1"/>
    </cs:fontRef>
    <cs:spPr>
      <a:ln w="9525">
        <a:solidFill>
          <a:schemeClr val="dk1">
            <a:lumMod val="35000"/>
            <a:lumOff val="65000"/>
          </a:schemeClr>
        </a:solidFill>
      </a:ln>
    </cs:spPr>
  </cs:hiLoLine>
  <cs:leaderLine>
    <cs:lnRef idx="0"/>
    <cs:fillRef idx="0"/>
    <cs:effectRef idx="0"/>
    <cs:fontRef idx="minor">
      <a:schemeClr val="dk1"/>
    </cs:fontRef>
    <cs:spPr>
      <a:ln w="9525">
        <a:solidFill>
          <a:schemeClr val="dk1">
            <a:lumMod val="35000"/>
            <a:lumOff val="65000"/>
          </a:schemeClr>
        </a:solidFill>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gradFill>
        <a:gsLst>
          <a:gs pos="100000">
            <a:schemeClr val="lt1">
              <a:lumMod val="95000"/>
            </a:schemeClr>
          </a:gs>
          <a:gs pos="0">
            <a:schemeClr val="lt1"/>
          </a:gs>
        </a:gsLst>
        <a:lin ang="5400000" scaled="0"/>
      </a:gradFill>
    </cs:spPr>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s:seriesAxis>
  <cs:seriesLine>
    <cs:lnRef idx="0"/>
    <cs:fillRef idx="0"/>
    <cs:effectRef idx="0"/>
    <cs:fontRef idx="minor">
      <a:schemeClr val="dk1"/>
    </cs:fontRef>
    <cs:spPr>
      <a:ln w="9525">
        <a:solidFill>
          <a:schemeClr val="dk1">
            <a:lumMod val="35000"/>
            <a:lumOff val="65000"/>
          </a:schemeClr>
        </a:solidFill>
        <a:prstDash val="dash"/>
      </a:ln>
    </cs:spPr>
  </cs:seriesLine>
  <cs:title>
    <cs:lnRef idx="0"/>
    <cs:fillRef idx="0"/>
    <cs:effectRef idx="0"/>
    <cs:fontRef idx="minor">
      <a:schemeClr val="dk1">
        <a:lumMod val="50000"/>
        <a:lumOff val="50000"/>
      </a:schemeClr>
    </cs:fontRef>
    <cs:defRPr sz="1862" kern="1200" cap="none" spc="2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65000"/>
        <a:lumOff val="35000"/>
      </a:schemeClr>
    </cs:fontRef>
    <cs:defRPr sz="1197" kern="1200" spc="20" baseline="0"/>
  </cs:valueAxis>
  <cs:wall>
    <cs:lnRef idx="0"/>
    <cs:fillRef idx="0"/>
    <cs:effectRef idx="0"/>
    <cs:fontRef idx="minor">
      <a:schemeClr val="dk1"/>
    </cs:fontRef>
  </cs:wall>
</cs:chartStyle>
</file>

<file path=ppt/charts/style7.xml><?xml version="1.0" encoding="utf-8"?>
<cs:chartStyle xmlns:cs="http://schemas.microsoft.com/office/drawing/2012/chartStyle" xmlns:a="http://schemas.openxmlformats.org/drawingml/2006/main" id="203">
  <cs:axisTitle>
    <cs:lnRef idx="0"/>
    <cs:fillRef idx="0"/>
    <cs:effectRef idx="0"/>
    <cs:fontRef idx="minor">
      <a:schemeClr val="tx1">
        <a:lumMod val="65000"/>
        <a:lumOff val="35000"/>
      </a:schemeClr>
    </cs:fontRef>
    <cs:defRPr sz="900"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fillRef idx="0">
      <cs:styleClr val="auto"/>
    </cs:fillRef>
    <cs:effectRef idx="0"/>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18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716964F-7C61-458D-8569-17376676944B}" type="doc">
      <dgm:prSet loTypeId="urn:microsoft.com/office/officeart/2005/8/layout/matrix3" loCatId="matrix" qsTypeId="urn:microsoft.com/office/officeart/2005/8/quickstyle/simple3" qsCatId="simple" csTypeId="urn:microsoft.com/office/officeart/2005/8/colors/colorful5" csCatId="colorful" phldr="1"/>
      <dgm:spPr/>
      <dgm:t>
        <a:bodyPr/>
        <a:lstStyle/>
        <a:p>
          <a:endParaRPr lang="en-US"/>
        </a:p>
      </dgm:t>
    </dgm:pt>
    <dgm:pt modelId="{E3EB9D0B-B163-4320-B6FB-68CE5BE8DA11}">
      <dgm:prSet phldrT="[Text]" custT="1"/>
      <dgm:spPr/>
      <dgm:t>
        <a:bodyPr/>
        <a:lstStyle/>
        <a:p>
          <a:r>
            <a:rPr lang="en-US" sz="1600" b="1" dirty="0">
              <a:latin typeface="Arial Nova" panose="020B0504020202020204" pitchFamily="34" charset="0"/>
            </a:rPr>
            <a:t>INDIA CANNOT PRODUCE MORE THAN 30 MMT OF SUGAR</a:t>
          </a:r>
        </a:p>
      </dgm:t>
    </dgm:pt>
    <dgm:pt modelId="{11C99A5D-F5CD-4372-AE24-9F01BE4D9CC0}" type="parTrans" cxnId="{892B657E-2B2F-4F10-967B-E6896A37AC23}">
      <dgm:prSet/>
      <dgm:spPr/>
      <dgm:t>
        <a:bodyPr/>
        <a:lstStyle/>
        <a:p>
          <a:endParaRPr lang="en-US" sz="1400" b="1">
            <a:solidFill>
              <a:srgbClr val="C00000"/>
            </a:solidFill>
            <a:latin typeface="Arial Nova" panose="020B0504020202020204" pitchFamily="34" charset="0"/>
          </a:endParaRPr>
        </a:p>
      </dgm:t>
    </dgm:pt>
    <dgm:pt modelId="{805355F9-A7BD-481F-A8FA-C893FCA70D6A}" type="sibTrans" cxnId="{892B657E-2B2F-4F10-967B-E6896A37AC23}">
      <dgm:prSet/>
      <dgm:spPr/>
      <dgm:t>
        <a:bodyPr/>
        <a:lstStyle/>
        <a:p>
          <a:endParaRPr lang="en-US" sz="1400" b="1">
            <a:solidFill>
              <a:srgbClr val="C00000"/>
            </a:solidFill>
            <a:latin typeface="Arial Nova" panose="020B0504020202020204" pitchFamily="34" charset="0"/>
          </a:endParaRPr>
        </a:p>
      </dgm:t>
    </dgm:pt>
    <dgm:pt modelId="{15F02A02-94CF-4512-AFD1-F8799BCF6432}">
      <dgm:prSet phldrT="[Text]" custT="1"/>
      <dgm:spPr/>
      <dgm:t>
        <a:bodyPr/>
        <a:lstStyle/>
        <a:p>
          <a:r>
            <a:rPr lang="en-US" sz="1600" b="1">
              <a:latin typeface="Arial Nova" panose="020B0504020202020204" pitchFamily="34" charset="0"/>
            </a:rPr>
            <a:t>INDIA CANNOT EXPORT MORE THAN 6 MMT OF SUGAR IN A YEAR</a:t>
          </a:r>
          <a:endParaRPr lang="en-US" sz="1600" b="1" dirty="0">
            <a:latin typeface="Arial Nova" panose="020B0504020202020204" pitchFamily="34" charset="0"/>
          </a:endParaRPr>
        </a:p>
      </dgm:t>
    </dgm:pt>
    <dgm:pt modelId="{6911C823-4144-4D0D-B1E7-4612B1A0CDDB}" type="parTrans" cxnId="{00A7BC54-C54D-4622-AD89-4DAAFB5C852B}">
      <dgm:prSet/>
      <dgm:spPr/>
      <dgm:t>
        <a:bodyPr/>
        <a:lstStyle/>
        <a:p>
          <a:endParaRPr lang="en-US" sz="1400" b="1">
            <a:solidFill>
              <a:srgbClr val="C00000"/>
            </a:solidFill>
            <a:latin typeface="Arial Nova" panose="020B0504020202020204" pitchFamily="34" charset="0"/>
          </a:endParaRPr>
        </a:p>
      </dgm:t>
    </dgm:pt>
    <dgm:pt modelId="{B81C3D78-5433-4658-8B7B-5BEA1D0E8462}" type="sibTrans" cxnId="{00A7BC54-C54D-4622-AD89-4DAAFB5C852B}">
      <dgm:prSet/>
      <dgm:spPr/>
      <dgm:t>
        <a:bodyPr/>
        <a:lstStyle/>
        <a:p>
          <a:endParaRPr lang="en-US" sz="1400" b="1">
            <a:solidFill>
              <a:srgbClr val="C00000"/>
            </a:solidFill>
            <a:latin typeface="Arial Nova" panose="020B0504020202020204" pitchFamily="34" charset="0"/>
          </a:endParaRPr>
        </a:p>
      </dgm:t>
    </dgm:pt>
    <dgm:pt modelId="{157F709A-8C33-4C15-9CC5-B9AB94363E1F}">
      <dgm:prSet phldrT="[Text]" custT="1"/>
      <dgm:spPr/>
      <dgm:t>
        <a:bodyPr/>
        <a:lstStyle/>
        <a:p>
          <a:r>
            <a:rPr lang="en-US" sz="1600" b="1">
              <a:latin typeface="Arial Nova" panose="020B0504020202020204" pitchFamily="34" charset="0"/>
            </a:rPr>
            <a:t>INDIA CANNOT INCREASE ITS CANE AREA MUCH </a:t>
          </a:r>
          <a:endParaRPr lang="en-US" sz="1600" b="1" dirty="0">
            <a:latin typeface="Arial Nova" panose="020B0504020202020204" pitchFamily="34" charset="0"/>
          </a:endParaRPr>
        </a:p>
      </dgm:t>
    </dgm:pt>
    <dgm:pt modelId="{D29BC3EF-984E-45DA-A8CE-B7296F02D3F3}" type="parTrans" cxnId="{3070B45D-27EC-43C6-9245-361F51D70F68}">
      <dgm:prSet/>
      <dgm:spPr/>
      <dgm:t>
        <a:bodyPr/>
        <a:lstStyle/>
        <a:p>
          <a:endParaRPr lang="en-US" sz="1400" b="1">
            <a:solidFill>
              <a:srgbClr val="C00000"/>
            </a:solidFill>
            <a:latin typeface="Arial Nova" panose="020B0504020202020204" pitchFamily="34" charset="0"/>
          </a:endParaRPr>
        </a:p>
      </dgm:t>
    </dgm:pt>
    <dgm:pt modelId="{1472B449-7AB7-4757-81F2-068A2552A4D3}" type="sibTrans" cxnId="{3070B45D-27EC-43C6-9245-361F51D70F68}">
      <dgm:prSet/>
      <dgm:spPr/>
      <dgm:t>
        <a:bodyPr/>
        <a:lstStyle/>
        <a:p>
          <a:endParaRPr lang="en-US" sz="1400" b="1">
            <a:solidFill>
              <a:srgbClr val="C00000"/>
            </a:solidFill>
            <a:latin typeface="Arial Nova" panose="020B0504020202020204" pitchFamily="34" charset="0"/>
          </a:endParaRPr>
        </a:p>
      </dgm:t>
    </dgm:pt>
    <dgm:pt modelId="{6D05B3F7-17EC-4B62-8303-24BC99D37699}">
      <dgm:prSet phldrT="[Text]" custT="1"/>
      <dgm:spPr/>
      <dgm:t>
        <a:bodyPr/>
        <a:lstStyle/>
        <a:p>
          <a:r>
            <a:rPr lang="en-US" sz="1600" b="1" dirty="0">
              <a:latin typeface="Arial Nova" panose="020B0504020202020204" pitchFamily="34" charset="0"/>
            </a:rPr>
            <a:t>INDIA CANNOT DIVERT SO MUCH SUGAR TO ETHANOL IN SUCH SHORT TIME</a:t>
          </a:r>
        </a:p>
      </dgm:t>
    </dgm:pt>
    <dgm:pt modelId="{33F3F81E-9593-41AD-A37C-50FA6496A390}" type="parTrans" cxnId="{A33332BD-D081-4EF6-BC21-F48AA5EA4A08}">
      <dgm:prSet/>
      <dgm:spPr/>
      <dgm:t>
        <a:bodyPr/>
        <a:lstStyle/>
        <a:p>
          <a:endParaRPr lang="en-US" sz="1400" b="1">
            <a:solidFill>
              <a:srgbClr val="C00000"/>
            </a:solidFill>
            <a:latin typeface="Arial Nova" panose="020B0504020202020204" pitchFamily="34" charset="0"/>
          </a:endParaRPr>
        </a:p>
      </dgm:t>
    </dgm:pt>
    <dgm:pt modelId="{4064A16D-597A-4D6F-AAA2-A531E380486B}" type="sibTrans" cxnId="{A33332BD-D081-4EF6-BC21-F48AA5EA4A08}">
      <dgm:prSet/>
      <dgm:spPr/>
      <dgm:t>
        <a:bodyPr/>
        <a:lstStyle/>
        <a:p>
          <a:endParaRPr lang="en-US" sz="1400" b="1">
            <a:solidFill>
              <a:srgbClr val="C00000"/>
            </a:solidFill>
            <a:latin typeface="Arial Nova" panose="020B0504020202020204" pitchFamily="34" charset="0"/>
          </a:endParaRPr>
        </a:p>
      </dgm:t>
    </dgm:pt>
    <dgm:pt modelId="{CFCC4F04-E9AE-4E1E-B530-B21D38FF7837}" type="pres">
      <dgm:prSet presAssocID="{5716964F-7C61-458D-8569-17376676944B}" presName="matrix" presStyleCnt="0">
        <dgm:presLayoutVars>
          <dgm:chMax val="1"/>
          <dgm:dir/>
          <dgm:resizeHandles val="exact"/>
        </dgm:presLayoutVars>
      </dgm:prSet>
      <dgm:spPr/>
    </dgm:pt>
    <dgm:pt modelId="{4CFBA7C8-EB7F-4E7C-950C-39692EA1EA92}" type="pres">
      <dgm:prSet presAssocID="{5716964F-7C61-458D-8569-17376676944B}" presName="diamond" presStyleLbl="bgShp" presStyleIdx="0" presStyleCnt="1"/>
      <dgm:spPr/>
    </dgm:pt>
    <dgm:pt modelId="{11E622B8-736E-42C7-B92C-E7340BEA982B}" type="pres">
      <dgm:prSet presAssocID="{5716964F-7C61-458D-8569-17376676944B}" presName="quad1" presStyleLbl="node1" presStyleIdx="0" presStyleCnt="4">
        <dgm:presLayoutVars>
          <dgm:chMax val="0"/>
          <dgm:chPref val="0"/>
          <dgm:bulletEnabled val="1"/>
        </dgm:presLayoutVars>
      </dgm:prSet>
      <dgm:spPr/>
    </dgm:pt>
    <dgm:pt modelId="{1D6F5A87-AE7B-443D-94F5-B9FFB1D7D9F6}" type="pres">
      <dgm:prSet presAssocID="{5716964F-7C61-458D-8569-17376676944B}" presName="quad2" presStyleLbl="node1" presStyleIdx="1" presStyleCnt="4">
        <dgm:presLayoutVars>
          <dgm:chMax val="0"/>
          <dgm:chPref val="0"/>
          <dgm:bulletEnabled val="1"/>
        </dgm:presLayoutVars>
      </dgm:prSet>
      <dgm:spPr/>
    </dgm:pt>
    <dgm:pt modelId="{6E132F5F-9491-485E-8435-D213FB5A784F}" type="pres">
      <dgm:prSet presAssocID="{5716964F-7C61-458D-8569-17376676944B}" presName="quad3" presStyleLbl="node1" presStyleIdx="2" presStyleCnt="4">
        <dgm:presLayoutVars>
          <dgm:chMax val="0"/>
          <dgm:chPref val="0"/>
          <dgm:bulletEnabled val="1"/>
        </dgm:presLayoutVars>
      </dgm:prSet>
      <dgm:spPr/>
    </dgm:pt>
    <dgm:pt modelId="{B67FC3DE-2599-4A3A-8B67-656BB2157A04}" type="pres">
      <dgm:prSet presAssocID="{5716964F-7C61-458D-8569-17376676944B}" presName="quad4" presStyleLbl="node1" presStyleIdx="3" presStyleCnt="4">
        <dgm:presLayoutVars>
          <dgm:chMax val="0"/>
          <dgm:chPref val="0"/>
          <dgm:bulletEnabled val="1"/>
        </dgm:presLayoutVars>
      </dgm:prSet>
      <dgm:spPr/>
    </dgm:pt>
  </dgm:ptLst>
  <dgm:cxnLst>
    <dgm:cxn modelId="{3F76C42A-385E-4590-B0CB-AFCB1FC7D748}" type="presOf" srcId="{5716964F-7C61-458D-8569-17376676944B}" destId="{CFCC4F04-E9AE-4E1E-B530-B21D38FF7837}" srcOrd="0" destOrd="0" presId="urn:microsoft.com/office/officeart/2005/8/layout/matrix3"/>
    <dgm:cxn modelId="{571CFD37-E5AC-4348-B239-5EC2E5A22900}" type="presOf" srcId="{6D05B3F7-17EC-4B62-8303-24BC99D37699}" destId="{B67FC3DE-2599-4A3A-8B67-656BB2157A04}" srcOrd="0" destOrd="0" presId="urn:microsoft.com/office/officeart/2005/8/layout/matrix3"/>
    <dgm:cxn modelId="{3070B45D-27EC-43C6-9245-361F51D70F68}" srcId="{5716964F-7C61-458D-8569-17376676944B}" destId="{157F709A-8C33-4C15-9CC5-B9AB94363E1F}" srcOrd="2" destOrd="0" parTransId="{D29BC3EF-984E-45DA-A8CE-B7296F02D3F3}" sibTransId="{1472B449-7AB7-4757-81F2-068A2552A4D3}"/>
    <dgm:cxn modelId="{0302A14F-30DC-406E-8163-8FA261B4D952}" type="presOf" srcId="{E3EB9D0B-B163-4320-B6FB-68CE5BE8DA11}" destId="{11E622B8-736E-42C7-B92C-E7340BEA982B}" srcOrd="0" destOrd="0" presId="urn:microsoft.com/office/officeart/2005/8/layout/matrix3"/>
    <dgm:cxn modelId="{00A7BC54-C54D-4622-AD89-4DAAFB5C852B}" srcId="{5716964F-7C61-458D-8569-17376676944B}" destId="{15F02A02-94CF-4512-AFD1-F8799BCF6432}" srcOrd="1" destOrd="0" parTransId="{6911C823-4144-4D0D-B1E7-4612B1A0CDDB}" sibTransId="{B81C3D78-5433-4658-8B7B-5BEA1D0E8462}"/>
    <dgm:cxn modelId="{892B657E-2B2F-4F10-967B-E6896A37AC23}" srcId="{5716964F-7C61-458D-8569-17376676944B}" destId="{E3EB9D0B-B163-4320-B6FB-68CE5BE8DA11}" srcOrd="0" destOrd="0" parTransId="{11C99A5D-F5CD-4372-AE24-9F01BE4D9CC0}" sibTransId="{805355F9-A7BD-481F-A8FA-C893FCA70D6A}"/>
    <dgm:cxn modelId="{A33332BD-D081-4EF6-BC21-F48AA5EA4A08}" srcId="{5716964F-7C61-458D-8569-17376676944B}" destId="{6D05B3F7-17EC-4B62-8303-24BC99D37699}" srcOrd="3" destOrd="0" parTransId="{33F3F81E-9593-41AD-A37C-50FA6496A390}" sibTransId="{4064A16D-597A-4D6F-AAA2-A531E380486B}"/>
    <dgm:cxn modelId="{9A3F05EA-7F48-4981-AFB1-9549CCB16758}" type="presOf" srcId="{15F02A02-94CF-4512-AFD1-F8799BCF6432}" destId="{1D6F5A87-AE7B-443D-94F5-B9FFB1D7D9F6}" srcOrd="0" destOrd="0" presId="urn:microsoft.com/office/officeart/2005/8/layout/matrix3"/>
    <dgm:cxn modelId="{2FF94BFF-3093-43FC-8C92-7687B517F5D0}" type="presOf" srcId="{157F709A-8C33-4C15-9CC5-B9AB94363E1F}" destId="{6E132F5F-9491-485E-8435-D213FB5A784F}" srcOrd="0" destOrd="0" presId="urn:microsoft.com/office/officeart/2005/8/layout/matrix3"/>
    <dgm:cxn modelId="{D45B9EB2-AA1A-454A-8D03-1AF1DB4BF5DB}" type="presParOf" srcId="{CFCC4F04-E9AE-4E1E-B530-B21D38FF7837}" destId="{4CFBA7C8-EB7F-4E7C-950C-39692EA1EA92}" srcOrd="0" destOrd="0" presId="urn:microsoft.com/office/officeart/2005/8/layout/matrix3"/>
    <dgm:cxn modelId="{529AB218-22B7-4F36-98E9-49EDDC389024}" type="presParOf" srcId="{CFCC4F04-E9AE-4E1E-B530-B21D38FF7837}" destId="{11E622B8-736E-42C7-B92C-E7340BEA982B}" srcOrd="1" destOrd="0" presId="urn:microsoft.com/office/officeart/2005/8/layout/matrix3"/>
    <dgm:cxn modelId="{2296ACA2-90F9-4F4D-B3FD-EE7570CB5654}" type="presParOf" srcId="{CFCC4F04-E9AE-4E1E-B530-B21D38FF7837}" destId="{1D6F5A87-AE7B-443D-94F5-B9FFB1D7D9F6}" srcOrd="2" destOrd="0" presId="urn:microsoft.com/office/officeart/2005/8/layout/matrix3"/>
    <dgm:cxn modelId="{937DEF37-D640-49B6-A80F-01781AA5E6D0}" type="presParOf" srcId="{CFCC4F04-E9AE-4E1E-B530-B21D38FF7837}" destId="{6E132F5F-9491-485E-8435-D213FB5A784F}" srcOrd="3" destOrd="0" presId="urn:microsoft.com/office/officeart/2005/8/layout/matrix3"/>
    <dgm:cxn modelId="{34650F94-549B-4211-9C81-53EBC9DF1F13}" type="presParOf" srcId="{CFCC4F04-E9AE-4E1E-B530-B21D38FF7837}" destId="{B67FC3DE-2599-4A3A-8B67-656BB2157A04}" srcOrd="4" destOrd="0" presId="urn:microsoft.com/office/officeart/2005/8/layout/matrix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FBA7C8-EB7F-4E7C-950C-39692EA1EA92}">
      <dsp:nvSpPr>
        <dsp:cNvPr id="0" name=""/>
        <dsp:cNvSpPr/>
      </dsp:nvSpPr>
      <dsp:spPr>
        <a:xfrm>
          <a:off x="1710316" y="0"/>
          <a:ext cx="4707367" cy="4707367"/>
        </a:xfrm>
        <a:prstGeom prst="diamond">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sp>
    <dsp:sp modelId="{11E622B8-736E-42C7-B92C-E7340BEA982B}">
      <dsp:nvSpPr>
        <dsp:cNvPr id="0" name=""/>
        <dsp:cNvSpPr/>
      </dsp:nvSpPr>
      <dsp:spPr>
        <a:xfrm>
          <a:off x="2157515" y="447199"/>
          <a:ext cx="1835873" cy="1835873"/>
        </a:xfrm>
        <a:prstGeom prst="roundRect">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dirty="0">
              <a:latin typeface="Arial Nova" panose="020B0504020202020204" pitchFamily="34" charset="0"/>
            </a:rPr>
            <a:t>INDIA CANNOT PRODUCE MORE THAN 30 MMT OF SUGAR</a:t>
          </a:r>
        </a:p>
      </dsp:txBody>
      <dsp:txXfrm>
        <a:off x="2247135" y="536819"/>
        <a:ext cx="1656633" cy="1656633"/>
      </dsp:txXfrm>
    </dsp:sp>
    <dsp:sp modelId="{1D6F5A87-AE7B-443D-94F5-B9FFB1D7D9F6}">
      <dsp:nvSpPr>
        <dsp:cNvPr id="0" name=""/>
        <dsp:cNvSpPr/>
      </dsp:nvSpPr>
      <dsp:spPr>
        <a:xfrm>
          <a:off x="4134610" y="447199"/>
          <a:ext cx="1835873" cy="1835873"/>
        </a:xfrm>
        <a:prstGeom prst="roundRect">
          <a:avLst/>
        </a:prstGeom>
        <a:gradFill rotWithShape="0">
          <a:gsLst>
            <a:gs pos="0">
              <a:schemeClr val="accent5">
                <a:hueOff val="-2252848"/>
                <a:satOff val="-5806"/>
                <a:lumOff val="-3922"/>
                <a:alphaOff val="0"/>
                <a:lumMod val="110000"/>
                <a:satMod val="105000"/>
                <a:tint val="67000"/>
              </a:schemeClr>
            </a:gs>
            <a:gs pos="50000">
              <a:schemeClr val="accent5">
                <a:hueOff val="-2252848"/>
                <a:satOff val="-5806"/>
                <a:lumOff val="-3922"/>
                <a:alphaOff val="0"/>
                <a:lumMod val="105000"/>
                <a:satMod val="103000"/>
                <a:tint val="73000"/>
              </a:schemeClr>
            </a:gs>
            <a:gs pos="100000">
              <a:schemeClr val="accent5">
                <a:hueOff val="-2252848"/>
                <a:satOff val="-5806"/>
                <a:lumOff val="-3922"/>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a:latin typeface="Arial Nova" panose="020B0504020202020204" pitchFamily="34" charset="0"/>
            </a:rPr>
            <a:t>INDIA CANNOT EXPORT MORE THAN 6 MMT OF SUGAR IN A YEAR</a:t>
          </a:r>
          <a:endParaRPr lang="en-US" sz="1600" b="1" kern="1200" dirty="0">
            <a:latin typeface="Arial Nova" panose="020B0504020202020204" pitchFamily="34" charset="0"/>
          </a:endParaRPr>
        </a:p>
      </dsp:txBody>
      <dsp:txXfrm>
        <a:off x="4224230" y="536819"/>
        <a:ext cx="1656633" cy="1656633"/>
      </dsp:txXfrm>
    </dsp:sp>
    <dsp:sp modelId="{6E132F5F-9491-485E-8435-D213FB5A784F}">
      <dsp:nvSpPr>
        <dsp:cNvPr id="0" name=""/>
        <dsp:cNvSpPr/>
      </dsp:nvSpPr>
      <dsp:spPr>
        <a:xfrm>
          <a:off x="2157515" y="2424294"/>
          <a:ext cx="1835873" cy="1835873"/>
        </a:xfrm>
        <a:prstGeom prst="roundRect">
          <a:avLst/>
        </a:prstGeom>
        <a:gradFill rotWithShape="0">
          <a:gsLst>
            <a:gs pos="0">
              <a:schemeClr val="accent5">
                <a:hueOff val="-4505695"/>
                <a:satOff val="-11613"/>
                <a:lumOff val="-7843"/>
                <a:alphaOff val="0"/>
                <a:lumMod val="110000"/>
                <a:satMod val="105000"/>
                <a:tint val="67000"/>
              </a:schemeClr>
            </a:gs>
            <a:gs pos="50000">
              <a:schemeClr val="accent5">
                <a:hueOff val="-4505695"/>
                <a:satOff val="-11613"/>
                <a:lumOff val="-7843"/>
                <a:alphaOff val="0"/>
                <a:lumMod val="105000"/>
                <a:satMod val="103000"/>
                <a:tint val="73000"/>
              </a:schemeClr>
            </a:gs>
            <a:gs pos="100000">
              <a:schemeClr val="accent5">
                <a:hueOff val="-4505695"/>
                <a:satOff val="-11613"/>
                <a:lumOff val="-7843"/>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a:latin typeface="Arial Nova" panose="020B0504020202020204" pitchFamily="34" charset="0"/>
            </a:rPr>
            <a:t>INDIA CANNOT INCREASE ITS CANE AREA MUCH </a:t>
          </a:r>
          <a:endParaRPr lang="en-US" sz="1600" b="1" kern="1200" dirty="0">
            <a:latin typeface="Arial Nova" panose="020B0504020202020204" pitchFamily="34" charset="0"/>
          </a:endParaRPr>
        </a:p>
      </dsp:txBody>
      <dsp:txXfrm>
        <a:off x="2247135" y="2513914"/>
        <a:ext cx="1656633" cy="1656633"/>
      </dsp:txXfrm>
    </dsp:sp>
    <dsp:sp modelId="{B67FC3DE-2599-4A3A-8B67-656BB2157A04}">
      <dsp:nvSpPr>
        <dsp:cNvPr id="0" name=""/>
        <dsp:cNvSpPr/>
      </dsp:nvSpPr>
      <dsp:spPr>
        <a:xfrm>
          <a:off x="4134610" y="2424294"/>
          <a:ext cx="1835873" cy="1835873"/>
        </a:xfrm>
        <a:prstGeom prst="roundRect">
          <a:avLst/>
        </a:prstGeom>
        <a:gradFill rotWithShape="0">
          <a:gsLst>
            <a:gs pos="0">
              <a:schemeClr val="accent5">
                <a:hueOff val="-6758543"/>
                <a:satOff val="-17419"/>
                <a:lumOff val="-11765"/>
                <a:alphaOff val="0"/>
                <a:lumMod val="110000"/>
                <a:satMod val="105000"/>
                <a:tint val="67000"/>
              </a:schemeClr>
            </a:gs>
            <a:gs pos="50000">
              <a:schemeClr val="accent5">
                <a:hueOff val="-6758543"/>
                <a:satOff val="-17419"/>
                <a:lumOff val="-11765"/>
                <a:alphaOff val="0"/>
                <a:lumMod val="105000"/>
                <a:satMod val="103000"/>
                <a:tint val="73000"/>
              </a:schemeClr>
            </a:gs>
            <a:gs pos="100000">
              <a:schemeClr val="accent5">
                <a:hueOff val="-6758543"/>
                <a:satOff val="-17419"/>
                <a:lumOff val="-11765"/>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dirty="0">
              <a:latin typeface="Arial Nova" panose="020B0504020202020204" pitchFamily="34" charset="0"/>
            </a:rPr>
            <a:t>INDIA CANNOT DIVERT SO MUCH SUGAR TO ETHANOL IN SUCH SHORT TIME</a:t>
          </a:r>
        </a:p>
      </dsp:txBody>
      <dsp:txXfrm>
        <a:off x="4224230" y="2513914"/>
        <a:ext cx="1656633" cy="1656633"/>
      </dsp:txXfrm>
    </dsp:sp>
  </dsp:spTree>
</dsp:drawing>
</file>

<file path=ppt/diagrams/layout1.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0.78711</cdr:x>
      <cdr:y>0.17916</cdr:y>
    </cdr:from>
    <cdr:to>
      <cdr:x>0.85947</cdr:x>
      <cdr:y>0.31371</cdr:y>
    </cdr:to>
    <cdr:sp macro="" textlink="">
      <cdr:nvSpPr>
        <cdr:cNvPr id="2" name="Oval 1">
          <a:extLst xmlns:a="http://schemas.openxmlformats.org/drawingml/2006/main">
            <a:ext uri="{FF2B5EF4-FFF2-40B4-BE49-F238E27FC236}">
              <a16:creationId xmlns:a16="http://schemas.microsoft.com/office/drawing/2014/main" id="{7E2DEF66-9642-4535-9625-97DA1D521B06}"/>
            </a:ext>
          </a:extLst>
        </cdr:cNvPr>
        <cdr:cNvSpPr/>
      </cdr:nvSpPr>
      <cdr:spPr>
        <a:xfrm xmlns:a="http://schemas.openxmlformats.org/drawingml/2006/main">
          <a:off x="4612043" y="563330"/>
          <a:ext cx="423984" cy="423080"/>
        </a:xfrm>
        <a:prstGeom xmlns:a="http://schemas.openxmlformats.org/drawingml/2006/main" prst="ellipse">
          <a:avLst/>
        </a:prstGeom>
        <a:noFill xmlns:a="http://schemas.openxmlformats.org/drawingml/2006/main"/>
        <a:ln xmlns:a="http://schemas.openxmlformats.org/drawingml/2006/main">
          <a:solidFill>
            <a:srgbClr val="002060"/>
          </a:solidFill>
          <a:prstDash val="sysDot"/>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03C555-F9F1-4E3A-A65A-4312B2FEF1C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9306CBC-66F0-4D83-8A66-03826D06F0D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810472A-D99A-4EAA-8F0A-F736AB3986B1}"/>
              </a:ext>
            </a:extLst>
          </p:cNvPr>
          <p:cNvSpPr>
            <a:spLocks noGrp="1"/>
          </p:cNvSpPr>
          <p:nvPr>
            <p:ph type="dt" sz="half" idx="10"/>
          </p:nvPr>
        </p:nvSpPr>
        <p:spPr/>
        <p:txBody>
          <a:bodyPr/>
          <a:lstStyle/>
          <a:p>
            <a:fld id="{53DC5E57-D400-407E-9328-CB814ACFBE72}" type="datetimeFigureOut">
              <a:rPr lang="en-US" smtClean="0"/>
              <a:t>3/18/2022</a:t>
            </a:fld>
            <a:endParaRPr lang="en-US"/>
          </a:p>
        </p:txBody>
      </p:sp>
      <p:sp>
        <p:nvSpPr>
          <p:cNvPr id="5" name="Footer Placeholder 4">
            <a:extLst>
              <a:ext uri="{FF2B5EF4-FFF2-40B4-BE49-F238E27FC236}">
                <a16:creationId xmlns:a16="http://schemas.microsoft.com/office/drawing/2014/main" id="{1DB7C6A7-0A86-4809-8976-7D61E00B241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3A7A9F3-EB89-43B9-AB82-6F67D023A094}"/>
              </a:ext>
            </a:extLst>
          </p:cNvPr>
          <p:cNvSpPr>
            <a:spLocks noGrp="1"/>
          </p:cNvSpPr>
          <p:nvPr>
            <p:ph type="sldNum" sz="quarter" idx="12"/>
          </p:nvPr>
        </p:nvSpPr>
        <p:spPr/>
        <p:txBody>
          <a:bodyPr/>
          <a:lstStyle/>
          <a:p>
            <a:fld id="{F9C2961C-6C66-4F6C-8BE1-068EAA8B1E32}" type="slidenum">
              <a:rPr lang="en-US" smtClean="0"/>
              <a:t>‹#›</a:t>
            </a:fld>
            <a:endParaRPr lang="en-US"/>
          </a:p>
        </p:txBody>
      </p:sp>
    </p:spTree>
    <p:extLst>
      <p:ext uri="{BB962C8B-B14F-4D97-AF65-F5344CB8AC3E}">
        <p14:creationId xmlns:p14="http://schemas.microsoft.com/office/powerpoint/2010/main" val="8294199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5AA156-D0EC-4167-A129-CFAF0F21A39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4830A86-BA7A-437B-87CF-4273734D436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327DCEA-FDCD-41B9-B248-BC1DA1849D32}"/>
              </a:ext>
            </a:extLst>
          </p:cNvPr>
          <p:cNvSpPr>
            <a:spLocks noGrp="1"/>
          </p:cNvSpPr>
          <p:nvPr>
            <p:ph type="dt" sz="half" idx="10"/>
          </p:nvPr>
        </p:nvSpPr>
        <p:spPr/>
        <p:txBody>
          <a:bodyPr/>
          <a:lstStyle/>
          <a:p>
            <a:fld id="{53DC5E57-D400-407E-9328-CB814ACFBE72}" type="datetimeFigureOut">
              <a:rPr lang="en-US" smtClean="0"/>
              <a:t>3/18/2022</a:t>
            </a:fld>
            <a:endParaRPr lang="en-US"/>
          </a:p>
        </p:txBody>
      </p:sp>
      <p:sp>
        <p:nvSpPr>
          <p:cNvPr id="5" name="Footer Placeholder 4">
            <a:extLst>
              <a:ext uri="{FF2B5EF4-FFF2-40B4-BE49-F238E27FC236}">
                <a16:creationId xmlns:a16="http://schemas.microsoft.com/office/drawing/2014/main" id="{E9E970F9-1147-4319-B397-02E40622BC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5F903E3-3C93-4714-A524-7D1231614E7A}"/>
              </a:ext>
            </a:extLst>
          </p:cNvPr>
          <p:cNvSpPr>
            <a:spLocks noGrp="1"/>
          </p:cNvSpPr>
          <p:nvPr>
            <p:ph type="sldNum" sz="quarter" idx="12"/>
          </p:nvPr>
        </p:nvSpPr>
        <p:spPr/>
        <p:txBody>
          <a:bodyPr/>
          <a:lstStyle/>
          <a:p>
            <a:fld id="{F9C2961C-6C66-4F6C-8BE1-068EAA8B1E32}" type="slidenum">
              <a:rPr lang="en-US" smtClean="0"/>
              <a:t>‹#›</a:t>
            </a:fld>
            <a:endParaRPr lang="en-US"/>
          </a:p>
        </p:txBody>
      </p:sp>
    </p:spTree>
    <p:extLst>
      <p:ext uri="{BB962C8B-B14F-4D97-AF65-F5344CB8AC3E}">
        <p14:creationId xmlns:p14="http://schemas.microsoft.com/office/powerpoint/2010/main" val="26741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F084258-B196-4163-9EBD-92AEC839445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4F8CB85-64C5-4703-9FFB-C5D2E928B30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A415CA-7682-4B60-AFF6-D9A044F6DB90}"/>
              </a:ext>
            </a:extLst>
          </p:cNvPr>
          <p:cNvSpPr>
            <a:spLocks noGrp="1"/>
          </p:cNvSpPr>
          <p:nvPr>
            <p:ph type="dt" sz="half" idx="10"/>
          </p:nvPr>
        </p:nvSpPr>
        <p:spPr/>
        <p:txBody>
          <a:bodyPr/>
          <a:lstStyle/>
          <a:p>
            <a:fld id="{53DC5E57-D400-407E-9328-CB814ACFBE72}" type="datetimeFigureOut">
              <a:rPr lang="en-US" smtClean="0"/>
              <a:t>3/18/2022</a:t>
            </a:fld>
            <a:endParaRPr lang="en-US"/>
          </a:p>
        </p:txBody>
      </p:sp>
      <p:sp>
        <p:nvSpPr>
          <p:cNvPr id="5" name="Footer Placeholder 4">
            <a:extLst>
              <a:ext uri="{FF2B5EF4-FFF2-40B4-BE49-F238E27FC236}">
                <a16:creationId xmlns:a16="http://schemas.microsoft.com/office/drawing/2014/main" id="{6580B51A-1323-43C5-93A4-E430654AC0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A72BDBE-7400-4907-B4ED-5D5F0D60321A}"/>
              </a:ext>
            </a:extLst>
          </p:cNvPr>
          <p:cNvSpPr>
            <a:spLocks noGrp="1"/>
          </p:cNvSpPr>
          <p:nvPr>
            <p:ph type="sldNum" sz="quarter" idx="12"/>
          </p:nvPr>
        </p:nvSpPr>
        <p:spPr/>
        <p:txBody>
          <a:bodyPr/>
          <a:lstStyle/>
          <a:p>
            <a:fld id="{F9C2961C-6C66-4F6C-8BE1-068EAA8B1E32}" type="slidenum">
              <a:rPr lang="en-US" smtClean="0"/>
              <a:t>‹#›</a:t>
            </a:fld>
            <a:endParaRPr lang="en-US"/>
          </a:p>
        </p:txBody>
      </p:sp>
    </p:spTree>
    <p:extLst>
      <p:ext uri="{BB962C8B-B14F-4D97-AF65-F5344CB8AC3E}">
        <p14:creationId xmlns:p14="http://schemas.microsoft.com/office/powerpoint/2010/main" val="16319191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23A41B-DD88-4A95-90C8-13EA0A38C9C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F656291-C887-4E19-ABF0-F13DEFED161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4294CF8-FAE7-4183-8129-BF098D3D050B}"/>
              </a:ext>
            </a:extLst>
          </p:cNvPr>
          <p:cNvSpPr>
            <a:spLocks noGrp="1"/>
          </p:cNvSpPr>
          <p:nvPr>
            <p:ph type="dt" sz="half" idx="10"/>
          </p:nvPr>
        </p:nvSpPr>
        <p:spPr/>
        <p:txBody>
          <a:bodyPr/>
          <a:lstStyle/>
          <a:p>
            <a:fld id="{53DC5E57-D400-407E-9328-CB814ACFBE72}" type="datetimeFigureOut">
              <a:rPr lang="en-US" smtClean="0"/>
              <a:t>3/18/2022</a:t>
            </a:fld>
            <a:endParaRPr lang="en-US"/>
          </a:p>
        </p:txBody>
      </p:sp>
      <p:sp>
        <p:nvSpPr>
          <p:cNvPr id="5" name="Footer Placeholder 4">
            <a:extLst>
              <a:ext uri="{FF2B5EF4-FFF2-40B4-BE49-F238E27FC236}">
                <a16:creationId xmlns:a16="http://schemas.microsoft.com/office/drawing/2014/main" id="{7C7E7E9B-37C5-4138-9F39-E05FD569A0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C97D59-1208-4127-99A1-82F103893C70}"/>
              </a:ext>
            </a:extLst>
          </p:cNvPr>
          <p:cNvSpPr>
            <a:spLocks noGrp="1"/>
          </p:cNvSpPr>
          <p:nvPr>
            <p:ph type="sldNum" sz="quarter" idx="12"/>
          </p:nvPr>
        </p:nvSpPr>
        <p:spPr/>
        <p:txBody>
          <a:bodyPr/>
          <a:lstStyle/>
          <a:p>
            <a:fld id="{F9C2961C-6C66-4F6C-8BE1-068EAA8B1E32}" type="slidenum">
              <a:rPr lang="en-US" smtClean="0"/>
              <a:t>‹#›</a:t>
            </a:fld>
            <a:endParaRPr lang="en-US"/>
          </a:p>
        </p:txBody>
      </p:sp>
    </p:spTree>
    <p:extLst>
      <p:ext uri="{BB962C8B-B14F-4D97-AF65-F5344CB8AC3E}">
        <p14:creationId xmlns:p14="http://schemas.microsoft.com/office/powerpoint/2010/main" val="8969588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A13A9-BB1B-433A-8A3E-45340091BC0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0B91A28-636B-45D4-8B5E-C5195B6C9F9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8139DB8-289C-436F-9C75-70407B8ADB41}"/>
              </a:ext>
            </a:extLst>
          </p:cNvPr>
          <p:cNvSpPr>
            <a:spLocks noGrp="1"/>
          </p:cNvSpPr>
          <p:nvPr>
            <p:ph type="dt" sz="half" idx="10"/>
          </p:nvPr>
        </p:nvSpPr>
        <p:spPr/>
        <p:txBody>
          <a:bodyPr/>
          <a:lstStyle/>
          <a:p>
            <a:fld id="{53DC5E57-D400-407E-9328-CB814ACFBE72}" type="datetimeFigureOut">
              <a:rPr lang="en-US" smtClean="0"/>
              <a:t>3/18/2022</a:t>
            </a:fld>
            <a:endParaRPr lang="en-US"/>
          </a:p>
        </p:txBody>
      </p:sp>
      <p:sp>
        <p:nvSpPr>
          <p:cNvPr id="5" name="Footer Placeholder 4">
            <a:extLst>
              <a:ext uri="{FF2B5EF4-FFF2-40B4-BE49-F238E27FC236}">
                <a16:creationId xmlns:a16="http://schemas.microsoft.com/office/drawing/2014/main" id="{010F2B73-6FE8-4C21-8F73-CEBA08BC38D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6A53FA1-92B1-4028-9D4C-6BDF845BEB51}"/>
              </a:ext>
            </a:extLst>
          </p:cNvPr>
          <p:cNvSpPr>
            <a:spLocks noGrp="1"/>
          </p:cNvSpPr>
          <p:nvPr>
            <p:ph type="sldNum" sz="quarter" idx="12"/>
          </p:nvPr>
        </p:nvSpPr>
        <p:spPr/>
        <p:txBody>
          <a:bodyPr/>
          <a:lstStyle/>
          <a:p>
            <a:fld id="{F9C2961C-6C66-4F6C-8BE1-068EAA8B1E32}" type="slidenum">
              <a:rPr lang="en-US" smtClean="0"/>
              <a:t>‹#›</a:t>
            </a:fld>
            <a:endParaRPr lang="en-US"/>
          </a:p>
        </p:txBody>
      </p:sp>
    </p:spTree>
    <p:extLst>
      <p:ext uri="{BB962C8B-B14F-4D97-AF65-F5344CB8AC3E}">
        <p14:creationId xmlns:p14="http://schemas.microsoft.com/office/powerpoint/2010/main" val="28416808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75A653-8ABA-48BA-872C-36ADFD00238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AF75F22-C40E-4988-B485-9593445AB2F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39FF90A-FDF8-4D97-B729-991CC751A42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1864E47-0223-4648-95D5-18413F159F0A}"/>
              </a:ext>
            </a:extLst>
          </p:cNvPr>
          <p:cNvSpPr>
            <a:spLocks noGrp="1"/>
          </p:cNvSpPr>
          <p:nvPr>
            <p:ph type="dt" sz="half" idx="10"/>
          </p:nvPr>
        </p:nvSpPr>
        <p:spPr/>
        <p:txBody>
          <a:bodyPr/>
          <a:lstStyle/>
          <a:p>
            <a:fld id="{53DC5E57-D400-407E-9328-CB814ACFBE72}" type="datetimeFigureOut">
              <a:rPr lang="en-US" smtClean="0"/>
              <a:t>3/18/2022</a:t>
            </a:fld>
            <a:endParaRPr lang="en-US"/>
          </a:p>
        </p:txBody>
      </p:sp>
      <p:sp>
        <p:nvSpPr>
          <p:cNvPr id="6" name="Footer Placeholder 5">
            <a:extLst>
              <a:ext uri="{FF2B5EF4-FFF2-40B4-BE49-F238E27FC236}">
                <a16:creationId xmlns:a16="http://schemas.microsoft.com/office/drawing/2014/main" id="{B93F7438-33AC-4C66-B52A-6CCF57FDA70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F9011B9-5F80-4A01-B650-39AF651BE23F}"/>
              </a:ext>
            </a:extLst>
          </p:cNvPr>
          <p:cNvSpPr>
            <a:spLocks noGrp="1"/>
          </p:cNvSpPr>
          <p:nvPr>
            <p:ph type="sldNum" sz="quarter" idx="12"/>
          </p:nvPr>
        </p:nvSpPr>
        <p:spPr/>
        <p:txBody>
          <a:bodyPr/>
          <a:lstStyle/>
          <a:p>
            <a:fld id="{F9C2961C-6C66-4F6C-8BE1-068EAA8B1E32}" type="slidenum">
              <a:rPr lang="en-US" smtClean="0"/>
              <a:t>‹#›</a:t>
            </a:fld>
            <a:endParaRPr lang="en-US"/>
          </a:p>
        </p:txBody>
      </p:sp>
    </p:spTree>
    <p:extLst>
      <p:ext uri="{BB962C8B-B14F-4D97-AF65-F5344CB8AC3E}">
        <p14:creationId xmlns:p14="http://schemas.microsoft.com/office/powerpoint/2010/main" val="6201056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CACD17-E900-410F-99C5-D8C9FD17B82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C2E8DA3-D06F-4C0E-A464-537AF63B50C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2B9D0-00E5-4099-B609-2B7045D472B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BE05E13-CDBE-4931-93AB-B49F4CB9A09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3C8F6AE-32D4-4BE1-ABE7-9BA81E03085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7BB5881-EAD1-4933-B3CC-C0164F04C4A0}"/>
              </a:ext>
            </a:extLst>
          </p:cNvPr>
          <p:cNvSpPr>
            <a:spLocks noGrp="1"/>
          </p:cNvSpPr>
          <p:nvPr>
            <p:ph type="dt" sz="half" idx="10"/>
          </p:nvPr>
        </p:nvSpPr>
        <p:spPr/>
        <p:txBody>
          <a:bodyPr/>
          <a:lstStyle/>
          <a:p>
            <a:fld id="{53DC5E57-D400-407E-9328-CB814ACFBE72}" type="datetimeFigureOut">
              <a:rPr lang="en-US" smtClean="0"/>
              <a:t>3/18/2022</a:t>
            </a:fld>
            <a:endParaRPr lang="en-US"/>
          </a:p>
        </p:txBody>
      </p:sp>
      <p:sp>
        <p:nvSpPr>
          <p:cNvPr id="8" name="Footer Placeholder 7">
            <a:extLst>
              <a:ext uri="{FF2B5EF4-FFF2-40B4-BE49-F238E27FC236}">
                <a16:creationId xmlns:a16="http://schemas.microsoft.com/office/drawing/2014/main" id="{B0517678-75F7-4A92-8B53-422F710D60C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4036D0C-C240-4C95-9B13-4D3DA1FFBBBF}"/>
              </a:ext>
            </a:extLst>
          </p:cNvPr>
          <p:cNvSpPr>
            <a:spLocks noGrp="1"/>
          </p:cNvSpPr>
          <p:nvPr>
            <p:ph type="sldNum" sz="quarter" idx="12"/>
          </p:nvPr>
        </p:nvSpPr>
        <p:spPr/>
        <p:txBody>
          <a:bodyPr/>
          <a:lstStyle/>
          <a:p>
            <a:fld id="{F9C2961C-6C66-4F6C-8BE1-068EAA8B1E32}" type="slidenum">
              <a:rPr lang="en-US" smtClean="0"/>
              <a:t>‹#›</a:t>
            </a:fld>
            <a:endParaRPr lang="en-US"/>
          </a:p>
        </p:txBody>
      </p:sp>
    </p:spTree>
    <p:extLst>
      <p:ext uri="{BB962C8B-B14F-4D97-AF65-F5344CB8AC3E}">
        <p14:creationId xmlns:p14="http://schemas.microsoft.com/office/powerpoint/2010/main" val="3853808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943B89-91B1-4D5F-B316-0A3FCA8416F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9E45179-DC0E-4785-8CE8-B15D78643659}"/>
              </a:ext>
            </a:extLst>
          </p:cNvPr>
          <p:cNvSpPr>
            <a:spLocks noGrp="1"/>
          </p:cNvSpPr>
          <p:nvPr>
            <p:ph type="dt" sz="half" idx="10"/>
          </p:nvPr>
        </p:nvSpPr>
        <p:spPr/>
        <p:txBody>
          <a:bodyPr/>
          <a:lstStyle/>
          <a:p>
            <a:fld id="{53DC5E57-D400-407E-9328-CB814ACFBE72}" type="datetimeFigureOut">
              <a:rPr lang="en-US" smtClean="0"/>
              <a:t>3/18/2022</a:t>
            </a:fld>
            <a:endParaRPr lang="en-US"/>
          </a:p>
        </p:txBody>
      </p:sp>
      <p:sp>
        <p:nvSpPr>
          <p:cNvPr id="4" name="Footer Placeholder 3">
            <a:extLst>
              <a:ext uri="{FF2B5EF4-FFF2-40B4-BE49-F238E27FC236}">
                <a16:creationId xmlns:a16="http://schemas.microsoft.com/office/drawing/2014/main" id="{45ABD3BD-5F89-484F-B27E-57E1423E124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E0A7452-F952-4266-A18A-D38841FA6796}"/>
              </a:ext>
            </a:extLst>
          </p:cNvPr>
          <p:cNvSpPr>
            <a:spLocks noGrp="1"/>
          </p:cNvSpPr>
          <p:nvPr>
            <p:ph type="sldNum" sz="quarter" idx="12"/>
          </p:nvPr>
        </p:nvSpPr>
        <p:spPr/>
        <p:txBody>
          <a:bodyPr/>
          <a:lstStyle/>
          <a:p>
            <a:fld id="{F9C2961C-6C66-4F6C-8BE1-068EAA8B1E32}" type="slidenum">
              <a:rPr lang="en-US" smtClean="0"/>
              <a:t>‹#›</a:t>
            </a:fld>
            <a:endParaRPr lang="en-US"/>
          </a:p>
        </p:txBody>
      </p:sp>
    </p:spTree>
    <p:extLst>
      <p:ext uri="{BB962C8B-B14F-4D97-AF65-F5344CB8AC3E}">
        <p14:creationId xmlns:p14="http://schemas.microsoft.com/office/powerpoint/2010/main" val="31824987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DADEDF5-9D4C-493D-8CAC-CACE180CE87C}"/>
              </a:ext>
            </a:extLst>
          </p:cNvPr>
          <p:cNvSpPr>
            <a:spLocks noGrp="1"/>
          </p:cNvSpPr>
          <p:nvPr>
            <p:ph type="dt" sz="half" idx="10"/>
          </p:nvPr>
        </p:nvSpPr>
        <p:spPr/>
        <p:txBody>
          <a:bodyPr/>
          <a:lstStyle/>
          <a:p>
            <a:fld id="{53DC5E57-D400-407E-9328-CB814ACFBE72}" type="datetimeFigureOut">
              <a:rPr lang="en-US" smtClean="0"/>
              <a:t>3/18/2022</a:t>
            </a:fld>
            <a:endParaRPr lang="en-US"/>
          </a:p>
        </p:txBody>
      </p:sp>
      <p:sp>
        <p:nvSpPr>
          <p:cNvPr id="3" name="Footer Placeholder 2">
            <a:extLst>
              <a:ext uri="{FF2B5EF4-FFF2-40B4-BE49-F238E27FC236}">
                <a16:creationId xmlns:a16="http://schemas.microsoft.com/office/drawing/2014/main" id="{5F13924A-A189-4B4B-AE78-AC139C807ED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559EFEA-C12F-4DED-9C18-6FBA6AB59CA4}"/>
              </a:ext>
            </a:extLst>
          </p:cNvPr>
          <p:cNvSpPr>
            <a:spLocks noGrp="1"/>
          </p:cNvSpPr>
          <p:nvPr>
            <p:ph type="sldNum" sz="quarter" idx="12"/>
          </p:nvPr>
        </p:nvSpPr>
        <p:spPr/>
        <p:txBody>
          <a:bodyPr/>
          <a:lstStyle/>
          <a:p>
            <a:fld id="{F9C2961C-6C66-4F6C-8BE1-068EAA8B1E32}" type="slidenum">
              <a:rPr lang="en-US" smtClean="0"/>
              <a:t>‹#›</a:t>
            </a:fld>
            <a:endParaRPr lang="en-US"/>
          </a:p>
        </p:txBody>
      </p:sp>
    </p:spTree>
    <p:extLst>
      <p:ext uri="{BB962C8B-B14F-4D97-AF65-F5344CB8AC3E}">
        <p14:creationId xmlns:p14="http://schemas.microsoft.com/office/powerpoint/2010/main" val="27221932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6C4FE2-4715-4B62-8C85-E85C22BAE86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41A2197-9D55-4421-9AE1-629F7CA6F14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78D9C86-DF76-4FA4-8488-7BCDCC03C8E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D5FCECE-4152-4714-93F0-3B4A43438FE0}"/>
              </a:ext>
            </a:extLst>
          </p:cNvPr>
          <p:cNvSpPr>
            <a:spLocks noGrp="1"/>
          </p:cNvSpPr>
          <p:nvPr>
            <p:ph type="dt" sz="half" idx="10"/>
          </p:nvPr>
        </p:nvSpPr>
        <p:spPr/>
        <p:txBody>
          <a:bodyPr/>
          <a:lstStyle/>
          <a:p>
            <a:fld id="{53DC5E57-D400-407E-9328-CB814ACFBE72}" type="datetimeFigureOut">
              <a:rPr lang="en-US" smtClean="0"/>
              <a:t>3/18/2022</a:t>
            </a:fld>
            <a:endParaRPr lang="en-US"/>
          </a:p>
        </p:txBody>
      </p:sp>
      <p:sp>
        <p:nvSpPr>
          <p:cNvPr id="6" name="Footer Placeholder 5">
            <a:extLst>
              <a:ext uri="{FF2B5EF4-FFF2-40B4-BE49-F238E27FC236}">
                <a16:creationId xmlns:a16="http://schemas.microsoft.com/office/drawing/2014/main" id="{AB56D65C-60EE-48B7-B4BD-5DC5C1DC2D2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AAB4FF1-8014-4F26-86A1-92B725B3B49A}"/>
              </a:ext>
            </a:extLst>
          </p:cNvPr>
          <p:cNvSpPr>
            <a:spLocks noGrp="1"/>
          </p:cNvSpPr>
          <p:nvPr>
            <p:ph type="sldNum" sz="quarter" idx="12"/>
          </p:nvPr>
        </p:nvSpPr>
        <p:spPr/>
        <p:txBody>
          <a:bodyPr/>
          <a:lstStyle/>
          <a:p>
            <a:fld id="{F9C2961C-6C66-4F6C-8BE1-068EAA8B1E32}" type="slidenum">
              <a:rPr lang="en-US" smtClean="0"/>
              <a:t>‹#›</a:t>
            </a:fld>
            <a:endParaRPr lang="en-US"/>
          </a:p>
        </p:txBody>
      </p:sp>
    </p:spTree>
    <p:extLst>
      <p:ext uri="{BB962C8B-B14F-4D97-AF65-F5344CB8AC3E}">
        <p14:creationId xmlns:p14="http://schemas.microsoft.com/office/powerpoint/2010/main" val="4225243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DA16F5-F44E-49B9-BAFF-3F7A99FC246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2E41767-C5ED-4047-A95E-ED7648BB47E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9C2C93A-A8F7-4970-BA07-6189E3BDCA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E4875AA-F1D0-48F7-BE43-31F16FF7EEBC}"/>
              </a:ext>
            </a:extLst>
          </p:cNvPr>
          <p:cNvSpPr>
            <a:spLocks noGrp="1"/>
          </p:cNvSpPr>
          <p:nvPr>
            <p:ph type="dt" sz="half" idx="10"/>
          </p:nvPr>
        </p:nvSpPr>
        <p:spPr/>
        <p:txBody>
          <a:bodyPr/>
          <a:lstStyle/>
          <a:p>
            <a:fld id="{53DC5E57-D400-407E-9328-CB814ACFBE72}" type="datetimeFigureOut">
              <a:rPr lang="en-US" smtClean="0"/>
              <a:t>3/18/2022</a:t>
            </a:fld>
            <a:endParaRPr lang="en-US"/>
          </a:p>
        </p:txBody>
      </p:sp>
      <p:sp>
        <p:nvSpPr>
          <p:cNvPr id="6" name="Footer Placeholder 5">
            <a:extLst>
              <a:ext uri="{FF2B5EF4-FFF2-40B4-BE49-F238E27FC236}">
                <a16:creationId xmlns:a16="http://schemas.microsoft.com/office/drawing/2014/main" id="{0DF2694C-DD9E-4229-83BD-FFBB0766E49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209A93E-F1C8-4389-8054-28F0CDF6ED89}"/>
              </a:ext>
            </a:extLst>
          </p:cNvPr>
          <p:cNvSpPr>
            <a:spLocks noGrp="1"/>
          </p:cNvSpPr>
          <p:nvPr>
            <p:ph type="sldNum" sz="quarter" idx="12"/>
          </p:nvPr>
        </p:nvSpPr>
        <p:spPr/>
        <p:txBody>
          <a:bodyPr/>
          <a:lstStyle/>
          <a:p>
            <a:fld id="{F9C2961C-6C66-4F6C-8BE1-068EAA8B1E32}" type="slidenum">
              <a:rPr lang="en-US" smtClean="0"/>
              <a:t>‹#›</a:t>
            </a:fld>
            <a:endParaRPr lang="en-US"/>
          </a:p>
        </p:txBody>
      </p:sp>
    </p:spTree>
    <p:extLst>
      <p:ext uri="{BB962C8B-B14F-4D97-AF65-F5344CB8AC3E}">
        <p14:creationId xmlns:p14="http://schemas.microsoft.com/office/powerpoint/2010/main" val="3896966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B78EB3A-C311-4BD0-AF2A-1DE2CBE8E81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BBEC678-1E5A-40D3-A086-A97765455E7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D37829C-FE22-4EE1-B927-47664A9DE76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DC5E57-D400-407E-9328-CB814ACFBE72}" type="datetimeFigureOut">
              <a:rPr lang="en-US" smtClean="0"/>
              <a:t>3/18/2022</a:t>
            </a:fld>
            <a:endParaRPr lang="en-US"/>
          </a:p>
        </p:txBody>
      </p:sp>
      <p:sp>
        <p:nvSpPr>
          <p:cNvPr id="5" name="Footer Placeholder 4">
            <a:extLst>
              <a:ext uri="{FF2B5EF4-FFF2-40B4-BE49-F238E27FC236}">
                <a16:creationId xmlns:a16="http://schemas.microsoft.com/office/drawing/2014/main" id="{5E3F7566-712D-44E2-92B4-0DF009EC784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FB410A1-A7AC-469C-BA57-DD28E1CE1DF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C2961C-6C66-4F6C-8BE1-068EAA8B1E32}" type="slidenum">
              <a:rPr lang="en-US" smtClean="0"/>
              <a:t>‹#›</a:t>
            </a:fld>
            <a:endParaRPr lang="en-US"/>
          </a:p>
        </p:txBody>
      </p:sp>
    </p:spTree>
    <p:extLst>
      <p:ext uri="{BB962C8B-B14F-4D97-AF65-F5344CB8AC3E}">
        <p14:creationId xmlns:p14="http://schemas.microsoft.com/office/powerpoint/2010/main" val="2969596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emf"/><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2.emf"/><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emf"/><Relationship Id="rId1" Type="http://schemas.openxmlformats.org/officeDocument/2006/relationships/slideLayout" Target="../slideLayouts/slideLayout2.xml"/><Relationship Id="rId5" Type="http://schemas.openxmlformats.org/officeDocument/2006/relationships/chart" Target="../charts/chart4.xml"/><Relationship Id="rId4" Type="http://schemas.openxmlformats.org/officeDocument/2006/relationships/chart" Target="../charts/chart3.xml"/></Relationships>
</file>

<file path=ppt/slides/_rels/slide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emf"/><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chart" Target="../charts/chart5.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emf"/><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chart" Target="../charts/chart6.xml"/><Relationship Id="rId7" Type="http://schemas.openxmlformats.org/officeDocument/2006/relationships/image" Target="../media/image7.jpeg"/><Relationship Id="rId2" Type="http://schemas.openxmlformats.org/officeDocument/2006/relationships/image" Target="../media/image2.emf"/><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png"/><Relationship Id="rId4" Type="http://schemas.openxmlformats.org/officeDocument/2006/relationships/chart" Target="../charts/char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green leaf">
            <a:extLst>
              <a:ext uri="{FF2B5EF4-FFF2-40B4-BE49-F238E27FC236}">
                <a16:creationId xmlns:a16="http://schemas.microsoft.com/office/drawing/2014/main" id="{F8629557-6F94-44D7-B3AB-2B45EE24126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30" y="0"/>
            <a:ext cx="4575175" cy="68580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id="{E8842C99-020A-4F45-BA74-137C549EEBE3}"/>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835419" y="0"/>
            <a:ext cx="1371600" cy="580231"/>
          </a:xfrm>
          <a:prstGeom prst="rect">
            <a:avLst/>
          </a:prstGeom>
          <a:noFill/>
          <a:ln>
            <a:noFill/>
          </a:ln>
        </p:spPr>
      </p:pic>
      <p:sp>
        <p:nvSpPr>
          <p:cNvPr id="4" name="TextBox 3">
            <a:extLst>
              <a:ext uri="{FF2B5EF4-FFF2-40B4-BE49-F238E27FC236}">
                <a16:creationId xmlns:a16="http://schemas.microsoft.com/office/drawing/2014/main" id="{35D0A49C-78DA-4454-8734-BB217E83F059}"/>
              </a:ext>
            </a:extLst>
          </p:cNvPr>
          <p:cNvSpPr txBox="1"/>
          <p:nvPr/>
        </p:nvSpPr>
        <p:spPr>
          <a:xfrm>
            <a:off x="6154196" y="1365155"/>
            <a:ext cx="4371710" cy="5078313"/>
          </a:xfrm>
          <a:prstGeom prst="rect">
            <a:avLst/>
          </a:prstGeom>
          <a:noFill/>
        </p:spPr>
        <p:txBody>
          <a:bodyPr wrap="none" rtlCol="0">
            <a:spAutoFit/>
          </a:bodyPr>
          <a:lstStyle/>
          <a:p>
            <a:pPr algn="ctr"/>
            <a:r>
              <a:rPr lang="en-US" sz="4000" b="1" dirty="0">
                <a:solidFill>
                  <a:schemeClr val="accent5">
                    <a:lumMod val="50000"/>
                  </a:schemeClr>
                </a:solidFill>
                <a:latin typeface="Amasis MT Pro Medium" panose="02040604050005020304" pitchFamily="18" charset="0"/>
              </a:rPr>
              <a:t>INDIAN SUGAR </a:t>
            </a:r>
          </a:p>
          <a:p>
            <a:pPr algn="ctr"/>
            <a:r>
              <a:rPr lang="en-US" sz="4000" b="1" dirty="0">
                <a:solidFill>
                  <a:schemeClr val="accent5">
                    <a:lumMod val="50000"/>
                  </a:schemeClr>
                </a:solidFill>
                <a:latin typeface="Amasis MT Pro Medium" panose="02040604050005020304" pitchFamily="18" charset="0"/>
              </a:rPr>
              <a:t>BALANCE SHEET</a:t>
            </a:r>
          </a:p>
          <a:p>
            <a:pPr algn="ctr"/>
            <a:endParaRPr lang="en-US" sz="4000" dirty="0">
              <a:latin typeface="Amasis MT Pro Medium" panose="02040604050005020304" pitchFamily="18" charset="0"/>
            </a:endParaRPr>
          </a:p>
          <a:p>
            <a:pPr algn="ctr"/>
            <a:endParaRPr lang="en-US" sz="3400" dirty="0">
              <a:latin typeface="Amasis MT Pro Medium" panose="02040604050005020304" pitchFamily="18" charset="0"/>
            </a:endParaRPr>
          </a:p>
          <a:p>
            <a:pPr algn="ctr"/>
            <a:r>
              <a:rPr lang="en-US" sz="3400" dirty="0">
                <a:latin typeface="Amasis MT Pro Medium" panose="02040604050005020304" pitchFamily="18" charset="0"/>
              </a:rPr>
              <a:t>CHINIMANDI</a:t>
            </a:r>
          </a:p>
          <a:p>
            <a:pPr algn="ctr"/>
            <a:r>
              <a:rPr lang="en-US" sz="3400" dirty="0">
                <a:solidFill>
                  <a:srgbClr val="C00000"/>
                </a:solidFill>
                <a:latin typeface="Amasis MT Pro Medium" panose="02040604050005020304" pitchFamily="18" charset="0"/>
              </a:rPr>
              <a:t>Mumbai – 19 &amp; 20</a:t>
            </a:r>
            <a:r>
              <a:rPr lang="en-US" sz="3400" baseline="30000" dirty="0">
                <a:solidFill>
                  <a:srgbClr val="C00000"/>
                </a:solidFill>
                <a:latin typeface="Amasis MT Pro Medium" panose="02040604050005020304" pitchFamily="18" charset="0"/>
              </a:rPr>
              <a:t>th</a:t>
            </a:r>
            <a:r>
              <a:rPr lang="en-US" sz="3400" dirty="0">
                <a:solidFill>
                  <a:srgbClr val="C00000"/>
                </a:solidFill>
                <a:latin typeface="Amasis MT Pro Medium" panose="02040604050005020304" pitchFamily="18" charset="0"/>
              </a:rPr>
              <a:t> </a:t>
            </a:r>
          </a:p>
          <a:p>
            <a:pPr algn="ctr"/>
            <a:r>
              <a:rPr lang="en-US" sz="3400" dirty="0">
                <a:solidFill>
                  <a:srgbClr val="C00000"/>
                </a:solidFill>
                <a:latin typeface="Amasis MT Pro Medium" panose="02040604050005020304" pitchFamily="18" charset="0"/>
              </a:rPr>
              <a:t>March 2022</a:t>
            </a:r>
          </a:p>
          <a:p>
            <a:pPr algn="ctr"/>
            <a:endParaRPr lang="en-US" sz="3400" dirty="0">
              <a:latin typeface="Amasis MT Pro Medium" panose="02040604050005020304" pitchFamily="18" charset="0"/>
            </a:endParaRPr>
          </a:p>
          <a:p>
            <a:pPr algn="ctr"/>
            <a:endParaRPr lang="en-US" sz="3400" dirty="0">
              <a:latin typeface="Amasis MT Pro Medium" panose="02040604050005020304" pitchFamily="18" charset="0"/>
            </a:endParaRPr>
          </a:p>
        </p:txBody>
      </p:sp>
    </p:spTree>
    <p:extLst>
      <p:ext uri="{BB962C8B-B14F-4D97-AF65-F5344CB8AC3E}">
        <p14:creationId xmlns:p14="http://schemas.microsoft.com/office/powerpoint/2010/main" val="2152215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381DF03D-1025-430E-A1DD-BBC104AB1C6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835419" y="0"/>
            <a:ext cx="1371600" cy="580231"/>
          </a:xfrm>
          <a:prstGeom prst="rect">
            <a:avLst/>
          </a:prstGeom>
          <a:noFill/>
          <a:ln>
            <a:noFill/>
          </a:ln>
        </p:spPr>
      </p:pic>
      <p:sp>
        <p:nvSpPr>
          <p:cNvPr id="5" name="Rectangle 4">
            <a:extLst>
              <a:ext uri="{FF2B5EF4-FFF2-40B4-BE49-F238E27FC236}">
                <a16:creationId xmlns:a16="http://schemas.microsoft.com/office/drawing/2014/main" id="{A07CE35D-478F-403E-AB7E-42F5DEBAB985}"/>
              </a:ext>
            </a:extLst>
          </p:cNvPr>
          <p:cNvSpPr/>
          <p:nvPr/>
        </p:nvSpPr>
        <p:spPr>
          <a:xfrm flipV="1">
            <a:off x="109179" y="609372"/>
            <a:ext cx="11975007" cy="45719"/>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74" name="Picture 2" descr="Thank You Green And White Leaf Nature Postcard | Zazzle.com | Thank you  wallpaper, Business thank you cards, Leaf nature">
            <a:extLst>
              <a:ext uri="{FF2B5EF4-FFF2-40B4-BE49-F238E27FC236}">
                <a16:creationId xmlns:a16="http://schemas.microsoft.com/office/drawing/2014/main" id="{CF7C1B1A-2C15-4027-A90A-6DCDFA2934A7}"/>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8435" t="24763" r="9687" b="18438"/>
          <a:stretch/>
        </p:blipFill>
        <p:spPr bwMode="auto">
          <a:xfrm>
            <a:off x="3245476" y="1501035"/>
            <a:ext cx="5615189" cy="38952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909054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381DF03D-1025-430E-A1DD-BBC104AB1C6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835419" y="0"/>
            <a:ext cx="1371600" cy="580231"/>
          </a:xfrm>
          <a:prstGeom prst="rect">
            <a:avLst/>
          </a:prstGeom>
          <a:noFill/>
          <a:ln>
            <a:noFill/>
          </a:ln>
        </p:spPr>
      </p:pic>
      <p:sp>
        <p:nvSpPr>
          <p:cNvPr id="4" name="Content Placeholder 3">
            <a:extLst>
              <a:ext uri="{FF2B5EF4-FFF2-40B4-BE49-F238E27FC236}">
                <a16:creationId xmlns:a16="http://schemas.microsoft.com/office/drawing/2014/main" id="{F97685E8-0F02-4EC6-B4D8-671759FC1B95}"/>
              </a:ext>
            </a:extLst>
          </p:cNvPr>
          <p:cNvSpPr>
            <a:spLocks noGrp="1"/>
          </p:cNvSpPr>
          <p:nvPr>
            <p:ph idx="1"/>
          </p:nvPr>
        </p:nvSpPr>
        <p:spPr>
          <a:xfrm>
            <a:off x="104103" y="1130169"/>
            <a:ext cx="11915687" cy="4351338"/>
          </a:xfrm>
        </p:spPr>
        <p:txBody>
          <a:bodyPr>
            <a:normAutofit fontScale="70000" lnSpcReduction="20000"/>
          </a:bodyPr>
          <a:lstStyle/>
          <a:p>
            <a:pPr algn="just">
              <a:buBlip>
                <a:blip r:embed="rId3"/>
              </a:buBlip>
            </a:pPr>
            <a:r>
              <a:rPr lang="en-US" dirty="0">
                <a:latin typeface="Arial Nova" panose="020B0504020202020204" pitchFamily="34" charset="0"/>
              </a:rPr>
              <a:t>Established in the year 2018, GreenLeaf Corporations is into research of Indian agri commodities </a:t>
            </a:r>
          </a:p>
          <a:p>
            <a:pPr algn="just">
              <a:buBlip>
                <a:blip r:embed="rId3"/>
              </a:buBlip>
            </a:pPr>
            <a:endParaRPr lang="en-US" dirty="0">
              <a:latin typeface="Arial Nova" panose="020B0504020202020204" pitchFamily="34" charset="0"/>
            </a:endParaRPr>
          </a:p>
          <a:p>
            <a:pPr algn="just">
              <a:buBlip>
                <a:blip r:embed="rId3"/>
              </a:buBlip>
            </a:pPr>
            <a:r>
              <a:rPr lang="en-US" dirty="0">
                <a:latin typeface="Arial Nova" panose="020B0504020202020204" pitchFamily="34" charset="0"/>
              </a:rPr>
              <a:t>We conduct Ground based primary research for collection of information and crop estimation.</a:t>
            </a:r>
          </a:p>
          <a:p>
            <a:pPr algn="just">
              <a:buBlip>
                <a:blip r:embed="rId3"/>
              </a:buBlip>
            </a:pPr>
            <a:endParaRPr lang="en-US" dirty="0">
              <a:latin typeface="Arial Nova" panose="020B0504020202020204" pitchFamily="34" charset="0"/>
            </a:endParaRPr>
          </a:p>
          <a:p>
            <a:pPr algn="just">
              <a:buBlip>
                <a:blip r:embed="rId3"/>
              </a:buBlip>
            </a:pPr>
            <a:r>
              <a:rPr lang="en-US" dirty="0">
                <a:latin typeface="Arial Nova" panose="020B0504020202020204" pitchFamily="34" charset="0"/>
              </a:rPr>
              <a:t>We collect, assess and analyze the mix of primary and secondary information to arrive to logical conclusions.</a:t>
            </a:r>
          </a:p>
          <a:p>
            <a:pPr algn="just">
              <a:buBlip>
                <a:blip r:embed="rId3"/>
              </a:buBlip>
            </a:pPr>
            <a:endParaRPr lang="en-US" dirty="0">
              <a:latin typeface="Arial Nova" panose="020B0504020202020204" pitchFamily="34" charset="0"/>
            </a:endParaRPr>
          </a:p>
          <a:p>
            <a:pPr algn="just">
              <a:buBlip>
                <a:blip r:embed="rId3"/>
              </a:buBlip>
            </a:pPr>
            <a:r>
              <a:rPr lang="en-US" dirty="0">
                <a:latin typeface="Arial Nova" panose="020B0504020202020204" pitchFamily="34" charset="0"/>
              </a:rPr>
              <a:t>Currently focusing primarily on Sugarcane and Sugar, Ethanol, Cotton, Wheat and Rice. </a:t>
            </a:r>
          </a:p>
          <a:p>
            <a:pPr algn="just">
              <a:buBlip>
                <a:blip r:embed="rId3"/>
              </a:buBlip>
            </a:pPr>
            <a:endParaRPr lang="en-US" dirty="0">
              <a:latin typeface="Arial Nova" panose="020B0504020202020204" pitchFamily="34" charset="0"/>
            </a:endParaRPr>
          </a:p>
          <a:p>
            <a:pPr algn="just">
              <a:buBlip>
                <a:blip r:embed="rId3"/>
              </a:buBlip>
            </a:pPr>
            <a:r>
              <a:rPr lang="en-US" dirty="0">
                <a:latin typeface="Arial Nova" panose="020B0504020202020204" pitchFamily="34" charset="0"/>
              </a:rPr>
              <a:t>Working on additional commodities like Pulses, Coffee &amp; Cocoa in coming year.</a:t>
            </a:r>
          </a:p>
          <a:p>
            <a:pPr algn="just">
              <a:buBlip>
                <a:blip r:embed="rId3"/>
              </a:buBlip>
            </a:pPr>
            <a:endParaRPr lang="en-US" dirty="0">
              <a:latin typeface="Arial Nova" panose="020B0504020202020204" pitchFamily="34" charset="0"/>
            </a:endParaRPr>
          </a:p>
          <a:p>
            <a:pPr algn="just">
              <a:buBlip>
                <a:blip r:embed="rId3"/>
              </a:buBlip>
            </a:pPr>
            <a:r>
              <a:rPr lang="en-US" b="1" u="sng" dirty="0">
                <a:solidFill>
                  <a:srgbClr val="002060"/>
                </a:solidFill>
                <a:latin typeface="Arial Nova" panose="020B0504020202020204" pitchFamily="34" charset="0"/>
              </a:rPr>
              <a:t>WE RE-SEARCH and share EXPERIENCES BEYOND RESEARCH</a:t>
            </a:r>
          </a:p>
          <a:p>
            <a:pPr algn="just">
              <a:buBlip>
                <a:blip r:embed="rId3"/>
              </a:buBlip>
            </a:pPr>
            <a:endParaRPr lang="en-US" dirty="0">
              <a:latin typeface="Arial Nova" panose="020B0504020202020204" pitchFamily="34" charset="0"/>
            </a:endParaRPr>
          </a:p>
          <a:p>
            <a:pPr algn="just">
              <a:buBlip>
                <a:blip r:embed="rId3"/>
              </a:buBlip>
            </a:pPr>
            <a:endParaRPr lang="en-US" dirty="0">
              <a:latin typeface="Arial Nova" panose="020B0504020202020204" pitchFamily="34" charset="0"/>
            </a:endParaRPr>
          </a:p>
        </p:txBody>
      </p:sp>
      <p:sp>
        <p:nvSpPr>
          <p:cNvPr id="7" name="Title 2">
            <a:extLst>
              <a:ext uri="{FF2B5EF4-FFF2-40B4-BE49-F238E27FC236}">
                <a16:creationId xmlns:a16="http://schemas.microsoft.com/office/drawing/2014/main" id="{91251758-FD7E-48C3-B26F-680903540141}"/>
              </a:ext>
            </a:extLst>
          </p:cNvPr>
          <p:cNvSpPr>
            <a:spLocks noGrp="1"/>
          </p:cNvSpPr>
          <p:nvPr>
            <p:ph type="title"/>
          </p:nvPr>
        </p:nvSpPr>
        <p:spPr>
          <a:xfrm>
            <a:off x="73922" y="64870"/>
            <a:ext cx="10515600" cy="685757"/>
          </a:xfrm>
        </p:spPr>
        <p:txBody>
          <a:bodyPr>
            <a:normAutofit/>
          </a:bodyPr>
          <a:lstStyle/>
          <a:p>
            <a:r>
              <a:rPr lang="en-US" sz="2800" b="1" dirty="0">
                <a:solidFill>
                  <a:srgbClr val="008000"/>
                </a:solidFill>
                <a:latin typeface="Arial Nova" panose="020B0504020202020204" pitchFamily="34" charset="0"/>
              </a:rPr>
              <a:t>ABOUT GREENLEAF CORPORATIONS</a:t>
            </a:r>
          </a:p>
        </p:txBody>
      </p:sp>
      <p:sp>
        <p:nvSpPr>
          <p:cNvPr id="8" name="Rectangle 7">
            <a:extLst>
              <a:ext uri="{FF2B5EF4-FFF2-40B4-BE49-F238E27FC236}">
                <a16:creationId xmlns:a16="http://schemas.microsoft.com/office/drawing/2014/main" id="{7BCEA7B5-A8DD-415B-97EF-9FC2FEDFBFA3}"/>
              </a:ext>
            </a:extLst>
          </p:cNvPr>
          <p:cNvSpPr/>
          <p:nvPr/>
        </p:nvSpPr>
        <p:spPr>
          <a:xfrm flipV="1">
            <a:off x="109179" y="609372"/>
            <a:ext cx="11975007" cy="45719"/>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704248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381DF03D-1025-430E-A1DD-BBC104AB1C6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835419" y="0"/>
            <a:ext cx="1371600" cy="580231"/>
          </a:xfrm>
          <a:prstGeom prst="rect">
            <a:avLst/>
          </a:prstGeom>
          <a:noFill/>
          <a:ln>
            <a:noFill/>
          </a:ln>
        </p:spPr>
      </p:pic>
      <p:sp>
        <p:nvSpPr>
          <p:cNvPr id="3" name="Title 2">
            <a:extLst>
              <a:ext uri="{FF2B5EF4-FFF2-40B4-BE49-F238E27FC236}">
                <a16:creationId xmlns:a16="http://schemas.microsoft.com/office/drawing/2014/main" id="{8CA7DAEA-697A-438B-98BE-C20056554879}"/>
              </a:ext>
            </a:extLst>
          </p:cNvPr>
          <p:cNvSpPr>
            <a:spLocks noGrp="1"/>
          </p:cNvSpPr>
          <p:nvPr>
            <p:ph type="title"/>
          </p:nvPr>
        </p:nvSpPr>
        <p:spPr>
          <a:xfrm>
            <a:off x="73922" y="64870"/>
            <a:ext cx="10515600" cy="685757"/>
          </a:xfrm>
        </p:spPr>
        <p:txBody>
          <a:bodyPr>
            <a:normAutofit/>
          </a:bodyPr>
          <a:lstStyle/>
          <a:p>
            <a:r>
              <a:rPr lang="en-US" sz="2800" b="1" dirty="0">
                <a:solidFill>
                  <a:srgbClr val="008000"/>
                </a:solidFill>
                <a:latin typeface="Arial Nova" panose="020B0504020202020204" pitchFamily="34" charset="0"/>
              </a:rPr>
              <a:t>INDIAN SUGAR PRODUCTION CYCLES</a:t>
            </a:r>
          </a:p>
        </p:txBody>
      </p:sp>
      <p:sp>
        <p:nvSpPr>
          <p:cNvPr id="5" name="Rectangle 4">
            <a:extLst>
              <a:ext uri="{FF2B5EF4-FFF2-40B4-BE49-F238E27FC236}">
                <a16:creationId xmlns:a16="http://schemas.microsoft.com/office/drawing/2014/main" id="{A07CE35D-478F-403E-AB7E-42F5DEBAB985}"/>
              </a:ext>
            </a:extLst>
          </p:cNvPr>
          <p:cNvSpPr/>
          <p:nvPr/>
        </p:nvSpPr>
        <p:spPr>
          <a:xfrm flipV="1">
            <a:off x="109179" y="609372"/>
            <a:ext cx="11975007" cy="45719"/>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5BD77171-3756-4B4D-9B05-1BF6902E2EA9}"/>
              </a:ext>
            </a:extLst>
          </p:cNvPr>
          <p:cNvSpPr/>
          <p:nvPr/>
        </p:nvSpPr>
        <p:spPr>
          <a:xfrm>
            <a:off x="6776146" y="1064646"/>
            <a:ext cx="3254352" cy="2895140"/>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3352F042-FAD6-4D49-A322-BE00912AD042}"/>
              </a:ext>
            </a:extLst>
          </p:cNvPr>
          <p:cNvSpPr/>
          <p:nvPr/>
        </p:nvSpPr>
        <p:spPr>
          <a:xfrm>
            <a:off x="109178" y="1429552"/>
            <a:ext cx="3432511" cy="2403591"/>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2" name="Chart 11">
            <a:extLst>
              <a:ext uri="{FF2B5EF4-FFF2-40B4-BE49-F238E27FC236}">
                <a16:creationId xmlns:a16="http://schemas.microsoft.com/office/drawing/2014/main" id="{7DD14B4A-78FB-4E0E-AE29-2EC663B32786}"/>
              </a:ext>
            </a:extLst>
          </p:cNvPr>
          <p:cNvGraphicFramePr>
            <a:graphicFrameLocks/>
          </p:cNvGraphicFramePr>
          <p:nvPr>
            <p:extLst>
              <p:ext uri="{D42A27DB-BD31-4B8C-83A1-F6EECF244321}">
                <p14:modId xmlns:p14="http://schemas.microsoft.com/office/powerpoint/2010/main" val="3433358089"/>
              </p:ext>
            </p:extLst>
          </p:nvPr>
        </p:nvGraphicFramePr>
        <p:xfrm>
          <a:off x="109179" y="775925"/>
          <a:ext cx="11887204" cy="2743200"/>
        </p:xfrm>
        <a:graphic>
          <a:graphicData uri="http://schemas.openxmlformats.org/drawingml/2006/chart">
            <c:chart xmlns:c="http://schemas.openxmlformats.org/drawingml/2006/chart" xmlns:r="http://schemas.openxmlformats.org/officeDocument/2006/relationships" r:id="rId3"/>
          </a:graphicData>
        </a:graphic>
      </p:graphicFrame>
      <p:sp>
        <p:nvSpPr>
          <p:cNvPr id="13" name="Oval 12">
            <a:extLst>
              <a:ext uri="{FF2B5EF4-FFF2-40B4-BE49-F238E27FC236}">
                <a16:creationId xmlns:a16="http://schemas.microsoft.com/office/drawing/2014/main" id="{7A89AF14-4BF7-4148-ABAE-8B6A50355D90}"/>
              </a:ext>
            </a:extLst>
          </p:cNvPr>
          <p:cNvSpPr/>
          <p:nvPr/>
        </p:nvSpPr>
        <p:spPr>
          <a:xfrm>
            <a:off x="3558573" y="1363010"/>
            <a:ext cx="3254352" cy="2403591"/>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9A1A8D98-F2EF-4EE6-A53F-7A366A72C233}"/>
              </a:ext>
            </a:extLst>
          </p:cNvPr>
          <p:cNvSpPr/>
          <p:nvPr/>
        </p:nvSpPr>
        <p:spPr>
          <a:xfrm>
            <a:off x="10030497" y="842468"/>
            <a:ext cx="2120721" cy="2895140"/>
          </a:xfrm>
          <a:prstGeom prst="ellipse">
            <a:avLst/>
          </a:prstGeom>
          <a:noFill/>
          <a:ln w="38100">
            <a:solidFill>
              <a:srgbClr val="C00000"/>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1440F439-D2E0-4D80-BFDE-CD02389F2EEC}"/>
              </a:ext>
            </a:extLst>
          </p:cNvPr>
          <p:cNvSpPr txBox="1"/>
          <p:nvPr/>
        </p:nvSpPr>
        <p:spPr>
          <a:xfrm>
            <a:off x="147816" y="3862249"/>
            <a:ext cx="11887204" cy="2893100"/>
          </a:xfrm>
          <a:prstGeom prst="rect">
            <a:avLst/>
          </a:prstGeom>
          <a:noFill/>
        </p:spPr>
        <p:txBody>
          <a:bodyPr wrap="square" rtlCol="0">
            <a:spAutoFit/>
          </a:bodyPr>
          <a:lstStyle/>
          <a:p>
            <a:pPr marL="285750" indent="-285750">
              <a:buBlip>
                <a:blip r:embed="rId4"/>
              </a:buBlip>
            </a:pPr>
            <a:r>
              <a:rPr lang="en-US" sz="1400" dirty="0">
                <a:latin typeface="Arial Nova" panose="020B0504020202020204" pitchFamily="34" charset="0"/>
              </a:rPr>
              <a:t>As per the above graph we have had </a:t>
            </a:r>
            <a:r>
              <a:rPr lang="en-US" sz="1400" b="1" u="sng" dirty="0">
                <a:latin typeface="Arial Nova" panose="020B0504020202020204" pitchFamily="34" charset="0"/>
              </a:rPr>
              <a:t>3 FAMOUS SUGAR CYCLES since 2004-05</a:t>
            </a:r>
          </a:p>
          <a:p>
            <a:pPr marL="285750" indent="-285750">
              <a:buBlip>
                <a:blip r:embed="rId4"/>
              </a:buBlip>
            </a:pPr>
            <a:endParaRPr lang="en-US" sz="1400" dirty="0">
              <a:latin typeface="Arial Nova" panose="020B0504020202020204" pitchFamily="34" charset="0"/>
            </a:endParaRPr>
          </a:p>
          <a:p>
            <a:pPr marL="285750" indent="-285750">
              <a:buBlip>
                <a:blip r:embed="rId4"/>
              </a:buBlip>
            </a:pPr>
            <a:r>
              <a:rPr lang="en-US" sz="1400" dirty="0">
                <a:latin typeface="Arial Nova" panose="020B0504020202020204" pitchFamily="34" charset="0"/>
              </a:rPr>
              <a:t>Since 19/20, we have been producing more sugar every year </a:t>
            </a:r>
          </a:p>
          <a:p>
            <a:pPr marL="285750" indent="-285750">
              <a:buBlip>
                <a:blip r:embed="rId4"/>
              </a:buBlip>
            </a:pPr>
            <a:endParaRPr lang="en-US" sz="1400" dirty="0">
              <a:latin typeface="Arial Nova" panose="020B0504020202020204" pitchFamily="34" charset="0"/>
            </a:endParaRPr>
          </a:p>
          <a:p>
            <a:pPr marL="285750" indent="-285750">
              <a:buBlip>
                <a:blip r:embed="rId4"/>
              </a:buBlip>
            </a:pPr>
            <a:r>
              <a:rPr lang="en-US" sz="1400" b="1" u="sng" dirty="0">
                <a:latin typeface="Arial Nova" panose="020B0504020202020204" pitchFamily="34" charset="0"/>
              </a:rPr>
              <a:t>MONSOON has done its JOB for the 22/23 crop </a:t>
            </a:r>
          </a:p>
          <a:p>
            <a:pPr marL="285750" indent="-285750">
              <a:buBlip>
                <a:blip r:embed="rId4"/>
              </a:buBlip>
            </a:pPr>
            <a:endParaRPr lang="en-US" sz="1400" dirty="0">
              <a:latin typeface="Arial Nova" panose="020B0504020202020204" pitchFamily="34" charset="0"/>
            </a:endParaRPr>
          </a:p>
          <a:p>
            <a:pPr marL="285750" indent="-285750">
              <a:buBlip>
                <a:blip r:embed="rId4"/>
              </a:buBlip>
            </a:pPr>
            <a:r>
              <a:rPr lang="en-US" sz="1400" dirty="0">
                <a:latin typeface="Arial Nova" panose="020B0504020202020204" pitchFamily="34" charset="0"/>
              </a:rPr>
              <a:t>DOES 23/24 holds a </a:t>
            </a:r>
            <a:r>
              <a:rPr lang="en-US" sz="1400" b="1" u="sng" dirty="0">
                <a:latin typeface="Arial Nova" panose="020B0504020202020204" pitchFamily="34" charset="0"/>
              </a:rPr>
              <a:t>SURPRISE </a:t>
            </a:r>
            <a:r>
              <a:rPr lang="en-US" sz="1400" dirty="0">
                <a:latin typeface="Arial Nova" panose="020B0504020202020204" pitchFamily="34" charset="0"/>
              </a:rPr>
              <a:t>for the World Sugar Market </a:t>
            </a:r>
          </a:p>
          <a:p>
            <a:pPr marL="285750" indent="-285750">
              <a:buBlip>
                <a:blip r:embed="rId4"/>
              </a:buBlip>
            </a:pPr>
            <a:endParaRPr lang="en-US" sz="1400" dirty="0">
              <a:latin typeface="Arial Nova" panose="020B0504020202020204" pitchFamily="34" charset="0"/>
            </a:endParaRPr>
          </a:p>
          <a:p>
            <a:pPr marL="285750" indent="-285750">
              <a:buBlip>
                <a:blip r:embed="rId4"/>
              </a:buBlip>
            </a:pPr>
            <a:r>
              <a:rPr lang="en-US" sz="1400" dirty="0">
                <a:latin typeface="Arial Nova" panose="020B0504020202020204" pitchFamily="34" charset="0"/>
              </a:rPr>
              <a:t>It will be the </a:t>
            </a:r>
            <a:r>
              <a:rPr lang="en-US" sz="1400" b="1" u="sng" dirty="0">
                <a:latin typeface="Arial Nova" panose="020B0504020202020204" pitchFamily="34" charset="0"/>
              </a:rPr>
              <a:t>WEATHER</a:t>
            </a:r>
            <a:r>
              <a:rPr lang="en-US" sz="1400" dirty="0">
                <a:latin typeface="Arial Nova" panose="020B0504020202020204" pitchFamily="34" charset="0"/>
              </a:rPr>
              <a:t> which will change the course of </a:t>
            </a:r>
            <a:r>
              <a:rPr lang="en-US" sz="1400" b="1" u="sng" dirty="0">
                <a:latin typeface="Arial Nova" panose="020B0504020202020204" pitchFamily="34" charset="0"/>
              </a:rPr>
              <a:t>INDIAN SUGAR BALANCE SHEET </a:t>
            </a:r>
            <a:r>
              <a:rPr lang="en-US" sz="1400" dirty="0">
                <a:latin typeface="Arial Nova" panose="020B0504020202020204" pitchFamily="34" charset="0"/>
              </a:rPr>
              <a:t>in a flash, rest all factors have lead time.</a:t>
            </a:r>
          </a:p>
          <a:p>
            <a:pPr marL="285750" indent="-285750">
              <a:buBlip>
                <a:blip r:embed="rId4"/>
              </a:buBlip>
            </a:pPr>
            <a:endParaRPr lang="en-US" sz="1400" dirty="0">
              <a:latin typeface="Arial Nova" panose="020B0504020202020204" pitchFamily="34" charset="0"/>
            </a:endParaRPr>
          </a:p>
          <a:p>
            <a:pPr marL="285750" indent="-285750">
              <a:buBlip>
                <a:blip r:embed="rId4"/>
              </a:buBlip>
            </a:pPr>
            <a:r>
              <a:rPr lang="en-US" sz="1400" dirty="0">
                <a:latin typeface="Arial Nova" panose="020B0504020202020204" pitchFamily="34" charset="0"/>
              </a:rPr>
              <a:t>World market thought </a:t>
            </a:r>
            <a:r>
              <a:rPr lang="en-US" sz="1400" b="1" dirty="0">
                <a:latin typeface="Arial Nova" panose="020B0504020202020204" pitchFamily="34" charset="0"/>
              </a:rPr>
              <a:t>INDIAN SUGAR WAS AN UNWANTED GUEST </a:t>
            </a:r>
            <a:r>
              <a:rPr lang="en-US" sz="1400" dirty="0">
                <a:latin typeface="Arial Nova" panose="020B0504020202020204" pitchFamily="34" charset="0"/>
              </a:rPr>
              <a:t>to the party initially </a:t>
            </a:r>
          </a:p>
          <a:p>
            <a:pPr marL="285750" indent="-285750">
              <a:buBlip>
                <a:blip r:embed="rId4"/>
              </a:buBlip>
            </a:pPr>
            <a:endParaRPr lang="en-US" sz="1400" dirty="0">
              <a:latin typeface="Arial Nova" panose="020B0504020202020204" pitchFamily="34" charset="0"/>
            </a:endParaRPr>
          </a:p>
          <a:p>
            <a:pPr marL="285750" indent="-285750">
              <a:buBlip>
                <a:blip r:embed="rId4"/>
              </a:buBlip>
            </a:pPr>
            <a:r>
              <a:rPr lang="en-US" sz="1400" dirty="0">
                <a:latin typeface="Arial Nova" panose="020B0504020202020204" pitchFamily="34" charset="0"/>
              </a:rPr>
              <a:t>With Brazil production down, </a:t>
            </a:r>
            <a:r>
              <a:rPr lang="en-US" sz="1400" b="1" u="sng" dirty="0">
                <a:latin typeface="Arial Nova" panose="020B0504020202020204" pitchFamily="34" charset="0"/>
              </a:rPr>
              <a:t>IT WAS INDIA WHO FILLED THE SUPPLY GAP</a:t>
            </a:r>
          </a:p>
        </p:txBody>
      </p:sp>
    </p:spTree>
    <p:extLst>
      <p:ext uri="{BB962C8B-B14F-4D97-AF65-F5344CB8AC3E}">
        <p14:creationId xmlns:p14="http://schemas.microsoft.com/office/powerpoint/2010/main" val="2533521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500" fill="hold"/>
                                        <p:tgtEl>
                                          <p:spTgt spid="15"/>
                                        </p:tgtEl>
                                        <p:attrNameLst>
                                          <p:attrName>ppt_x</p:attrName>
                                        </p:attrNameLst>
                                      </p:cBhvr>
                                      <p:tavLst>
                                        <p:tav tm="0">
                                          <p:val>
                                            <p:strVal val="#ppt_x"/>
                                          </p:val>
                                        </p:tav>
                                        <p:tav tm="100000">
                                          <p:val>
                                            <p:strVal val="#ppt_x"/>
                                          </p:val>
                                        </p:tav>
                                      </p:tavLst>
                                    </p:anim>
                                    <p:anim calcmode="lin" valueType="num">
                                      <p:cBhvr additive="base">
                                        <p:cTn id="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381DF03D-1025-430E-A1DD-BBC104AB1C6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835419" y="0"/>
            <a:ext cx="1371600" cy="580231"/>
          </a:xfrm>
          <a:prstGeom prst="rect">
            <a:avLst/>
          </a:prstGeom>
          <a:noFill/>
          <a:ln>
            <a:noFill/>
          </a:ln>
        </p:spPr>
      </p:pic>
      <p:sp>
        <p:nvSpPr>
          <p:cNvPr id="3" name="Title 2">
            <a:extLst>
              <a:ext uri="{FF2B5EF4-FFF2-40B4-BE49-F238E27FC236}">
                <a16:creationId xmlns:a16="http://schemas.microsoft.com/office/drawing/2014/main" id="{8CA7DAEA-697A-438B-98BE-C20056554879}"/>
              </a:ext>
            </a:extLst>
          </p:cNvPr>
          <p:cNvSpPr>
            <a:spLocks noGrp="1"/>
          </p:cNvSpPr>
          <p:nvPr>
            <p:ph type="title"/>
          </p:nvPr>
        </p:nvSpPr>
        <p:spPr>
          <a:xfrm>
            <a:off x="73922" y="64870"/>
            <a:ext cx="10515600" cy="685757"/>
          </a:xfrm>
        </p:spPr>
        <p:txBody>
          <a:bodyPr>
            <a:normAutofit/>
          </a:bodyPr>
          <a:lstStyle/>
          <a:p>
            <a:r>
              <a:rPr lang="en-US" sz="2800" b="1" dirty="0">
                <a:solidFill>
                  <a:srgbClr val="008000"/>
                </a:solidFill>
                <a:latin typeface="Arial Nova" panose="020B0504020202020204" pitchFamily="34" charset="0"/>
              </a:rPr>
              <a:t>INCREASED SURPLUS BUILD UP WITH EVERY CYCLE</a:t>
            </a:r>
          </a:p>
        </p:txBody>
      </p:sp>
      <p:sp>
        <p:nvSpPr>
          <p:cNvPr id="5" name="Rectangle 4">
            <a:extLst>
              <a:ext uri="{FF2B5EF4-FFF2-40B4-BE49-F238E27FC236}">
                <a16:creationId xmlns:a16="http://schemas.microsoft.com/office/drawing/2014/main" id="{A07CE35D-478F-403E-AB7E-42F5DEBAB985}"/>
              </a:ext>
            </a:extLst>
          </p:cNvPr>
          <p:cNvSpPr/>
          <p:nvPr/>
        </p:nvSpPr>
        <p:spPr>
          <a:xfrm flipV="1">
            <a:off x="109179" y="609372"/>
            <a:ext cx="11975007" cy="45719"/>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6" name="Chart 5">
            <a:extLst>
              <a:ext uri="{FF2B5EF4-FFF2-40B4-BE49-F238E27FC236}">
                <a16:creationId xmlns:a16="http://schemas.microsoft.com/office/drawing/2014/main" id="{770F6E78-7928-412E-A0B1-285C7E3E1D89}"/>
              </a:ext>
            </a:extLst>
          </p:cNvPr>
          <p:cNvGraphicFramePr>
            <a:graphicFrameLocks/>
          </p:cNvGraphicFramePr>
          <p:nvPr>
            <p:extLst>
              <p:ext uri="{D42A27DB-BD31-4B8C-83A1-F6EECF244321}">
                <p14:modId xmlns:p14="http://schemas.microsoft.com/office/powerpoint/2010/main" val="1174693352"/>
              </p:ext>
            </p:extLst>
          </p:nvPr>
        </p:nvGraphicFramePr>
        <p:xfrm>
          <a:off x="109178" y="833906"/>
          <a:ext cx="11975007" cy="2743200"/>
        </p:xfrm>
        <a:graphic>
          <a:graphicData uri="http://schemas.openxmlformats.org/drawingml/2006/chart">
            <c:chart xmlns:c="http://schemas.openxmlformats.org/drawingml/2006/chart" xmlns:r="http://schemas.openxmlformats.org/officeDocument/2006/relationships" r:id="rId3"/>
          </a:graphicData>
        </a:graphic>
      </p:graphicFrame>
      <p:sp>
        <p:nvSpPr>
          <p:cNvPr id="7" name="Oval 6">
            <a:extLst>
              <a:ext uri="{FF2B5EF4-FFF2-40B4-BE49-F238E27FC236}">
                <a16:creationId xmlns:a16="http://schemas.microsoft.com/office/drawing/2014/main" id="{C36C7050-83DF-478C-B61F-DFA77087CF75}"/>
              </a:ext>
            </a:extLst>
          </p:cNvPr>
          <p:cNvSpPr/>
          <p:nvPr/>
        </p:nvSpPr>
        <p:spPr>
          <a:xfrm>
            <a:off x="83420" y="1012670"/>
            <a:ext cx="3432511" cy="2743199"/>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ight Brace 3">
            <a:extLst>
              <a:ext uri="{FF2B5EF4-FFF2-40B4-BE49-F238E27FC236}">
                <a16:creationId xmlns:a16="http://schemas.microsoft.com/office/drawing/2014/main" id="{C1A7267C-17C4-4F48-BC49-BC0073EC1043}"/>
              </a:ext>
            </a:extLst>
          </p:cNvPr>
          <p:cNvSpPr/>
          <p:nvPr/>
        </p:nvSpPr>
        <p:spPr>
          <a:xfrm rot="5400000">
            <a:off x="1725916" y="2348226"/>
            <a:ext cx="122505" cy="294237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TextBox 7">
            <a:extLst>
              <a:ext uri="{FF2B5EF4-FFF2-40B4-BE49-F238E27FC236}">
                <a16:creationId xmlns:a16="http://schemas.microsoft.com/office/drawing/2014/main" id="{94F9AF9B-901A-488F-9887-4B3BA209B468}"/>
              </a:ext>
            </a:extLst>
          </p:cNvPr>
          <p:cNvSpPr txBox="1"/>
          <p:nvPr/>
        </p:nvSpPr>
        <p:spPr>
          <a:xfrm>
            <a:off x="1390918" y="3919595"/>
            <a:ext cx="755335" cy="307777"/>
          </a:xfrm>
          <a:prstGeom prst="rect">
            <a:avLst/>
          </a:prstGeom>
          <a:noFill/>
        </p:spPr>
        <p:txBody>
          <a:bodyPr wrap="none" rtlCol="0">
            <a:spAutoFit/>
          </a:bodyPr>
          <a:lstStyle/>
          <a:p>
            <a:r>
              <a:rPr lang="en-US" sz="1400" b="1" dirty="0">
                <a:latin typeface="Arial Nova" panose="020B0504020202020204" pitchFamily="34" charset="0"/>
              </a:rPr>
              <a:t>1 MMT</a:t>
            </a:r>
          </a:p>
        </p:txBody>
      </p:sp>
      <p:sp>
        <p:nvSpPr>
          <p:cNvPr id="9" name="Oval 8">
            <a:extLst>
              <a:ext uri="{FF2B5EF4-FFF2-40B4-BE49-F238E27FC236}">
                <a16:creationId xmlns:a16="http://schemas.microsoft.com/office/drawing/2014/main" id="{7E82A831-0014-478E-B69D-A801D15356BC}"/>
              </a:ext>
            </a:extLst>
          </p:cNvPr>
          <p:cNvSpPr/>
          <p:nvPr/>
        </p:nvSpPr>
        <p:spPr>
          <a:xfrm>
            <a:off x="3545692" y="1429555"/>
            <a:ext cx="3202837" cy="1999445"/>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Brace 9">
            <a:extLst>
              <a:ext uri="{FF2B5EF4-FFF2-40B4-BE49-F238E27FC236}">
                <a16:creationId xmlns:a16="http://schemas.microsoft.com/office/drawing/2014/main" id="{D3128FBC-0824-44AD-914D-CACF4A037901}"/>
              </a:ext>
            </a:extLst>
          </p:cNvPr>
          <p:cNvSpPr/>
          <p:nvPr/>
        </p:nvSpPr>
        <p:spPr>
          <a:xfrm rot="5400000">
            <a:off x="5020762" y="2320320"/>
            <a:ext cx="122505" cy="294237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TextBox 10">
            <a:extLst>
              <a:ext uri="{FF2B5EF4-FFF2-40B4-BE49-F238E27FC236}">
                <a16:creationId xmlns:a16="http://schemas.microsoft.com/office/drawing/2014/main" id="{55CB6E34-F67A-414A-9451-35E490F51D76}"/>
              </a:ext>
            </a:extLst>
          </p:cNvPr>
          <p:cNvSpPr txBox="1"/>
          <p:nvPr/>
        </p:nvSpPr>
        <p:spPr>
          <a:xfrm>
            <a:off x="4711523" y="3930326"/>
            <a:ext cx="907621" cy="307777"/>
          </a:xfrm>
          <a:prstGeom prst="rect">
            <a:avLst/>
          </a:prstGeom>
          <a:noFill/>
        </p:spPr>
        <p:txBody>
          <a:bodyPr wrap="none" rtlCol="0">
            <a:spAutoFit/>
          </a:bodyPr>
          <a:lstStyle/>
          <a:p>
            <a:r>
              <a:rPr lang="en-US" sz="1400" b="1" dirty="0">
                <a:latin typeface="Arial Nova" panose="020B0504020202020204" pitchFamily="34" charset="0"/>
              </a:rPr>
              <a:t>4.5 MMT</a:t>
            </a:r>
          </a:p>
        </p:txBody>
      </p:sp>
      <p:sp>
        <p:nvSpPr>
          <p:cNvPr id="12" name="Right Brace 11">
            <a:extLst>
              <a:ext uri="{FF2B5EF4-FFF2-40B4-BE49-F238E27FC236}">
                <a16:creationId xmlns:a16="http://schemas.microsoft.com/office/drawing/2014/main" id="{70F4CF0E-E8C4-48A1-8C0C-7D84E15A0A2E}"/>
              </a:ext>
            </a:extLst>
          </p:cNvPr>
          <p:cNvSpPr/>
          <p:nvPr/>
        </p:nvSpPr>
        <p:spPr>
          <a:xfrm rot="5400000">
            <a:off x="8199701" y="2305293"/>
            <a:ext cx="122505" cy="294237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TextBox 12">
            <a:extLst>
              <a:ext uri="{FF2B5EF4-FFF2-40B4-BE49-F238E27FC236}">
                <a16:creationId xmlns:a16="http://schemas.microsoft.com/office/drawing/2014/main" id="{9B76B844-2206-4346-A869-C4257D020F51}"/>
              </a:ext>
            </a:extLst>
          </p:cNvPr>
          <p:cNvSpPr txBox="1"/>
          <p:nvPr/>
        </p:nvSpPr>
        <p:spPr>
          <a:xfrm>
            <a:off x="7890462" y="3915299"/>
            <a:ext cx="1010213" cy="307777"/>
          </a:xfrm>
          <a:prstGeom prst="rect">
            <a:avLst/>
          </a:prstGeom>
          <a:noFill/>
        </p:spPr>
        <p:txBody>
          <a:bodyPr wrap="none" rtlCol="0">
            <a:spAutoFit/>
          </a:bodyPr>
          <a:lstStyle/>
          <a:p>
            <a:r>
              <a:rPr lang="en-US" sz="1400" b="1" dirty="0">
                <a:latin typeface="Arial Nova" panose="020B0504020202020204" pitchFamily="34" charset="0"/>
              </a:rPr>
              <a:t>15.2 MMT</a:t>
            </a:r>
          </a:p>
        </p:txBody>
      </p:sp>
      <p:sp>
        <p:nvSpPr>
          <p:cNvPr id="14" name="Oval 13">
            <a:extLst>
              <a:ext uri="{FF2B5EF4-FFF2-40B4-BE49-F238E27FC236}">
                <a16:creationId xmlns:a16="http://schemas.microsoft.com/office/drawing/2014/main" id="{4E148530-D6C5-4504-A683-DA1DE490F968}"/>
              </a:ext>
            </a:extLst>
          </p:cNvPr>
          <p:cNvSpPr/>
          <p:nvPr/>
        </p:nvSpPr>
        <p:spPr>
          <a:xfrm>
            <a:off x="6801903" y="1212781"/>
            <a:ext cx="3202837" cy="2216219"/>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2A19B080-3DA3-49F8-934D-7A22601B4ADE}"/>
              </a:ext>
            </a:extLst>
          </p:cNvPr>
          <p:cNvSpPr/>
          <p:nvPr/>
        </p:nvSpPr>
        <p:spPr>
          <a:xfrm>
            <a:off x="10058114" y="1262151"/>
            <a:ext cx="2082372" cy="1846824"/>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ight Brace 15">
            <a:extLst>
              <a:ext uri="{FF2B5EF4-FFF2-40B4-BE49-F238E27FC236}">
                <a16:creationId xmlns:a16="http://schemas.microsoft.com/office/drawing/2014/main" id="{C15CAFB3-2A3B-482B-AC03-195A07245E8A}"/>
              </a:ext>
            </a:extLst>
          </p:cNvPr>
          <p:cNvSpPr/>
          <p:nvPr/>
        </p:nvSpPr>
        <p:spPr>
          <a:xfrm rot="5400000">
            <a:off x="10969357" y="2750320"/>
            <a:ext cx="167587" cy="199007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TextBox 16">
            <a:extLst>
              <a:ext uri="{FF2B5EF4-FFF2-40B4-BE49-F238E27FC236}">
                <a16:creationId xmlns:a16="http://schemas.microsoft.com/office/drawing/2014/main" id="{DA4F97BA-DB52-4CAA-9C12-8D76C9E5CB51}"/>
              </a:ext>
            </a:extLst>
          </p:cNvPr>
          <p:cNvSpPr txBox="1"/>
          <p:nvPr/>
        </p:nvSpPr>
        <p:spPr>
          <a:xfrm>
            <a:off x="10644395" y="3913151"/>
            <a:ext cx="1138453" cy="738664"/>
          </a:xfrm>
          <a:prstGeom prst="rect">
            <a:avLst/>
          </a:prstGeom>
          <a:noFill/>
        </p:spPr>
        <p:txBody>
          <a:bodyPr wrap="none" rtlCol="0">
            <a:spAutoFit/>
          </a:bodyPr>
          <a:lstStyle/>
          <a:p>
            <a:pPr algn="ctr"/>
            <a:r>
              <a:rPr lang="en-US" sz="1400" b="1" dirty="0">
                <a:latin typeface="Arial Nova" panose="020B0504020202020204" pitchFamily="34" charset="0"/>
              </a:rPr>
              <a:t>14.2 MMT </a:t>
            </a:r>
          </a:p>
          <a:p>
            <a:pPr algn="ctr"/>
            <a:r>
              <a:rPr lang="en-US" sz="1400" b="1" dirty="0">
                <a:latin typeface="Arial Nova" panose="020B0504020202020204" pitchFamily="34" charset="0"/>
              </a:rPr>
              <a:t>&amp; </a:t>
            </a:r>
          </a:p>
          <a:p>
            <a:pPr algn="ctr"/>
            <a:r>
              <a:rPr lang="en-US" sz="1400" b="1" dirty="0">
                <a:latin typeface="Arial Nova" panose="020B0504020202020204" pitchFamily="34" charset="0"/>
              </a:rPr>
              <a:t>COUNTING</a:t>
            </a:r>
          </a:p>
        </p:txBody>
      </p:sp>
      <p:sp>
        <p:nvSpPr>
          <p:cNvPr id="18" name="TextBox 17">
            <a:extLst>
              <a:ext uri="{FF2B5EF4-FFF2-40B4-BE49-F238E27FC236}">
                <a16:creationId xmlns:a16="http://schemas.microsoft.com/office/drawing/2014/main" id="{21544285-B19A-46C8-8A53-FF8F416859B1}"/>
              </a:ext>
            </a:extLst>
          </p:cNvPr>
          <p:cNvSpPr txBox="1"/>
          <p:nvPr/>
        </p:nvSpPr>
        <p:spPr>
          <a:xfrm>
            <a:off x="52280" y="4222913"/>
            <a:ext cx="12088206" cy="2677656"/>
          </a:xfrm>
          <a:prstGeom prst="rect">
            <a:avLst/>
          </a:prstGeom>
          <a:noFill/>
        </p:spPr>
        <p:txBody>
          <a:bodyPr wrap="square" rtlCol="0">
            <a:spAutoFit/>
          </a:bodyPr>
          <a:lstStyle/>
          <a:p>
            <a:pPr marL="285750" indent="-285750">
              <a:buBlip>
                <a:blip r:embed="rId4"/>
              </a:buBlip>
            </a:pPr>
            <a:r>
              <a:rPr lang="en-US" sz="1350" dirty="0">
                <a:latin typeface="Arial Nova" panose="020B0504020202020204" pitchFamily="34" charset="0"/>
              </a:rPr>
              <a:t>The cyclical nature of the industry brings in opportunities of both Surplus and Deficit in the Indian Sugar market.</a:t>
            </a:r>
          </a:p>
          <a:p>
            <a:pPr marL="285750" indent="-285750">
              <a:buBlip>
                <a:blip r:embed="rId4"/>
              </a:buBlip>
            </a:pPr>
            <a:endParaRPr lang="en-US" sz="1350" dirty="0">
              <a:latin typeface="Arial Nova" panose="020B0504020202020204" pitchFamily="34" charset="0"/>
            </a:endParaRPr>
          </a:p>
          <a:p>
            <a:pPr marL="285750" indent="-285750">
              <a:buBlip>
                <a:blip r:embed="rId4"/>
              </a:buBlip>
            </a:pPr>
            <a:r>
              <a:rPr lang="en-US" sz="1350" dirty="0">
                <a:latin typeface="Arial Nova" panose="020B0504020202020204" pitchFamily="34" charset="0"/>
              </a:rPr>
              <a:t>The Deficits are well pronounced for the Weather HITS the production hard especially in the region of Maharashtra and Karnataka</a:t>
            </a:r>
          </a:p>
          <a:p>
            <a:pPr marL="285750" indent="-285750">
              <a:buBlip>
                <a:blip r:embed="rId4"/>
              </a:buBlip>
            </a:pPr>
            <a:endParaRPr lang="en-US" sz="1350" dirty="0">
              <a:latin typeface="Arial Nova" panose="020B0504020202020204" pitchFamily="34" charset="0"/>
            </a:endParaRPr>
          </a:p>
          <a:p>
            <a:pPr marL="285750" indent="-285750">
              <a:buBlip>
                <a:blip r:embed="rId4"/>
              </a:buBlip>
            </a:pPr>
            <a:r>
              <a:rPr lang="en-US" sz="1350" dirty="0">
                <a:latin typeface="Arial Nova" panose="020B0504020202020204" pitchFamily="34" charset="0"/>
              </a:rPr>
              <a:t>Thus, Surplus of Sugar largely depends on how good the production is shaping up in the Western region which is highly rain dependent.</a:t>
            </a:r>
          </a:p>
          <a:p>
            <a:pPr marL="285750" indent="-285750">
              <a:buBlip>
                <a:blip r:embed="rId4"/>
              </a:buBlip>
            </a:pPr>
            <a:endParaRPr lang="en-US" sz="1350" dirty="0">
              <a:latin typeface="Arial Nova" panose="020B0504020202020204" pitchFamily="34" charset="0"/>
            </a:endParaRPr>
          </a:p>
          <a:p>
            <a:pPr marL="285750" indent="-285750">
              <a:buBlip>
                <a:blip r:embed="rId4"/>
              </a:buBlip>
            </a:pPr>
            <a:r>
              <a:rPr lang="en-US" sz="1350" b="1" u="sng" dirty="0">
                <a:latin typeface="Arial Nova" panose="020B0504020202020204" pitchFamily="34" charset="0"/>
              </a:rPr>
              <a:t>INTERETINGLY, THE OVERALL CYCLE END WITH SURPLUS </a:t>
            </a:r>
          </a:p>
          <a:p>
            <a:pPr marL="285750" indent="-285750">
              <a:buBlip>
                <a:blip r:embed="rId4"/>
              </a:buBlip>
            </a:pPr>
            <a:endParaRPr lang="en-US" sz="1350" dirty="0">
              <a:latin typeface="Arial Nova" panose="020B0504020202020204" pitchFamily="34" charset="0"/>
            </a:endParaRPr>
          </a:p>
          <a:p>
            <a:pPr marL="285750" indent="-285750">
              <a:buBlip>
                <a:blip r:embed="rId4"/>
              </a:buBlip>
            </a:pPr>
            <a:r>
              <a:rPr lang="en-US" sz="1350" dirty="0">
                <a:latin typeface="Arial Nova" panose="020B0504020202020204" pitchFamily="34" charset="0"/>
              </a:rPr>
              <a:t>LOOKING AT THE LAST 4 CYCLES (4</a:t>
            </a:r>
            <a:r>
              <a:rPr lang="en-US" sz="1350" baseline="30000" dirty="0">
                <a:latin typeface="Arial Nova" panose="020B0504020202020204" pitchFamily="34" charset="0"/>
              </a:rPr>
              <a:t>TH</a:t>
            </a:r>
            <a:r>
              <a:rPr lang="en-US" sz="1350" dirty="0">
                <a:latin typeface="Arial Nova" panose="020B0504020202020204" pitchFamily="34" charset="0"/>
              </a:rPr>
              <a:t> IS ONGOING), THE CUMULATIVE SURPLUS OF SUGAR HAS ONLY INCREASED</a:t>
            </a:r>
          </a:p>
          <a:p>
            <a:pPr marL="285750" indent="-285750">
              <a:buBlip>
                <a:blip r:embed="rId4"/>
              </a:buBlip>
            </a:pPr>
            <a:endParaRPr lang="en-US" sz="1350" dirty="0">
              <a:latin typeface="Arial Nova" panose="020B0504020202020204" pitchFamily="34" charset="0"/>
            </a:endParaRPr>
          </a:p>
          <a:p>
            <a:pPr marL="285750" indent="-285750">
              <a:buBlip>
                <a:blip r:embed="rId4"/>
              </a:buBlip>
            </a:pPr>
            <a:r>
              <a:rPr lang="en-US" sz="1350" dirty="0">
                <a:latin typeface="Arial Nova" panose="020B0504020202020204" pitchFamily="34" charset="0"/>
              </a:rPr>
              <a:t>THE ONGOING CYCLE HAS ALREADY ADDED 14.2 MMT TO THE SYSTEM OVER CONSUMPTION AND IS STILL COUNTING WITH NEXT CROP THE NUMBER SHOULD GET BIGGER ONLY. </a:t>
            </a:r>
          </a:p>
        </p:txBody>
      </p:sp>
    </p:spTree>
    <p:extLst>
      <p:ext uri="{BB962C8B-B14F-4D97-AF65-F5344CB8AC3E}">
        <p14:creationId xmlns:p14="http://schemas.microsoft.com/office/powerpoint/2010/main" val="3989618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1000"/>
                                        <p:tgtEl>
                                          <p:spTgt spid="8"/>
                                        </p:tgtEl>
                                      </p:cBhvr>
                                    </p:animEffect>
                                    <p:anim calcmode="lin" valueType="num">
                                      <p:cBhvr>
                                        <p:cTn id="13" dur="1000" fill="hold"/>
                                        <p:tgtEl>
                                          <p:spTgt spid="8"/>
                                        </p:tgtEl>
                                        <p:attrNameLst>
                                          <p:attrName>ppt_x</p:attrName>
                                        </p:attrNameLst>
                                      </p:cBhvr>
                                      <p:tavLst>
                                        <p:tav tm="0">
                                          <p:val>
                                            <p:strVal val="#ppt_x"/>
                                          </p:val>
                                        </p:tav>
                                        <p:tav tm="100000">
                                          <p:val>
                                            <p:strVal val="#ppt_x"/>
                                          </p:val>
                                        </p:tav>
                                      </p:tavLst>
                                    </p:anim>
                                    <p:anim calcmode="lin" valueType="num">
                                      <p:cBhvr>
                                        <p:cTn id="14" dur="1000" fill="hold"/>
                                        <p:tgtEl>
                                          <p:spTgt spid="8"/>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1000"/>
                                        <p:tgtEl>
                                          <p:spTgt spid="10"/>
                                        </p:tgtEl>
                                      </p:cBhvr>
                                    </p:animEffect>
                                    <p:anim calcmode="lin" valueType="num">
                                      <p:cBhvr>
                                        <p:cTn id="18" dur="1000" fill="hold"/>
                                        <p:tgtEl>
                                          <p:spTgt spid="10"/>
                                        </p:tgtEl>
                                        <p:attrNameLst>
                                          <p:attrName>ppt_x</p:attrName>
                                        </p:attrNameLst>
                                      </p:cBhvr>
                                      <p:tavLst>
                                        <p:tav tm="0">
                                          <p:val>
                                            <p:strVal val="#ppt_x"/>
                                          </p:val>
                                        </p:tav>
                                        <p:tav tm="100000">
                                          <p:val>
                                            <p:strVal val="#ppt_x"/>
                                          </p:val>
                                        </p:tav>
                                      </p:tavLst>
                                    </p:anim>
                                    <p:anim calcmode="lin" valueType="num">
                                      <p:cBhvr>
                                        <p:cTn id="19" dur="1000" fill="hold"/>
                                        <p:tgtEl>
                                          <p:spTgt spid="10"/>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1000"/>
                                        <p:tgtEl>
                                          <p:spTgt spid="11"/>
                                        </p:tgtEl>
                                      </p:cBhvr>
                                    </p:animEffect>
                                    <p:anim calcmode="lin" valueType="num">
                                      <p:cBhvr>
                                        <p:cTn id="23" dur="1000" fill="hold"/>
                                        <p:tgtEl>
                                          <p:spTgt spid="11"/>
                                        </p:tgtEl>
                                        <p:attrNameLst>
                                          <p:attrName>ppt_x</p:attrName>
                                        </p:attrNameLst>
                                      </p:cBhvr>
                                      <p:tavLst>
                                        <p:tav tm="0">
                                          <p:val>
                                            <p:strVal val="#ppt_x"/>
                                          </p:val>
                                        </p:tav>
                                        <p:tav tm="100000">
                                          <p:val>
                                            <p:strVal val="#ppt_x"/>
                                          </p:val>
                                        </p:tav>
                                      </p:tavLst>
                                    </p:anim>
                                    <p:anim calcmode="lin" valueType="num">
                                      <p:cBhvr>
                                        <p:cTn id="24" dur="1000" fill="hold"/>
                                        <p:tgtEl>
                                          <p:spTgt spid="11"/>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fade">
                                      <p:cBhvr>
                                        <p:cTn id="27" dur="1000"/>
                                        <p:tgtEl>
                                          <p:spTgt spid="12"/>
                                        </p:tgtEl>
                                      </p:cBhvr>
                                    </p:animEffect>
                                    <p:anim calcmode="lin" valueType="num">
                                      <p:cBhvr>
                                        <p:cTn id="28" dur="1000" fill="hold"/>
                                        <p:tgtEl>
                                          <p:spTgt spid="12"/>
                                        </p:tgtEl>
                                        <p:attrNameLst>
                                          <p:attrName>ppt_x</p:attrName>
                                        </p:attrNameLst>
                                      </p:cBhvr>
                                      <p:tavLst>
                                        <p:tav tm="0">
                                          <p:val>
                                            <p:strVal val="#ppt_x"/>
                                          </p:val>
                                        </p:tav>
                                        <p:tav tm="100000">
                                          <p:val>
                                            <p:strVal val="#ppt_x"/>
                                          </p:val>
                                        </p:tav>
                                      </p:tavLst>
                                    </p:anim>
                                    <p:anim calcmode="lin" valueType="num">
                                      <p:cBhvr>
                                        <p:cTn id="29" dur="1000" fill="hold"/>
                                        <p:tgtEl>
                                          <p:spTgt spid="12"/>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fade">
                                      <p:cBhvr>
                                        <p:cTn id="32" dur="1000"/>
                                        <p:tgtEl>
                                          <p:spTgt spid="13"/>
                                        </p:tgtEl>
                                      </p:cBhvr>
                                    </p:animEffect>
                                    <p:anim calcmode="lin" valueType="num">
                                      <p:cBhvr>
                                        <p:cTn id="33" dur="1000" fill="hold"/>
                                        <p:tgtEl>
                                          <p:spTgt spid="13"/>
                                        </p:tgtEl>
                                        <p:attrNameLst>
                                          <p:attrName>ppt_x</p:attrName>
                                        </p:attrNameLst>
                                      </p:cBhvr>
                                      <p:tavLst>
                                        <p:tav tm="0">
                                          <p:val>
                                            <p:strVal val="#ppt_x"/>
                                          </p:val>
                                        </p:tav>
                                        <p:tav tm="100000">
                                          <p:val>
                                            <p:strVal val="#ppt_x"/>
                                          </p:val>
                                        </p:tav>
                                      </p:tavLst>
                                    </p:anim>
                                    <p:anim calcmode="lin" valueType="num">
                                      <p:cBhvr>
                                        <p:cTn id="34" dur="1000" fill="hold"/>
                                        <p:tgtEl>
                                          <p:spTgt spid="13"/>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fade">
                                      <p:cBhvr>
                                        <p:cTn id="37" dur="1000"/>
                                        <p:tgtEl>
                                          <p:spTgt spid="16"/>
                                        </p:tgtEl>
                                      </p:cBhvr>
                                    </p:animEffect>
                                    <p:anim calcmode="lin" valueType="num">
                                      <p:cBhvr>
                                        <p:cTn id="38" dur="1000" fill="hold"/>
                                        <p:tgtEl>
                                          <p:spTgt spid="16"/>
                                        </p:tgtEl>
                                        <p:attrNameLst>
                                          <p:attrName>ppt_x</p:attrName>
                                        </p:attrNameLst>
                                      </p:cBhvr>
                                      <p:tavLst>
                                        <p:tav tm="0">
                                          <p:val>
                                            <p:strVal val="#ppt_x"/>
                                          </p:val>
                                        </p:tav>
                                        <p:tav tm="100000">
                                          <p:val>
                                            <p:strVal val="#ppt_x"/>
                                          </p:val>
                                        </p:tav>
                                      </p:tavLst>
                                    </p:anim>
                                    <p:anim calcmode="lin" valueType="num">
                                      <p:cBhvr>
                                        <p:cTn id="39" dur="1000" fill="hold"/>
                                        <p:tgtEl>
                                          <p:spTgt spid="16"/>
                                        </p:tgtEl>
                                        <p:attrNameLst>
                                          <p:attrName>ppt_y</p:attrName>
                                        </p:attrNameLst>
                                      </p:cBhvr>
                                      <p:tavLst>
                                        <p:tav tm="0">
                                          <p:val>
                                            <p:strVal val="#ppt_y+.1"/>
                                          </p:val>
                                        </p:tav>
                                        <p:tav tm="100000">
                                          <p:val>
                                            <p:strVal val="#ppt_y"/>
                                          </p:val>
                                        </p:tav>
                                      </p:tavLst>
                                    </p:anim>
                                  </p:childTnLst>
                                </p:cTn>
                              </p:par>
                              <p:par>
                                <p:cTn id="40" presetID="42" presetClass="entr" presetSubtype="0" fill="hold" grpId="0" nodeType="withEffect">
                                  <p:stCondLst>
                                    <p:cond delay="0"/>
                                  </p:stCondLst>
                                  <p:childTnLst>
                                    <p:set>
                                      <p:cBhvr>
                                        <p:cTn id="41" dur="1" fill="hold">
                                          <p:stCondLst>
                                            <p:cond delay="0"/>
                                          </p:stCondLst>
                                        </p:cTn>
                                        <p:tgtEl>
                                          <p:spTgt spid="17"/>
                                        </p:tgtEl>
                                        <p:attrNameLst>
                                          <p:attrName>style.visibility</p:attrName>
                                        </p:attrNameLst>
                                      </p:cBhvr>
                                      <p:to>
                                        <p:strVal val="visible"/>
                                      </p:to>
                                    </p:set>
                                    <p:animEffect transition="in" filter="fade">
                                      <p:cBhvr>
                                        <p:cTn id="42" dur="1000"/>
                                        <p:tgtEl>
                                          <p:spTgt spid="17"/>
                                        </p:tgtEl>
                                      </p:cBhvr>
                                    </p:animEffect>
                                    <p:anim calcmode="lin" valueType="num">
                                      <p:cBhvr>
                                        <p:cTn id="43" dur="1000" fill="hold"/>
                                        <p:tgtEl>
                                          <p:spTgt spid="17"/>
                                        </p:tgtEl>
                                        <p:attrNameLst>
                                          <p:attrName>ppt_x</p:attrName>
                                        </p:attrNameLst>
                                      </p:cBhvr>
                                      <p:tavLst>
                                        <p:tav tm="0">
                                          <p:val>
                                            <p:strVal val="#ppt_x"/>
                                          </p:val>
                                        </p:tav>
                                        <p:tav tm="100000">
                                          <p:val>
                                            <p:strVal val="#ppt_x"/>
                                          </p:val>
                                        </p:tav>
                                      </p:tavLst>
                                    </p:anim>
                                    <p:anim calcmode="lin" valueType="num">
                                      <p:cBhvr>
                                        <p:cTn id="44"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18"/>
                                        </p:tgtEl>
                                        <p:attrNameLst>
                                          <p:attrName>style.visibility</p:attrName>
                                        </p:attrNameLst>
                                      </p:cBhvr>
                                      <p:to>
                                        <p:strVal val="visible"/>
                                      </p:to>
                                    </p:set>
                                    <p:animEffect transition="in" filter="fade">
                                      <p:cBhvr>
                                        <p:cTn id="49"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p:bldP spid="10" grpId="0" animBg="1"/>
      <p:bldP spid="11" grpId="0"/>
      <p:bldP spid="12" grpId="0" animBg="1"/>
      <p:bldP spid="13" grpId="0"/>
      <p:bldP spid="16" grpId="0" animBg="1"/>
      <p:bldP spid="17" grpId="0"/>
      <p:bldP spid="1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381DF03D-1025-430E-A1DD-BBC104AB1C6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835419" y="0"/>
            <a:ext cx="1371600" cy="580231"/>
          </a:xfrm>
          <a:prstGeom prst="rect">
            <a:avLst/>
          </a:prstGeom>
          <a:noFill/>
          <a:ln>
            <a:noFill/>
          </a:ln>
        </p:spPr>
      </p:pic>
      <p:sp>
        <p:nvSpPr>
          <p:cNvPr id="3" name="Title 2">
            <a:extLst>
              <a:ext uri="{FF2B5EF4-FFF2-40B4-BE49-F238E27FC236}">
                <a16:creationId xmlns:a16="http://schemas.microsoft.com/office/drawing/2014/main" id="{8CA7DAEA-697A-438B-98BE-C20056554879}"/>
              </a:ext>
            </a:extLst>
          </p:cNvPr>
          <p:cNvSpPr>
            <a:spLocks noGrp="1"/>
          </p:cNvSpPr>
          <p:nvPr>
            <p:ph type="title"/>
          </p:nvPr>
        </p:nvSpPr>
        <p:spPr>
          <a:xfrm>
            <a:off x="73922" y="64870"/>
            <a:ext cx="10515600" cy="685757"/>
          </a:xfrm>
        </p:spPr>
        <p:txBody>
          <a:bodyPr>
            <a:normAutofit fontScale="90000"/>
          </a:bodyPr>
          <a:lstStyle/>
          <a:p>
            <a:r>
              <a:rPr lang="en-US" sz="2800" b="1" dirty="0">
                <a:solidFill>
                  <a:srgbClr val="008000"/>
                </a:solidFill>
                <a:latin typeface="Arial Nova" panose="020B0504020202020204" pitchFamily="34" charset="0"/>
              </a:rPr>
              <a:t>FOR HOW LONG INDIA CAN CONTINUE TO FEED THE WORLD</a:t>
            </a:r>
          </a:p>
        </p:txBody>
      </p:sp>
      <p:sp>
        <p:nvSpPr>
          <p:cNvPr id="4" name="Content Placeholder 3">
            <a:extLst>
              <a:ext uri="{FF2B5EF4-FFF2-40B4-BE49-F238E27FC236}">
                <a16:creationId xmlns:a16="http://schemas.microsoft.com/office/drawing/2014/main" id="{F97685E8-0F02-4EC6-B4D8-671759FC1B95}"/>
              </a:ext>
            </a:extLst>
          </p:cNvPr>
          <p:cNvSpPr>
            <a:spLocks noGrp="1"/>
          </p:cNvSpPr>
          <p:nvPr>
            <p:ph idx="1"/>
          </p:nvPr>
        </p:nvSpPr>
        <p:spPr>
          <a:xfrm>
            <a:off x="155811" y="4101481"/>
            <a:ext cx="11717742" cy="2459455"/>
          </a:xfrm>
        </p:spPr>
        <p:txBody>
          <a:bodyPr>
            <a:noAutofit/>
          </a:bodyPr>
          <a:lstStyle/>
          <a:p>
            <a:pPr algn="just">
              <a:buBlip>
                <a:blip r:embed="rId3"/>
              </a:buBlip>
            </a:pPr>
            <a:r>
              <a:rPr lang="en-US" sz="1200" dirty="0">
                <a:latin typeface="Arial Nova" panose="020B0504020202020204" pitchFamily="34" charset="0"/>
              </a:rPr>
              <a:t>INDIA IS REDUCING ITS EXPORTABLE SURPLIS YOY, WHICH SHOULD BE GOOD NEWS FOR THE WORLD MARKET</a:t>
            </a:r>
          </a:p>
          <a:p>
            <a:pPr algn="just">
              <a:buBlip>
                <a:blip r:embed="rId3"/>
              </a:buBlip>
            </a:pPr>
            <a:r>
              <a:rPr lang="en-US" sz="1200" dirty="0">
                <a:latin typeface="Arial Nova" panose="020B0504020202020204" pitchFamily="34" charset="0"/>
              </a:rPr>
              <a:t>THE CUMULATIVE SURPLUS AVAILABLE WITH INDIA FOR EXPORTS WHICH WAS AS HIGH AS 10.4 MMT WILL DRAW DOWN TO JUST 3.4 MMT IN YEAR 21/22 AFTER CONSIDERING EXPORTS OF 8 MMT DURING THE ONGOING SEASON.</a:t>
            </a:r>
          </a:p>
          <a:p>
            <a:pPr algn="just">
              <a:buBlip>
                <a:blip r:embed="rId3"/>
              </a:buBlip>
            </a:pPr>
            <a:r>
              <a:rPr lang="en-US" sz="1200" dirty="0">
                <a:latin typeface="Arial Nova" panose="020B0504020202020204" pitchFamily="34" charset="0"/>
              </a:rPr>
              <a:t>IF PRODUCTION GETS CONSTANT, WITH HIGHER DIVERSION TO ETHANOL AND INCREASING CONSUMPTION, THE EXPORTABLE SURPLUS SHALL FURTHER REDUCE IN COMING YEAR. </a:t>
            </a:r>
          </a:p>
          <a:p>
            <a:pPr algn="just">
              <a:buBlip>
                <a:blip r:embed="rId3"/>
              </a:buBlip>
            </a:pPr>
            <a:r>
              <a:rPr lang="en-US" sz="1200" dirty="0">
                <a:latin typeface="Arial Nova" panose="020B0504020202020204" pitchFamily="34" charset="0"/>
              </a:rPr>
              <a:t>EVEN THOUGH WE CONSIDER A CONSTANT 2% GROWTH IN CONUSMPTION, INCREMENT TO ETHANOL FROM SUGAR AS PER PLAN LAID OUT IN THE NITI AAYOG REPORT, INDIA SHALL ADD NOTHING TO THE STOCKS IN THE YEAR 27/28 AS SHOWN IN THE CHART ON LHS</a:t>
            </a:r>
          </a:p>
          <a:p>
            <a:pPr algn="just">
              <a:buBlip>
                <a:blip r:embed="rId3"/>
              </a:buBlip>
            </a:pPr>
            <a:r>
              <a:rPr lang="en-US" sz="1200" dirty="0">
                <a:latin typeface="Arial Nova" panose="020B0504020202020204" pitchFamily="34" charset="0"/>
              </a:rPr>
              <a:t>THUS, INDIA STILL NEED TO DO SOME WORK TO KEEP THE STOCK CHECK UNDER CONTROL EITHER BY RAPIDLY INCREASING THE DIVERSION TO ETHANOL OR HAVE A MUCH HIGHER CONSUMPTION GROWTH TO KEEP THE STOCKS UNCHANGES YOY.</a:t>
            </a:r>
          </a:p>
          <a:p>
            <a:pPr algn="just">
              <a:buBlip>
                <a:blip r:embed="rId3"/>
              </a:buBlip>
            </a:pPr>
            <a:r>
              <a:rPr lang="en-US" sz="1200" dirty="0">
                <a:latin typeface="Arial Nova" panose="020B0504020202020204" pitchFamily="34" charset="0"/>
              </a:rPr>
              <a:t>ALSO IN THE LONG RUN, THE STOCKS REQUIREMENT FOR INDIA WILL ONLY INCREASE FOR HIGHER CONSUMPTION WILL CALL FOR HIGHER ABSOLUTE STOCKS TO KEEP STOCK RATIO OF 2-3 MONTHS INTACT FOR FOOD SECURITY REASONS.</a:t>
            </a:r>
          </a:p>
        </p:txBody>
      </p:sp>
      <p:sp>
        <p:nvSpPr>
          <p:cNvPr id="5" name="Rectangle 4">
            <a:extLst>
              <a:ext uri="{FF2B5EF4-FFF2-40B4-BE49-F238E27FC236}">
                <a16:creationId xmlns:a16="http://schemas.microsoft.com/office/drawing/2014/main" id="{A07CE35D-478F-403E-AB7E-42F5DEBAB985}"/>
              </a:ext>
            </a:extLst>
          </p:cNvPr>
          <p:cNvSpPr/>
          <p:nvPr/>
        </p:nvSpPr>
        <p:spPr>
          <a:xfrm flipV="1">
            <a:off x="109179" y="609372"/>
            <a:ext cx="11975007" cy="45719"/>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0" name="Chart 9">
            <a:extLst>
              <a:ext uri="{FF2B5EF4-FFF2-40B4-BE49-F238E27FC236}">
                <a16:creationId xmlns:a16="http://schemas.microsoft.com/office/drawing/2014/main" id="{59391D39-5A49-40C6-8069-557307411705}"/>
              </a:ext>
            </a:extLst>
          </p:cNvPr>
          <p:cNvGraphicFramePr>
            <a:graphicFrameLocks/>
          </p:cNvGraphicFramePr>
          <p:nvPr>
            <p:extLst>
              <p:ext uri="{D42A27DB-BD31-4B8C-83A1-F6EECF244321}">
                <p14:modId xmlns:p14="http://schemas.microsoft.com/office/powerpoint/2010/main" val="535594255"/>
              </p:ext>
            </p:extLst>
          </p:nvPr>
        </p:nvGraphicFramePr>
        <p:xfrm>
          <a:off x="109178" y="779768"/>
          <a:ext cx="6114199" cy="314429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4" name="Chart 13">
            <a:extLst>
              <a:ext uri="{FF2B5EF4-FFF2-40B4-BE49-F238E27FC236}">
                <a16:creationId xmlns:a16="http://schemas.microsoft.com/office/drawing/2014/main" id="{03502A43-4A92-4FDD-AA37-87B50E08F869}"/>
              </a:ext>
            </a:extLst>
          </p:cNvPr>
          <p:cNvGraphicFramePr>
            <a:graphicFrameLocks/>
          </p:cNvGraphicFramePr>
          <p:nvPr>
            <p:extLst>
              <p:ext uri="{D42A27DB-BD31-4B8C-83A1-F6EECF244321}">
                <p14:modId xmlns:p14="http://schemas.microsoft.com/office/powerpoint/2010/main" val="4221432503"/>
              </p:ext>
            </p:extLst>
          </p:nvPr>
        </p:nvGraphicFramePr>
        <p:xfrm>
          <a:off x="6223376" y="752471"/>
          <a:ext cx="5859445" cy="3144289"/>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335975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1000"/>
                                        <p:tgtEl>
                                          <p:spTgt spid="14"/>
                                        </p:tgtEl>
                                      </p:cBhvr>
                                    </p:animEffect>
                                    <p:anim calcmode="lin" valueType="num">
                                      <p:cBhvr>
                                        <p:cTn id="8" dur="1000" fill="hold"/>
                                        <p:tgtEl>
                                          <p:spTgt spid="14"/>
                                        </p:tgtEl>
                                        <p:attrNameLst>
                                          <p:attrName>ppt_x</p:attrName>
                                        </p:attrNameLst>
                                      </p:cBhvr>
                                      <p:tavLst>
                                        <p:tav tm="0">
                                          <p:val>
                                            <p:strVal val="#ppt_x"/>
                                          </p:val>
                                        </p:tav>
                                        <p:tav tm="100000">
                                          <p:val>
                                            <p:strVal val="#ppt_x"/>
                                          </p:val>
                                        </p:tav>
                                      </p:tavLst>
                                    </p:anim>
                                    <p:anim calcmode="lin" valueType="num">
                                      <p:cBhvr>
                                        <p:cTn id="9"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4" grpId="0">
        <p:bldAsOne/>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381DF03D-1025-430E-A1DD-BBC104AB1C6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835419" y="0"/>
            <a:ext cx="1371600" cy="580231"/>
          </a:xfrm>
          <a:prstGeom prst="rect">
            <a:avLst/>
          </a:prstGeom>
          <a:noFill/>
          <a:ln>
            <a:noFill/>
          </a:ln>
        </p:spPr>
      </p:pic>
      <p:sp>
        <p:nvSpPr>
          <p:cNvPr id="3" name="Title 2">
            <a:extLst>
              <a:ext uri="{FF2B5EF4-FFF2-40B4-BE49-F238E27FC236}">
                <a16:creationId xmlns:a16="http://schemas.microsoft.com/office/drawing/2014/main" id="{8CA7DAEA-697A-438B-98BE-C20056554879}"/>
              </a:ext>
            </a:extLst>
          </p:cNvPr>
          <p:cNvSpPr>
            <a:spLocks noGrp="1"/>
          </p:cNvSpPr>
          <p:nvPr>
            <p:ph type="title"/>
          </p:nvPr>
        </p:nvSpPr>
        <p:spPr>
          <a:xfrm>
            <a:off x="73922" y="64870"/>
            <a:ext cx="10515600" cy="685757"/>
          </a:xfrm>
        </p:spPr>
        <p:txBody>
          <a:bodyPr>
            <a:normAutofit/>
          </a:bodyPr>
          <a:lstStyle/>
          <a:p>
            <a:r>
              <a:rPr lang="en-US" sz="2800" b="1" dirty="0">
                <a:solidFill>
                  <a:srgbClr val="008000"/>
                </a:solidFill>
                <a:latin typeface="Arial Nova" panose="020B0504020202020204" pitchFamily="34" charset="0"/>
              </a:rPr>
              <a:t>ALL THE REASONS TO GROW CANE</a:t>
            </a:r>
          </a:p>
        </p:txBody>
      </p:sp>
      <p:sp>
        <p:nvSpPr>
          <p:cNvPr id="4" name="Content Placeholder 3">
            <a:extLst>
              <a:ext uri="{FF2B5EF4-FFF2-40B4-BE49-F238E27FC236}">
                <a16:creationId xmlns:a16="http://schemas.microsoft.com/office/drawing/2014/main" id="{F97685E8-0F02-4EC6-B4D8-671759FC1B95}"/>
              </a:ext>
            </a:extLst>
          </p:cNvPr>
          <p:cNvSpPr>
            <a:spLocks noGrp="1"/>
          </p:cNvSpPr>
          <p:nvPr>
            <p:ph idx="1"/>
          </p:nvPr>
        </p:nvSpPr>
        <p:spPr>
          <a:xfrm>
            <a:off x="73923" y="1129590"/>
            <a:ext cx="6149455" cy="5253924"/>
          </a:xfrm>
        </p:spPr>
        <p:txBody>
          <a:bodyPr>
            <a:normAutofit/>
          </a:bodyPr>
          <a:lstStyle/>
          <a:p>
            <a:pPr algn="just">
              <a:buBlip>
                <a:blip r:embed="rId3"/>
              </a:buBlip>
            </a:pPr>
            <a:r>
              <a:rPr lang="en-US" sz="1400" dirty="0">
                <a:latin typeface="Arial Nova" panose="020B0504020202020204" pitchFamily="34" charset="0"/>
              </a:rPr>
              <a:t>Why will the Indian farmer not increase its area under cane when it has all the positives ??</a:t>
            </a:r>
          </a:p>
          <a:p>
            <a:pPr algn="just">
              <a:buBlip>
                <a:blip r:embed="rId3"/>
              </a:buBlip>
            </a:pPr>
            <a:endParaRPr lang="en-US" sz="800" dirty="0">
              <a:latin typeface="Arial Nova" panose="020B0504020202020204" pitchFamily="34" charset="0"/>
            </a:endParaRPr>
          </a:p>
          <a:p>
            <a:pPr algn="just">
              <a:buBlip>
                <a:blip r:embed="rId3"/>
              </a:buBlip>
            </a:pPr>
            <a:r>
              <a:rPr lang="en-US" sz="1400" dirty="0">
                <a:latin typeface="Arial Nova" panose="020B0504020202020204" pitchFamily="34" charset="0"/>
              </a:rPr>
              <a:t>ASSURED MARKET in FORM OF SUGAR MILLERS</a:t>
            </a:r>
          </a:p>
          <a:p>
            <a:pPr algn="just">
              <a:buBlip>
                <a:blip r:embed="rId3"/>
              </a:buBlip>
            </a:pPr>
            <a:endParaRPr lang="en-US" sz="900" dirty="0">
              <a:latin typeface="Arial Nova" panose="020B0504020202020204" pitchFamily="34" charset="0"/>
            </a:endParaRPr>
          </a:p>
          <a:p>
            <a:pPr algn="just">
              <a:buBlip>
                <a:blip r:embed="rId3"/>
              </a:buBlip>
            </a:pPr>
            <a:r>
              <a:rPr lang="en-US" sz="1400" dirty="0">
                <a:latin typeface="Arial Nova" panose="020B0504020202020204" pitchFamily="34" charset="0"/>
              </a:rPr>
              <a:t>There is alternate market of GUR available. TRADE OFF BETWEEN SUGAR MILLS AND GUR MAKERS</a:t>
            </a:r>
          </a:p>
          <a:p>
            <a:pPr algn="just">
              <a:buBlip>
                <a:blip r:embed="rId3"/>
              </a:buBlip>
            </a:pPr>
            <a:endParaRPr lang="en-US" sz="900" dirty="0">
              <a:latin typeface="Arial Nova" panose="020B0504020202020204" pitchFamily="34" charset="0"/>
            </a:endParaRPr>
          </a:p>
          <a:p>
            <a:pPr algn="just">
              <a:buBlip>
                <a:blip r:embed="rId3"/>
              </a:buBlip>
            </a:pPr>
            <a:r>
              <a:rPr lang="en-US" sz="1400" dirty="0">
                <a:latin typeface="Arial Nova" panose="020B0504020202020204" pitchFamily="34" charset="0"/>
              </a:rPr>
              <a:t>ASSURED PAYMENT - FIXED DEPOSIT WITH THE MILLS</a:t>
            </a:r>
          </a:p>
          <a:p>
            <a:pPr algn="just">
              <a:buBlip>
                <a:blip r:embed="rId3"/>
              </a:buBlip>
            </a:pPr>
            <a:endParaRPr lang="en-US" sz="900" dirty="0">
              <a:latin typeface="Arial Nova" panose="020B0504020202020204" pitchFamily="34" charset="0"/>
            </a:endParaRPr>
          </a:p>
          <a:p>
            <a:pPr algn="just">
              <a:buBlip>
                <a:blip r:embed="rId3"/>
              </a:buBlip>
            </a:pPr>
            <a:r>
              <a:rPr lang="en-US" sz="1400" dirty="0">
                <a:latin typeface="Arial Nova" panose="020B0504020202020204" pitchFamily="34" charset="0"/>
              </a:rPr>
              <a:t>All Govt actions are against the millers (ultimate buyer of the produce) for any payment delay to the cane farmer. </a:t>
            </a:r>
          </a:p>
          <a:p>
            <a:pPr algn="just">
              <a:buBlip>
                <a:blip r:embed="rId3"/>
              </a:buBlip>
            </a:pPr>
            <a:endParaRPr lang="en-US" sz="900" dirty="0">
              <a:latin typeface="Arial Nova" panose="020B0504020202020204" pitchFamily="34" charset="0"/>
            </a:endParaRPr>
          </a:p>
          <a:p>
            <a:pPr algn="just">
              <a:buBlip>
                <a:blip r:embed="rId3"/>
              </a:buBlip>
            </a:pPr>
            <a:r>
              <a:rPr lang="en-US" sz="1400" dirty="0">
                <a:latin typeface="Arial Nova" panose="020B0504020202020204" pitchFamily="34" charset="0"/>
              </a:rPr>
              <a:t>Govt goes an extra mile to support the Sugarcane milling industry by giving export subsidies, buffer stock subsidy, MSP etc. with the ultimate goal of helping the farmer get his cane dues cleared and keep them happy for it being one of the largest vote bank. </a:t>
            </a:r>
          </a:p>
          <a:p>
            <a:pPr algn="just">
              <a:buBlip>
                <a:blip r:embed="rId3"/>
              </a:buBlip>
            </a:pPr>
            <a:endParaRPr lang="en-US" sz="900" dirty="0">
              <a:latin typeface="Arial Nova" panose="020B0504020202020204" pitchFamily="34" charset="0"/>
            </a:endParaRPr>
          </a:p>
          <a:p>
            <a:pPr algn="just">
              <a:buBlip>
                <a:blip r:embed="rId3"/>
              </a:buBlip>
            </a:pPr>
            <a:r>
              <a:rPr lang="en-US" sz="1400" dirty="0">
                <a:latin typeface="Arial Nova" panose="020B0504020202020204" pitchFamily="34" charset="0"/>
              </a:rPr>
              <a:t>Lastly, the </a:t>
            </a:r>
            <a:r>
              <a:rPr lang="en-US" sz="1400" b="1" u="sng" dirty="0">
                <a:latin typeface="Arial Nova" panose="020B0504020202020204" pitchFamily="34" charset="0"/>
              </a:rPr>
              <a:t>RETURNS FROM CANE</a:t>
            </a:r>
            <a:r>
              <a:rPr lang="en-US" sz="1400" dirty="0">
                <a:latin typeface="Arial Nova" panose="020B0504020202020204" pitchFamily="34" charset="0"/>
              </a:rPr>
              <a:t> in comparison to other crops is the highest in the country, making it more lucrative for the farmers to got for cane cultivation and increase its area yoy.</a:t>
            </a:r>
            <a:endParaRPr lang="en-US" sz="1500" dirty="0">
              <a:latin typeface="Arial Nova" panose="020B0504020202020204" pitchFamily="34" charset="0"/>
            </a:endParaRPr>
          </a:p>
        </p:txBody>
      </p:sp>
      <p:sp>
        <p:nvSpPr>
          <p:cNvPr id="5" name="Rectangle 4">
            <a:extLst>
              <a:ext uri="{FF2B5EF4-FFF2-40B4-BE49-F238E27FC236}">
                <a16:creationId xmlns:a16="http://schemas.microsoft.com/office/drawing/2014/main" id="{A07CE35D-478F-403E-AB7E-42F5DEBAB985}"/>
              </a:ext>
            </a:extLst>
          </p:cNvPr>
          <p:cNvSpPr/>
          <p:nvPr/>
        </p:nvSpPr>
        <p:spPr>
          <a:xfrm flipV="1">
            <a:off x="109179" y="609372"/>
            <a:ext cx="11975007" cy="45719"/>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8" name="Chart 7">
            <a:extLst>
              <a:ext uri="{FF2B5EF4-FFF2-40B4-BE49-F238E27FC236}">
                <a16:creationId xmlns:a16="http://schemas.microsoft.com/office/drawing/2014/main" id="{FAAE6884-007E-4D25-A76A-AB9FFFEBE163}"/>
              </a:ext>
            </a:extLst>
          </p:cNvPr>
          <p:cNvGraphicFramePr>
            <a:graphicFrameLocks/>
          </p:cNvGraphicFramePr>
          <p:nvPr>
            <p:extLst>
              <p:ext uri="{D42A27DB-BD31-4B8C-83A1-F6EECF244321}">
                <p14:modId xmlns:p14="http://schemas.microsoft.com/office/powerpoint/2010/main" val="3497815075"/>
              </p:ext>
            </p:extLst>
          </p:nvPr>
        </p:nvGraphicFramePr>
        <p:xfrm>
          <a:off x="6223378" y="802038"/>
          <a:ext cx="5860808" cy="2975074"/>
        </p:xfrm>
        <a:graphic>
          <a:graphicData uri="http://schemas.openxmlformats.org/drawingml/2006/chart">
            <c:chart xmlns:c="http://schemas.openxmlformats.org/drawingml/2006/chart" xmlns:r="http://schemas.openxmlformats.org/officeDocument/2006/relationships" r:id="rId4"/>
          </a:graphicData>
        </a:graphic>
      </p:graphicFrame>
      <p:pic>
        <p:nvPicPr>
          <p:cNvPr id="7" name="Picture 6">
            <a:extLst>
              <a:ext uri="{FF2B5EF4-FFF2-40B4-BE49-F238E27FC236}">
                <a16:creationId xmlns:a16="http://schemas.microsoft.com/office/drawing/2014/main" id="{60489285-C664-446E-9938-DDA2BC4CC9F9}"/>
              </a:ext>
            </a:extLst>
          </p:cNvPr>
          <p:cNvPicPr>
            <a:picLocks noChangeAspect="1"/>
          </p:cNvPicPr>
          <p:nvPr/>
        </p:nvPicPr>
        <p:blipFill>
          <a:blip r:embed="rId5"/>
          <a:stretch>
            <a:fillRect/>
          </a:stretch>
        </p:blipFill>
        <p:spPr>
          <a:xfrm>
            <a:off x="6537278" y="3896763"/>
            <a:ext cx="5391150" cy="2771775"/>
          </a:xfrm>
          <a:prstGeom prst="rect">
            <a:avLst/>
          </a:prstGeom>
        </p:spPr>
      </p:pic>
      <p:sp>
        <p:nvSpPr>
          <p:cNvPr id="9" name="TextBox 8">
            <a:extLst>
              <a:ext uri="{FF2B5EF4-FFF2-40B4-BE49-F238E27FC236}">
                <a16:creationId xmlns:a16="http://schemas.microsoft.com/office/drawing/2014/main" id="{3286C7D6-E964-415A-8F4C-237910D91D96}"/>
              </a:ext>
            </a:extLst>
          </p:cNvPr>
          <p:cNvSpPr txBox="1"/>
          <p:nvPr/>
        </p:nvSpPr>
        <p:spPr>
          <a:xfrm>
            <a:off x="6311443" y="3696735"/>
            <a:ext cx="5878073" cy="307777"/>
          </a:xfrm>
          <a:prstGeom prst="rect">
            <a:avLst/>
          </a:prstGeom>
          <a:noFill/>
        </p:spPr>
        <p:txBody>
          <a:bodyPr wrap="square" rtlCol="0">
            <a:spAutoFit/>
          </a:bodyPr>
          <a:lstStyle/>
          <a:p>
            <a:pPr algn="ctr"/>
            <a:r>
              <a:rPr lang="en-US" sz="1400" b="1" dirty="0">
                <a:solidFill>
                  <a:srgbClr val="C00000"/>
                </a:solidFill>
                <a:latin typeface="Arial Nova" panose="020B0504020202020204" pitchFamily="34" charset="0"/>
              </a:rPr>
              <a:t>Cane is SUPREME – Relative Return as compared to other crops</a:t>
            </a:r>
          </a:p>
        </p:txBody>
      </p:sp>
      <p:sp>
        <p:nvSpPr>
          <p:cNvPr id="12" name="TextBox 11">
            <a:extLst>
              <a:ext uri="{FF2B5EF4-FFF2-40B4-BE49-F238E27FC236}">
                <a16:creationId xmlns:a16="http://schemas.microsoft.com/office/drawing/2014/main" id="{A6A97B85-6311-454D-BE34-D6D2F0B4E141}"/>
              </a:ext>
            </a:extLst>
          </p:cNvPr>
          <p:cNvSpPr txBox="1"/>
          <p:nvPr/>
        </p:nvSpPr>
        <p:spPr>
          <a:xfrm>
            <a:off x="6578147" y="6563770"/>
            <a:ext cx="1265695" cy="215444"/>
          </a:xfrm>
          <a:prstGeom prst="rect">
            <a:avLst/>
          </a:prstGeom>
          <a:noFill/>
        </p:spPr>
        <p:txBody>
          <a:bodyPr wrap="square" rtlCol="0">
            <a:spAutoFit/>
          </a:bodyPr>
          <a:lstStyle/>
          <a:p>
            <a:r>
              <a:rPr lang="en-US" sz="800" b="1" i="1" dirty="0">
                <a:solidFill>
                  <a:srgbClr val="C00000"/>
                </a:solidFill>
                <a:latin typeface="Arial Nova" panose="020B0504020202020204" pitchFamily="34" charset="0"/>
              </a:rPr>
              <a:t>Source: CACP</a:t>
            </a:r>
          </a:p>
        </p:txBody>
      </p:sp>
    </p:spTree>
    <p:extLst>
      <p:ext uri="{BB962C8B-B14F-4D97-AF65-F5344CB8AC3E}">
        <p14:creationId xmlns:p14="http://schemas.microsoft.com/office/powerpoint/2010/main" val="6079569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381DF03D-1025-430E-A1DD-BBC104AB1C6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835419" y="0"/>
            <a:ext cx="1371600" cy="580231"/>
          </a:xfrm>
          <a:prstGeom prst="rect">
            <a:avLst/>
          </a:prstGeom>
          <a:noFill/>
          <a:ln>
            <a:noFill/>
          </a:ln>
        </p:spPr>
      </p:pic>
      <p:sp>
        <p:nvSpPr>
          <p:cNvPr id="3" name="Title 2">
            <a:extLst>
              <a:ext uri="{FF2B5EF4-FFF2-40B4-BE49-F238E27FC236}">
                <a16:creationId xmlns:a16="http://schemas.microsoft.com/office/drawing/2014/main" id="{8CA7DAEA-697A-438B-98BE-C20056554879}"/>
              </a:ext>
            </a:extLst>
          </p:cNvPr>
          <p:cNvSpPr>
            <a:spLocks noGrp="1"/>
          </p:cNvSpPr>
          <p:nvPr>
            <p:ph type="title"/>
          </p:nvPr>
        </p:nvSpPr>
        <p:spPr>
          <a:xfrm>
            <a:off x="73922" y="64870"/>
            <a:ext cx="10515600" cy="685757"/>
          </a:xfrm>
        </p:spPr>
        <p:txBody>
          <a:bodyPr>
            <a:normAutofit/>
          </a:bodyPr>
          <a:lstStyle/>
          <a:p>
            <a:r>
              <a:rPr lang="en-US" sz="2800" b="1" dirty="0">
                <a:solidFill>
                  <a:srgbClr val="008000"/>
                </a:solidFill>
                <a:latin typeface="Arial Nova" panose="020B0504020202020204" pitchFamily="34" charset="0"/>
              </a:rPr>
              <a:t>IS THE INDIAN SUGAR SURPLUS RESOLVED</a:t>
            </a:r>
          </a:p>
        </p:txBody>
      </p:sp>
      <p:sp>
        <p:nvSpPr>
          <p:cNvPr id="4" name="Content Placeholder 3">
            <a:extLst>
              <a:ext uri="{FF2B5EF4-FFF2-40B4-BE49-F238E27FC236}">
                <a16:creationId xmlns:a16="http://schemas.microsoft.com/office/drawing/2014/main" id="{F97685E8-0F02-4EC6-B4D8-671759FC1B95}"/>
              </a:ext>
            </a:extLst>
          </p:cNvPr>
          <p:cNvSpPr>
            <a:spLocks noGrp="1"/>
          </p:cNvSpPr>
          <p:nvPr>
            <p:ph idx="1"/>
          </p:nvPr>
        </p:nvSpPr>
        <p:spPr>
          <a:xfrm>
            <a:off x="128515" y="3439244"/>
            <a:ext cx="11975007" cy="3246120"/>
          </a:xfrm>
        </p:spPr>
        <p:txBody>
          <a:bodyPr>
            <a:normAutofit fontScale="92500" lnSpcReduction="10000"/>
          </a:bodyPr>
          <a:lstStyle/>
          <a:p>
            <a:pPr algn="just">
              <a:buBlip>
                <a:blip r:embed="rId3"/>
              </a:buBlip>
            </a:pPr>
            <a:r>
              <a:rPr lang="en-US" sz="1400" dirty="0">
                <a:latin typeface="Arial Nova" panose="020B0504020202020204" pitchFamily="34" charset="0"/>
              </a:rPr>
              <a:t>EFFORTS WERE MADE TO RESOLVE THE BUILDING UP SURPLUS </a:t>
            </a:r>
          </a:p>
          <a:p>
            <a:pPr algn="just">
              <a:buBlip>
                <a:blip r:embed="rId3"/>
              </a:buBlip>
            </a:pPr>
            <a:r>
              <a:rPr lang="en-US" sz="1400" dirty="0">
                <a:latin typeface="Arial Nova" panose="020B0504020202020204" pitchFamily="34" charset="0"/>
              </a:rPr>
              <a:t>Combination of </a:t>
            </a:r>
            <a:r>
              <a:rPr lang="en-US" sz="1400" b="1" u="sng" dirty="0">
                <a:solidFill>
                  <a:schemeClr val="accent6">
                    <a:lumMod val="75000"/>
                  </a:schemeClr>
                </a:solidFill>
                <a:latin typeface="Arial Nova" panose="020B0504020202020204" pitchFamily="34" charset="0"/>
              </a:rPr>
              <a:t>EXPORTS AND DIVERSION OF SUCROSE TO ETHANOL </a:t>
            </a:r>
            <a:r>
              <a:rPr lang="en-US" sz="1400" dirty="0">
                <a:latin typeface="Arial Nova" panose="020B0504020202020204" pitchFamily="34" charset="0"/>
              </a:rPr>
              <a:t>has helped the country put the industry of track of progress.</a:t>
            </a:r>
          </a:p>
          <a:p>
            <a:pPr algn="just">
              <a:buBlip>
                <a:blip r:embed="rId3"/>
              </a:buBlip>
            </a:pPr>
            <a:r>
              <a:rPr lang="en-US" sz="1400" dirty="0">
                <a:latin typeface="Arial Nova" panose="020B0504020202020204" pitchFamily="34" charset="0"/>
              </a:rPr>
              <a:t>Ethanol diversion alone </a:t>
            </a:r>
            <a:r>
              <a:rPr lang="en-US" sz="1400" b="1" u="sng" dirty="0">
                <a:latin typeface="Arial Nova" panose="020B0504020202020204" pitchFamily="34" charset="0"/>
              </a:rPr>
              <a:t>WOULD NOT </a:t>
            </a:r>
            <a:r>
              <a:rPr lang="en-US" sz="1400" dirty="0">
                <a:latin typeface="Arial Nova" panose="020B0504020202020204" pitchFamily="34" charset="0"/>
              </a:rPr>
              <a:t>have been able to resolve the issue of Surplus </a:t>
            </a:r>
            <a:r>
              <a:rPr lang="en-US" sz="1400" b="1" u="sng" dirty="0">
                <a:solidFill>
                  <a:schemeClr val="accent6">
                    <a:lumMod val="75000"/>
                  </a:schemeClr>
                </a:solidFill>
                <a:latin typeface="Arial Nova" panose="020B0504020202020204" pitchFamily="34" charset="0"/>
              </a:rPr>
              <a:t>IF IT WAS NOT FOR EXPORTS</a:t>
            </a:r>
            <a:r>
              <a:rPr lang="en-US" sz="1400" dirty="0">
                <a:latin typeface="Arial Nova" panose="020B0504020202020204" pitchFamily="34" charset="0"/>
              </a:rPr>
              <a:t> which initially pushed the surplus out of the country. </a:t>
            </a:r>
          </a:p>
          <a:p>
            <a:pPr algn="just">
              <a:buBlip>
                <a:blip r:embed="rId3"/>
              </a:buBlip>
            </a:pPr>
            <a:r>
              <a:rPr lang="en-US" sz="1400" dirty="0">
                <a:latin typeface="Arial Nova" panose="020B0504020202020204" pitchFamily="34" charset="0"/>
              </a:rPr>
              <a:t>GOVT has taken steps like giving </a:t>
            </a:r>
            <a:r>
              <a:rPr lang="en-US" sz="1400" b="1" u="sng" dirty="0">
                <a:solidFill>
                  <a:schemeClr val="accent6">
                    <a:lumMod val="75000"/>
                  </a:schemeClr>
                </a:solidFill>
                <a:latin typeface="Arial Nova" panose="020B0504020202020204" pitchFamily="34" charset="0"/>
              </a:rPr>
              <a:t>EXPORT SUBSIDIES, BUFFER STOCK SUBSIDIES AND FRAMING A LONG TERMS BIOFUEL </a:t>
            </a:r>
            <a:r>
              <a:rPr lang="en-US" sz="1400" dirty="0">
                <a:latin typeface="Arial Nova" panose="020B0504020202020204" pitchFamily="34" charset="0"/>
              </a:rPr>
              <a:t>policy laying down the road map for the sugar industry </a:t>
            </a:r>
          </a:p>
          <a:p>
            <a:pPr algn="just">
              <a:buBlip>
                <a:blip r:embed="rId3"/>
              </a:buBlip>
            </a:pPr>
            <a:r>
              <a:rPr lang="en-US" sz="1400" b="1" u="sng" dirty="0">
                <a:latin typeface="Arial Nova" panose="020B0504020202020204" pitchFamily="34" charset="0"/>
              </a:rPr>
              <a:t>BUT WHAT THE POLICY HAS DONE IS, GIVEN THE PUSH TO GROW MORE CANE FOR IT IS STILL THE BEST PAYING CROP. </a:t>
            </a:r>
          </a:p>
          <a:p>
            <a:pPr algn="just">
              <a:buBlip>
                <a:blip r:embed="rId3"/>
              </a:buBlip>
            </a:pPr>
            <a:r>
              <a:rPr lang="en-US" sz="1400" dirty="0">
                <a:latin typeface="Arial Nova" panose="020B0504020202020204" pitchFamily="34" charset="0"/>
              </a:rPr>
              <a:t>The diversion of sucrose to Ethanol through B heavy, being a lucrative option, has pushed mills to crush more cane. </a:t>
            </a:r>
          </a:p>
          <a:p>
            <a:pPr algn="just">
              <a:buBlip>
                <a:blip r:embed="rId3"/>
              </a:buBlip>
            </a:pPr>
            <a:r>
              <a:rPr lang="en-US" sz="1400" dirty="0">
                <a:latin typeface="Arial Nova" panose="020B0504020202020204" pitchFamily="34" charset="0"/>
              </a:rPr>
              <a:t>Capacity increment happening across states, in turn not only making more Ethanol for blending but also making more SUGAR for the domestic market.</a:t>
            </a:r>
          </a:p>
          <a:p>
            <a:pPr algn="just">
              <a:buBlip>
                <a:blip r:embed="rId3"/>
              </a:buBlip>
            </a:pPr>
            <a:r>
              <a:rPr lang="en-US" sz="1400" dirty="0">
                <a:latin typeface="Arial Nova" panose="020B0504020202020204" pitchFamily="34" charset="0"/>
              </a:rPr>
              <a:t>Thus, </a:t>
            </a:r>
            <a:r>
              <a:rPr lang="en-US" sz="1400" b="1" u="sng" dirty="0">
                <a:solidFill>
                  <a:schemeClr val="accent6">
                    <a:lumMod val="75000"/>
                  </a:schemeClr>
                </a:solidFill>
                <a:latin typeface="Arial Nova" panose="020B0504020202020204" pitchFamily="34" charset="0"/>
              </a:rPr>
              <a:t>HAS INDIA RESOLVED ITS SURPLUS. NOT SO EASILY!!! </a:t>
            </a:r>
          </a:p>
          <a:p>
            <a:pPr algn="just">
              <a:buBlip>
                <a:blip r:embed="rId3"/>
              </a:buBlip>
            </a:pPr>
            <a:r>
              <a:rPr lang="en-US" sz="1400" b="1" u="sng" dirty="0">
                <a:solidFill>
                  <a:schemeClr val="accent6">
                    <a:lumMod val="75000"/>
                  </a:schemeClr>
                </a:solidFill>
                <a:latin typeface="Arial Nova" panose="020B0504020202020204" pitchFamily="34" charset="0"/>
              </a:rPr>
              <a:t>AS TILL THE TIME WEATHER IS CONDUCIVE, THE COUNTRY WILL CONTINUE TO PRODUCE SUGAR AND PRESENT IT SURPLUS TO THE WORLD MARKET </a:t>
            </a:r>
          </a:p>
          <a:p>
            <a:pPr algn="just">
              <a:buBlip>
                <a:blip r:embed="rId3"/>
              </a:buBlip>
            </a:pPr>
            <a:endParaRPr lang="en-US" sz="1500" dirty="0">
              <a:latin typeface="Arial Nova" panose="020B0504020202020204" pitchFamily="34" charset="0"/>
            </a:endParaRPr>
          </a:p>
        </p:txBody>
      </p:sp>
      <p:sp>
        <p:nvSpPr>
          <p:cNvPr id="5" name="Rectangle 4">
            <a:extLst>
              <a:ext uri="{FF2B5EF4-FFF2-40B4-BE49-F238E27FC236}">
                <a16:creationId xmlns:a16="http://schemas.microsoft.com/office/drawing/2014/main" id="{A07CE35D-478F-403E-AB7E-42F5DEBAB985}"/>
              </a:ext>
            </a:extLst>
          </p:cNvPr>
          <p:cNvSpPr/>
          <p:nvPr/>
        </p:nvSpPr>
        <p:spPr>
          <a:xfrm flipV="1">
            <a:off x="109179" y="609372"/>
            <a:ext cx="11975007" cy="45719"/>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6" name="Table 5">
            <a:extLst>
              <a:ext uri="{FF2B5EF4-FFF2-40B4-BE49-F238E27FC236}">
                <a16:creationId xmlns:a16="http://schemas.microsoft.com/office/drawing/2014/main" id="{84519F11-253F-436F-8786-C79888DD6294}"/>
              </a:ext>
            </a:extLst>
          </p:cNvPr>
          <p:cNvGraphicFramePr>
            <a:graphicFrameLocks noGrp="1"/>
          </p:cNvGraphicFramePr>
          <p:nvPr>
            <p:extLst>
              <p:ext uri="{D42A27DB-BD31-4B8C-83A1-F6EECF244321}">
                <p14:modId xmlns:p14="http://schemas.microsoft.com/office/powerpoint/2010/main" val="3527148512"/>
              </p:ext>
            </p:extLst>
          </p:nvPr>
        </p:nvGraphicFramePr>
        <p:xfrm>
          <a:off x="150121" y="861652"/>
          <a:ext cx="7670045" cy="2250039"/>
        </p:xfrm>
        <a:graphic>
          <a:graphicData uri="http://schemas.openxmlformats.org/drawingml/2006/table">
            <a:tbl>
              <a:tblPr>
                <a:tableStyleId>{10A1B5D5-9B99-4C35-A422-299274C87663}</a:tableStyleId>
              </a:tblPr>
              <a:tblGrid>
                <a:gridCol w="2350970">
                  <a:extLst>
                    <a:ext uri="{9D8B030D-6E8A-4147-A177-3AD203B41FA5}">
                      <a16:colId xmlns:a16="http://schemas.microsoft.com/office/drawing/2014/main" val="1709000032"/>
                    </a:ext>
                  </a:extLst>
                </a:gridCol>
                <a:gridCol w="771413">
                  <a:extLst>
                    <a:ext uri="{9D8B030D-6E8A-4147-A177-3AD203B41FA5}">
                      <a16:colId xmlns:a16="http://schemas.microsoft.com/office/drawing/2014/main" val="662291776"/>
                    </a:ext>
                  </a:extLst>
                </a:gridCol>
                <a:gridCol w="771413">
                  <a:extLst>
                    <a:ext uri="{9D8B030D-6E8A-4147-A177-3AD203B41FA5}">
                      <a16:colId xmlns:a16="http://schemas.microsoft.com/office/drawing/2014/main" val="3090740148"/>
                    </a:ext>
                  </a:extLst>
                </a:gridCol>
                <a:gridCol w="771413">
                  <a:extLst>
                    <a:ext uri="{9D8B030D-6E8A-4147-A177-3AD203B41FA5}">
                      <a16:colId xmlns:a16="http://schemas.microsoft.com/office/drawing/2014/main" val="3001704065"/>
                    </a:ext>
                  </a:extLst>
                </a:gridCol>
                <a:gridCol w="771413">
                  <a:extLst>
                    <a:ext uri="{9D8B030D-6E8A-4147-A177-3AD203B41FA5}">
                      <a16:colId xmlns:a16="http://schemas.microsoft.com/office/drawing/2014/main" val="4187929607"/>
                    </a:ext>
                  </a:extLst>
                </a:gridCol>
                <a:gridCol w="1087325">
                  <a:extLst>
                    <a:ext uri="{9D8B030D-6E8A-4147-A177-3AD203B41FA5}">
                      <a16:colId xmlns:a16="http://schemas.microsoft.com/office/drawing/2014/main" val="688384169"/>
                    </a:ext>
                  </a:extLst>
                </a:gridCol>
                <a:gridCol w="1146098">
                  <a:extLst>
                    <a:ext uri="{9D8B030D-6E8A-4147-A177-3AD203B41FA5}">
                      <a16:colId xmlns:a16="http://schemas.microsoft.com/office/drawing/2014/main" val="2838896441"/>
                    </a:ext>
                  </a:extLst>
                </a:gridCol>
              </a:tblGrid>
              <a:tr h="204549">
                <a:tc>
                  <a:txBody>
                    <a:bodyPr/>
                    <a:lstStyle/>
                    <a:p>
                      <a:pPr algn="ctr" fontAlgn="b"/>
                      <a:r>
                        <a:rPr lang="en-US" sz="1100" b="1" u="none" strike="noStrike" dirty="0">
                          <a:solidFill>
                            <a:schemeClr val="bg1"/>
                          </a:solidFill>
                          <a:effectLst/>
                          <a:latin typeface="Arial Nova" panose="020B0504020202020204" pitchFamily="34" charset="0"/>
                        </a:rPr>
                        <a:t>Particulars</a:t>
                      </a:r>
                      <a:endParaRPr lang="en-US" sz="1100" b="1" i="0" u="none" strike="noStrike" dirty="0">
                        <a:solidFill>
                          <a:schemeClr val="bg1"/>
                        </a:solidFill>
                        <a:effectLst/>
                        <a:latin typeface="Arial Nova" panose="020B0504020202020204" pitchFamily="34" charset="0"/>
                      </a:endParaRPr>
                    </a:p>
                  </a:txBody>
                  <a:tcPr marL="9525" marR="9525" marT="9525" marB="0" anchor="ctr">
                    <a:solidFill>
                      <a:srgbClr val="C00000"/>
                    </a:solidFill>
                  </a:tcPr>
                </a:tc>
                <a:tc>
                  <a:txBody>
                    <a:bodyPr/>
                    <a:lstStyle/>
                    <a:p>
                      <a:pPr algn="ctr" fontAlgn="b"/>
                      <a:r>
                        <a:rPr lang="en-US" sz="1100" b="1" u="none" strike="noStrike" dirty="0">
                          <a:solidFill>
                            <a:schemeClr val="bg1"/>
                          </a:solidFill>
                          <a:effectLst/>
                          <a:latin typeface="Arial Nova" panose="020B0504020202020204" pitchFamily="34" charset="0"/>
                        </a:rPr>
                        <a:t>17/18</a:t>
                      </a:r>
                      <a:endParaRPr lang="en-US" sz="1100" b="1" i="0" u="none" strike="noStrike" dirty="0">
                        <a:solidFill>
                          <a:schemeClr val="bg1"/>
                        </a:solidFill>
                        <a:effectLst/>
                        <a:latin typeface="Arial Nova" panose="020B0504020202020204" pitchFamily="34" charset="0"/>
                      </a:endParaRPr>
                    </a:p>
                  </a:txBody>
                  <a:tcPr marL="9525" marR="9525" marT="9525" marB="0" anchor="ctr">
                    <a:solidFill>
                      <a:srgbClr val="C00000"/>
                    </a:solidFill>
                  </a:tcPr>
                </a:tc>
                <a:tc>
                  <a:txBody>
                    <a:bodyPr/>
                    <a:lstStyle/>
                    <a:p>
                      <a:pPr algn="ctr" fontAlgn="b"/>
                      <a:r>
                        <a:rPr lang="en-US" sz="1100" b="1" u="none" strike="noStrike" dirty="0">
                          <a:solidFill>
                            <a:schemeClr val="bg1"/>
                          </a:solidFill>
                          <a:effectLst/>
                          <a:latin typeface="Arial Nova" panose="020B0504020202020204" pitchFamily="34" charset="0"/>
                        </a:rPr>
                        <a:t>18/19</a:t>
                      </a:r>
                      <a:endParaRPr lang="en-US" sz="1100" b="1" i="0" u="none" strike="noStrike" dirty="0">
                        <a:solidFill>
                          <a:schemeClr val="bg1"/>
                        </a:solidFill>
                        <a:effectLst/>
                        <a:latin typeface="Arial Nova" panose="020B0504020202020204" pitchFamily="34" charset="0"/>
                      </a:endParaRPr>
                    </a:p>
                  </a:txBody>
                  <a:tcPr marL="9525" marR="9525" marT="9525" marB="0" anchor="ctr">
                    <a:solidFill>
                      <a:srgbClr val="C00000"/>
                    </a:solidFill>
                  </a:tcPr>
                </a:tc>
                <a:tc>
                  <a:txBody>
                    <a:bodyPr/>
                    <a:lstStyle/>
                    <a:p>
                      <a:pPr algn="ctr" fontAlgn="b"/>
                      <a:r>
                        <a:rPr lang="en-US" sz="1100" b="1" u="none" strike="noStrike" dirty="0">
                          <a:solidFill>
                            <a:schemeClr val="bg1"/>
                          </a:solidFill>
                          <a:effectLst/>
                          <a:latin typeface="Arial Nova" panose="020B0504020202020204" pitchFamily="34" charset="0"/>
                        </a:rPr>
                        <a:t>19/20</a:t>
                      </a:r>
                      <a:endParaRPr lang="en-US" sz="1100" b="1" i="0" u="none" strike="noStrike" dirty="0">
                        <a:solidFill>
                          <a:schemeClr val="bg1"/>
                        </a:solidFill>
                        <a:effectLst/>
                        <a:latin typeface="Arial Nova" panose="020B0504020202020204" pitchFamily="34" charset="0"/>
                      </a:endParaRPr>
                    </a:p>
                  </a:txBody>
                  <a:tcPr marL="9525" marR="9525" marT="9525" marB="0" anchor="ctr">
                    <a:solidFill>
                      <a:srgbClr val="C00000"/>
                    </a:solidFill>
                  </a:tcPr>
                </a:tc>
                <a:tc>
                  <a:txBody>
                    <a:bodyPr/>
                    <a:lstStyle/>
                    <a:p>
                      <a:pPr algn="ctr" fontAlgn="b"/>
                      <a:r>
                        <a:rPr lang="en-US" sz="1100" b="1" u="none" strike="noStrike" dirty="0">
                          <a:solidFill>
                            <a:schemeClr val="bg1"/>
                          </a:solidFill>
                          <a:effectLst/>
                          <a:latin typeface="Arial Nova" panose="020B0504020202020204" pitchFamily="34" charset="0"/>
                        </a:rPr>
                        <a:t>20/21</a:t>
                      </a:r>
                      <a:endParaRPr lang="en-US" sz="1100" b="1" i="0" u="none" strike="noStrike" dirty="0">
                        <a:solidFill>
                          <a:schemeClr val="bg1"/>
                        </a:solidFill>
                        <a:effectLst/>
                        <a:latin typeface="Arial Nova" panose="020B0504020202020204" pitchFamily="34" charset="0"/>
                      </a:endParaRPr>
                    </a:p>
                  </a:txBody>
                  <a:tcPr marL="9525" marR="9525" marT="9525" marB="0" anchor="ctr">
                    <a:solidFill>
                      <a:srgbClr val="C00000"/>
                    </a:solidFill>
                  </a:tcPr>
                </a:tc>
                <a:tc>
                  <a:txBody>
                    <a:bodyPr/>
                    <a:lstStyle/>
                    <a:p>
                      <a:pPr algn="ctr" fontAlgn="b"/>
                      <a:r>
                        <a:rPr lang="en-US" sz="1100" b="1" u="none" strike="noStrike" dirty="0">
                          <a:solidFill>
                            <a:schemeClr val="bg1"/>
                          </a:solidFill>
                          <a:effectLst/>
                          <a:latin typeface="Arial Nova" panose="020B0504020202020204" pitchFamily="34" charset="0"/>
                        </a:rPr>
                        <a:t>21/22 (P)</a:t>
                      </a:r>
                      <a:endParaRPr lang="en-US" sz="1100" b="1" i="0" u="none" strike="noStrike" dirty="0">
                        <a:solidFill>
                          <a:schemeClr val="bg1"/>
                        </a:solidFill>
                        <a:effectLst/>
                        <a:latin typeface="Arial Nova" panose="020B0504020202020204" pitchFamily="34" charset="0"/>
                      </a:endParaRPr>
                    </a:p>
                  </a:txBody>
                  <a:tcPr marL="9525" marR="9525" marT="9525" marB="0" anchor="ctr">
                    <a:solidFill>
                      <a:srgbClr val="C00000"/>
                    </a:solidFill>
                  </a:tcPr>
                </a:tc>
                <a:tc>
                  <a:txBody>
                    <a:bodyPr/>
                    <a:lstStyle/>
                    <a:p>
                      <a:pPr algn="ctr" fontAlgn="b"/>
                      <a:r>
                        <a:rPr lang="en-US" sz="1100" b="1" u="none" strike="noStrike" dirty="0">
                          <a:solidFill>
                            <a:schemeClr val="bg1"/>
                          </a:solidFill>
                          <a:effectLst/>
                          <a:latin typeface="Arial Nova" panose="020B0504020202020204" pitchFamily="34" charset="0"/>
                        </a:rPr>
                        <a:t>22/23 (F)</a:t>
                      </a:r>
                      <a:endParaRPr lang="en-US" sz="1100" b="1" i="0" u="none" strike="noStrike" dirty="0">
                        <a:solidFill>
                          <a:schemeClr val="bg1"/>
                        </a:solidFill>
                        <a:effectLst/>
                        <a:latin typeface="Arial Nova" panose="020B0504020202020204" pitchFamily="34" charset="0"/>
                      </a:endParaRPr>
                    </a:p>
                  </a:txBody>
                  <a:tcPr marL="9525" marR="9525" marT="9525" marB="0" anchor="ctr">
                    <a:solidFill>
                      <a:srgbClr val="C00000"/>
                    </a:solidFill>
                  </a:tcPr>
                </a:tc>
                <a:extLst>
                  <a:ext uri="{0D108BD9-81ED-4DB2-BD59-A6C34878D82A}">
                    <a16:rowId xmlns:a16="http://schemas.microsoft.com/office/drawing/2014/main" val="1219593461"/>
                  </a:ext>
                </a:extLst>
              </a:tr>
              <a:tr h="204549">
                <a:tc>
                  <a:txBody>
                    <a:bodyPr/>
                    <a:lstStyle/>
                    <a:p>
                      <a:pPr algn="ctr" fontAlgn="b"/>
                      <a:r>
                        <a:rPr lang="en-US" sz="1100" b="0" u="none" strike="noStrike" dirty="0">
                          <a:solidFill>
                            <a:srgbClr val="000000"/>
                          </a:solidFill>
                          <a:effectLst/>
                          <a:latin typeface="Arial Nova" panose="020B0504020202020204" pitchFamily="34" charset="0"/>
                        </a:rPr>
                        <a:t>Sucrose Prod</a:t>
                      </a:r>
                      <a:endParaRPr lang="en-US" sz="1100" b="0" i="0" u="none" strike="noStrike" dirty="0">
                        <a:solidFill>
                          <a:srgbClr val="000000"/>
                        </a:solidFill>
                        <a:effectLst/>
                        <a:latin typeface="Arial Nova" panose="020B0504020202020204" pitchFamily="34" charset="0"/>
                      </a:endParaRPr>
                    </a:p>
                  </a:txBody>
                  <a:tcPr marL="9525" marR="9525" marT="9525" marB="0" anchor="ctr"/>
                </a:tc>
                <a:tc>
                  <a:txBody>
                    <a:bodyPr/>
                    <a:lstStyle/>
                    <a:p>
                      <a:pPr algn="ctr" fontAlgn="b"/>
                      <a:endParaRPr lang="en-US" sz="1100" b="0" i="0" u="none" strike="noStrike">
                        <a:solidFill>
                          <a:srgbClr val="000000"/>
                        </a:solidFill>
                        <a:effectLst/>
                        <a:latin typeface="Arial Nova" panose="020B0504020202020204" pitchFamily="34" charset="0"/>
                      </a:endParaRPr>
                    </a:p>
                  </a:txBody>
                  <a:tcPr marL="9525" marR="9525" marT="9525" marB="0" anchor="ctr"/>
                </a:tc>
                <a:tc>
                  <a:txBody>
                    <a:bodyPr/>
                    <a:lstStyle/>
                    <a:p>
                      <a:pPr algn="ctr" fontAlgn="b"/>
                      <a:endParaRPr lang="en-US" sz="1100" b="0" i="0" u="none" strike="noStrike">
                        <a:solidFill>
                          <a:srgbClr val="000000"/>
                        </a:solidFill>
                        <a:effectLst/>
                        <a:latin typeface="Arial Nova" panose="020B0504020202020204" pitchFamily="34" charset="0"/>
                      </a:endParaRPr>
                    </a:p>
                  </a:txBody>
                  <a:tcPr marL="9525" marR="9525" marT="9525" marB="0" anchor="ctr"/>
                </a:tc>
                <a:tc>
                  <a:txBody>
                    <a:bodyPr/>
                    <a:lstStyle/>
                    <a:p>
                      <a:pPr algn="ctr" fontAlgn="b"/>
                      <a:r>
                        <a:rPr lang="en-US" sz="1100" b="0" u="none" strike="noStrike">
                          <a:solidFill>
                            <a:srgbClr val="000000"/>
                          </a:solidFill>
                          <a:effectLst/>
                          <a:latin typeface="Arial Nova" panose="020B0504020202020204" pitchFamily="34" charset="0"/>
                        </a:rPr>
                        <a:t>28.1</a:t>
                      </a:r>
                      <a:endParaRPr lang="en-US" sz="1100" b="0" i="0" u="none" strike="noStrike">
                        <a:solidFill>
                          <a:srgbClr val="000000"/>
                        </a:solidFill>
                        <a:effectLst/>
                        <a:latin typeface="Arial Nova" panose="020B0504020202020204" pitchFamily="34" charset="0"/>
                      </a:endParaRPr>
                    </a:p>
                  </a:txBody>
                  <a:tcPr marL="9525" marR="9525" marT="9525" marB="0" anchor="ctr"/>
                </a:tc>
                <a:tc>
                  <a:txBody>
                    <a:bodyPr/>
                    <a:lstStyle/>
                    <a:p>
                      <a:pPr algn="ctr" fontAlgn="b"/>
                      <a:r>
                        <a:rPr lang="en-US" sz="1100" b="0" u="none" strike="noStrike">
                          <a:solidFill>
                            <a:srgbClr val="000000"/>
                          </a:solidFill>
                          <a:effectLst/>
                          <a:latin typeface="Arial Nova" panose="020B0504020202020204" pitchFamily="34" charset="0"/>
                        </a:rPr>
                        <a:t>33.3</a:t>
                      </a:r>
                      <a:endParaRPr lang="en-US" sz="1100" b="0" i="0" u="none" strike="noStrike">
                        <a:solidFill>
                          <a:srgbClr val="000000"/>
                        </a:solidFill>
                        <a:effectLst/>
                        <a:latin typeface="Arial Nova" panose="020B0504020202020204" pitchFamily="34" charset="0"/>
                      </a:endParaRPr>
                    </a:p>
                  </a:txBody>
                  <a:tcPr marL="9525" marR="9525" marT="9525" marB="0" anchor="ctr"/>
                </a:tc>
                <a:tc>
                  <a:txBody>
                    <a:bodyPr/>
                    <a:lstStyle/>
                    <a:p>
                      <a:pPr algn="ctr" fontAlgn="b"/>
                      <a:r>
                        <a:rPr lang="en-US" sz="1100" b="0" u="none" strike="noStrike">
                          <a:solidFill>
                            <a:srgbClr val="000000"/>
                          </a:solidFill>
                          <a:effectLst/>
                          <a:latin typeface="Arial Nova" panose="020B0504020202020204" pitchFamily="34" charset="0"/>
                        </a:rPr>
                        <a:t>37.2</a:t>
                      </a:r>
                      <a:endParaRPr lang="en-US" sz="1100" b="0" i="0" u="none" strike="noStrike">
                        <a:solidFill>
                          <a:srgbClr val="000000"/>
                        </a:solidFill>
                        <a:effectLst/>
                        <a:latin typeface="Arial Nova" panose="020B0504020202020204" pitchFamily="34" charset="0"/>
                      </a:endParaRPr>
                    </a:p>
                  </a:txBody>
                  <a:tcPr marL="9525" marR="9525" marT="9525" marB="0" anchor="ctr"/>
                </a:tc>
                <a:tc>
                  <a:txBody>
                    <a:bodyPr/>
                    <a:lstStyle/>
                    <a:p>
                      <a:pPr algn="ctr" fontAlgn="b"/>
                      <a:r>
                        <a:rPr lang="en-US" sz="1100" b="0" u="none" strike="noStrike">
                          <a:solidFill>
                            <a:srgbClr val="000000"/>
                          </a:solidFill>
                          <a:effectLst/>
                          <a:latin typeface="Arial Nova" panose="020B0504020202020204" pitchFamily="34" charset="0"/>
                        </a:rPr>
                        <a:t>37.2</a:t>
                      </a:r>
                      <a:endParaRPr lang="en-US" sz="1100" b="0" i="0" u="none" strike="noStrike">
                        <a:solidFill>
                          <a:srgbClr val="000000"/>
                        </a:solidFill>
                        <a:effectLst/>
                        <a:latin typeface="Arial Nova" panose="020B0504020202020204" pitchFamily="34" charset="0"/>
                      </a:endParaRPr>
                    </a:p>
                  </a:txBody>
                  <a:tcPr marL="9525" marR="9525" marT="9525" marB="0" anchor="ctr"/>
                </a:tc>
                <a:extLst>
                  <a:ext uri="{0D108BD9-81ED-4DB2-BD59-A6C34878D82A}">
                    <a16:rowId xmlns:a16="http://schemas.microsoft.com/office/drawing/2014/main" val="2815424781"/>
                  </a:ext>
                </a:extLst>
              </a:tr>
              <a:tr h="204549">
                <a:tc>
                  <a:txBody>
                    <a:bodyPr/>
                    <a:lstStyle/>
                    <a:p>
                      <a:pPr algn="ctr" fontAlgn="b"/>
                      <a:r>
                        <a:rPr lang="en-US" sz="1100" b="0" u="none" strike="noStrike" dirty="0">
                          <a:solidFill>
                            <a:srgbClr val="000000"/>
                          </a:solidFill>
                          <a:effectLst/>
                          <a:latin typeface="Arial Nova" panose="020B0504020202020204" pitchFamily="34" charset="0"/>
                        </a:rPr>
                        <a:t>Diversion to Ethanol</a:t>
                      </a:r>
                      <a:endParaRPr lang="en-US" sz="1100" b="0" i="0" u="none" strike="noStrike" dirty="0">
                        <a:solidFill>
                          <a:srgbClr val="000000"/>
                        </a:solidFill>
                        <a:effectLst/>
                        <a:latin typeface="Arial Nova" panose="020B0504020202020204" pitchFamily="34" charset="0"/>
                      </a:endParaRPr>
                    </a:p>
                  </a:txBody>
                  <a:tcPr marL="9525" marR="9525" marT="9525" marB="0" anchor="ctr">
                    <a:solidFill>
                      <a:schemeClr val="accent2">
                        <a:lumMod val="40000"/>
                        <a:lumOff val="60000"/>
                      </a:schemeClr>
                    </a:solidFill>
                  </a:tcPr>
                </a:tc>
                <a:tc>
                  <a:txBody>
                    <a:bodyPr/>
                    <a:lstStyle/>
                    <a:p>
                      <a:pPr algn="ctr" fontAlgn="b"/>
                      <a:endParaRPr lang="en-US" sz="1100" b="0" i="0" u="none" strike="noStrike" dirty="0">
                        <a:solidFill>
                          <a:srgbClr val="000000"/>
                        </a:solidFill>
                        <a:effectLst/>
                        <a:latin typeface="Arial Nova" panose="020B0504020202020204" pitchFamily="34" charset="0"/>
                      </a:endParaRPr>
                    </a:p>
                  </a:txBody>
                  <a:tcPr marL="9525" marR="9525" marT="9525" marB="0" anchor="ctr">
                    <a:solidFill>
                      <a:schemeClr val="accent2">
                        <a:lumMod val="40000"/>
                        <a:lumOff val="60000"/>
                      </a:schemeClr>
                    </a:solidFill>
                  </a:tcPr>
                </a:tc>
                <a:tc>
                  <a:txBody>
                    <a:bodyPr/>
                    <a:lstStyle/>
                    <a:p>
                      <a:pPr algn="ctr" fontAlgn="b"/>
                      <a:endParaRPr lang="en-US" sz="1100" b="0" i="0" u="none" strike="noStrike" dirty="0">
                        <a:solidFill>
                          <a:srgbClr val="000000"/>
                        </a:solidFill>
                        <a:effectLst/>
                        <a:latin typeface="Arial Nova" panose="020B0504020202020204" pitchFamily="34" charset="0"/>
                      </a:endParaRPr>
                    </a:p>
                  </a:txBody>
                  <a:tcPr marL="9525" marR="9525" marT="9525" marB="0" anchor="ctr">
                    <a:solidFill>
                      <a:schemeClr val="accent2">
                        <a:lumMod val="40000"/>
                        <a:lumOff val="60000"/>
                      </a:schemeClr>
                    </a:solidFill>
                  </a:tcPr>
                </a:tc>
                <a:tc>
                  <a:txBody>
                    <a:bodyPr/>
                    <a:lstStyle/>
                    <a:p>
                      <a:pPr algn="ctr" fontAlgn="b"/>
                      <a:r>
                        <a:rPr lang="en-US" sz="1100" b="0" u="none" strike="noStrike" dirty="0">
                          <a:solidFill>
                            <a:srgbClr val="000000"/>
                          </a:solidFill>
                          <a:effectLst/>
                          <a:latin typeface="Arial Nova" panose="020B0504020202020204" pitchFamily="34" charset="0"/>
                        </a:rPr>
                        <a:t>0.7</a:t>
                      </a:r>
                      <a:endParaRPr lang="en-US" sz="1100" b="0" i="0" u="none" strike="noStrike" dirty="0">
                        <a:solidFill>
                          <a:srgbClr val="000000"/>
                        </a:solidFill>
                        <a:effectLst/>
                        <a:latin typeface="Arial Nova" panose="020B0504020202020204" pitchFamily="34" charset="0"/>
                      </a:endParaRPr>
                    </a:p>
                  </a:txBody>
                  <a:tcPr marL="9525" marR="9525" marT="9525" marB="0" anchor="ctr">
                    <a:solidFill>
                      <a:schemeClr val="accent2">
                        <a:lumMod val="40000"/>
                        <a:lumOff val="60000"/>
                      </a:schemeClr>
                    </a:solidFill>
                  </a:tcPr>
                </a:tc>
                <a:tc>
                  <a:txBody>
                    <a:bodyPr/>
                    <a:lstStyle/>
                    <a:p>
                      <a:pPr algn="ctr" fontAlgn="b"/>
                      <a:r>
                        <a:rPr lang="en-US" sz="1100" b="0" u="none" strike="noStrike" dirty="0">
                          <a:solidFill>
                            <a:srgbClr val="000000"/>
                          </a:solidFill>
                          <a:effectLst/>
                          <a:latin typeface="Arial Nova" panose="020B0504020202020204" pitchFamily="34" charset="0"/>
                        </a:rPr>
                        <a:t>2.1</a:t>
                      </a:r>
                      <a:endParaRPr lang="en-US" sz="1100" b="0" i="0" u="none" strike="noStrike" dirty="0">
                        <a:solidFill>
                          <a:srgbClr val="000000"/>
                        </a:solidFill>
                        <a:effectLst/>
                        <a:latin typeface="Arial Nova" panose="020B0504020202020204" pitchFamily="34" charset="0"/>
                      </a:endParaRPr>
                    </a:p>
                  </a:txBody>
                  <a:tcPr marL="9525" marR="9525" marT="9525" marB="0" anchor="ctr">
                    <a:solidFill>
                      <a:schemeClr val="accent2">
                        <a:lumMod val="40000"/>
                        <a:lumOff val="60000"/>
                      </a:schemeClr>
                    </a:solidFill>
                  </a:tcPr>
                </a:tc>
                <a:tc>
                  <a:txBody>
                    <a:bodyPr/>
                    <a:lstStyle/>
                    <a:p>
                      <a:pPr algn="ctr" fontAlgn="b"/>
                      <a:r>
                        <a:rPr lang="en-US" sz="1100" b="0" u="none" strike="noStrike" dirty="0">
                          <a:solidFill>
                            <a:srgbClr val="000000"/>
                          </a:solidFill>
                          <a:effectLst/>
                          <a:latin typeface="Arial Nova" panose="020B0504020202020204" pitchFamily="34" charset="0"/>
                        </a:rPr>
                        <a:t>3.4</a:t>
                      </a:r>
                      <a:endParaRPr lang="en-US" sz="1100" b="0" i="0" u="none" strike="noStrike" dirty="0">
                        <a:solidFill>
                          <a:srgbClr val="000000"/>
                        </a:solidFill>
                        <a:effectLst/>
                        <a:latin typeface="Arial Nova" panose="020B0504020202020204" pitchFamily="34" charset="0"/>
                      </a:endParaRPr>
                    </a:p>
                  </a:txBody>
                  <a:tcPr marL="9525" marR="9525" marT="9525" marB="0" anchor="ctr">
                    <a:solidFill>
                      <a:schemeClr val="accent2">
                        <a:lumMod val="40000"/>
                        <a:lumOff val="60000"/>
                      </a:schemeClr>
                    </a:solidFill>
                  </a:tcPr>
                </a:tc>
                <a:tc>
                  <a:txBody>
                    <a:bodyPr/>
                    <a:lstStyle/>
                    <a:p>
                      <a:pPr algn="ctr" fontAlgn="b"/>
                      <a:r>
                        <a:rPr lang="en-US" sz="1100" b="0" u="none" strike="noStrike" dirty="0">
                          <a:solidFill>
                            <a:srgbClr val="000000"/>
                          </a:solidFill>
                          <a:effectLst/>
                          <a:latin typeface="Arial Nova" panose="020B0504020202020204" pitchFamily="34" charset="0"/>
                        </a:rPr>
                        <a:t>4.5</a:t>
                      </a:r>
                      <a:endParaRPr lang="en-US" sz="1100" b="0" i="0" u="none" strike="noStrike" dirty="0">
                        <a:solidFill>
                          <a:srgbClr val="000000"/>
                        </a:solidFill>
                        <a:effectLst/>
                        <a:latin typeface="Arial Nova" panose="020B0504020202020204" pitchFamily="34" charset="0"/>
                      </a:endParaRPr>
                    </a:p>
                  </a:txBody>
                  <a:tcPr marL="9525" marR="9525" marT="9525" marB="0" anchor="ctr">
                    <a:solidFill>
                      <a:schemeClr val="accent2">
                        <a:lumMod val="40000"/>
                        <a:lumOff val="60000"/>
                      </a:schemeClr>
                    </a:solidFill>
                  </a:tcPr>
                </a:tc>
                <a:extLst>
                  <a:ext uri="{0D108BD9-81ED-4DB2-BD59-A6C34878D82A}">
                    <a16:rowId xmlns:a16="http://schemas.microsoft.com/office/drawing/2014/main" val="987663070"/>
                  </a:ext>
                </a:extLst>
              </a:tr>
              <a:tr h="204549">
                <a:tc>
                  <a:txBody>
                    <a:bodyPr/>
                    <a:lstStyle/>
                    <a:p>
                      <a:pPr algn="ctr" fontAlgn="b"/>
                      <a:r>
                        <a:rPr lang="en-US" sz="1100" b="0" u="none" strike="noStrike">
                          <a:solidFill>
                            <a:srgbClr val="000000"/>
                          </a:solidFill>
                          <a:effectLst/>
                          <a:latin typeface="Arial Nova" panose="020B0504020202020204" pitchFamily="34" charset="0"/>
                        </a:rPr>
                        <a:t>C/In</a:t>
                      </a:r>
                      <a:endParaRPr lang="en-US" sz="1100" b="0" i="0" u="none" strike="noStrike">
                        <a:solidFill>
                          <a:srgbClr val="000000"/>
                        </a:solidFill>
                        <a:effectLst/>
                        <a:latin typeface="Arial Nova" panose="020B0504020202020204" pitchFamily="34" charset="0"/>
                      </a:endParaRPr>
                    </a:p>
                  </a:txBody>
                  <a:tcPr marL="9525" marR="9525" marT="9525" marB="0" anchor="ctr"/>
                </a:tc>
                <a:tc>
                  <a:txBody>
                    <a:bodyPr/>
                    <a:lstStyle/>
                    <a:p>
                      <a:pPr algn="ctr" fontAlgn="b"/>
                      <a:r>
                        <a:rPr lang="en-US" sz="1100" b="0" u="none" strike="noStrike">
                          <a:solidFill>
                            <a:srgbClr val="000000"/>
                          </a:solidFill>
                          <a:effectLst/>
                          <a:latin typeface="Arial Nova" panose="020B0504020202020204" pitchFamily="34" charset="0"/>
                        </a:rPr>
                        <a:t>3.9</a:t>
                      </a:r>
                      <a:endParaRPr lang="en-US" sz="1100" b="0" i="0" u="none" strike="noStrike">
                        <a:solidFill>
                          <a:srgbClr val="000000"/>
                        </a:solidFill>
                        <a:effectLst/>
                        <a:latin typeface="Arial Nova" panose="020B0504020202020204" pitchFamily="34" charset="0"/>
                      </a:endParaRPr>
                    </a:p>
                  </a:txBody>
                  <a:tcPr marL="9525" marR="9525" marT="9525" marB="0" anchor="ctr"/>
                </a:tc>
                <a:tc>
                  <a:txBody>
                    <a:bodyPr/>
                    <a:lstStyle/>
                    <a:p>
                      <a:pPr algn="ctr" fontAlgn="b"/>
                      <a:r>
                        <a:rPr lang="en-US" sz="1100" b="0" u="none" strike="noStrike">
                          <a:solidFill>
                            <a:srgbClr val="000000"/>
                          </a:solidFill>
                          <a:effectLst/>
                          <a:latin typeface="Arial Nova" panose="020B0504020202020204" pitchFamily="34" charset="0"/>
                        </a:rPr>
                        <a:t>10.7</a:t>
                      </a:r>
                      <a:endParaRPr lang="en-US" sz="1100" b="0" i="0" u="none" strike="noStrike">
                        <a:solidFill>
                          <a:srgbClr val="000000"/>
                        </a:solidFill>
                        <a:effectLst/>
                        <a:latin typeface="Arial Nova" panose="020B0504020202020204" pitchFamily="34" charset="0"/>
                      </a:endParaRPr>
                    </a:p>
                  </a:txBody>
                  <a:tcPr marL="9525" marR="9525" marT="9525" marB="0" anchor="ctr"/>
                </a:tc>
                <a:tc>
                  <a:txBody>
                    <a:bodyPr/>
                    <a:lstStyle/>
                    <a:p>
                      <a:pPr algn="ctr" fontAlgn="b"/>
                      <a:r>
                        <a:rPr lang="en-US" sz="1100" b="0" u="none" strike="noStrike">
                          <a:solidFill>
                            <a:srgbClr val="000000"/>
                          </a:solidFill>
                          <a:effectLst/>
                          <a:latin typeface="Arial Nova" panose="020B0504020202020204" pitchFamily="34" charset="0"/>
                        </a:rPr>
                        <a:t>14.6</a:t>
                      </a:r>
                      <a:endParaRPr lang="en-US" sz="1100" b="0" i="0" u="none" strike="noStrike">
                        <a:solidFill>
                          <a:srgbClr val="000000"/>
                        </a:solidFill>
                        <a:effectLst/>
                        <a:latin typeface="Arial Nova" panose="020B0504020202020204" pitchFamily="34" charset="0"/>
                      </a:endParaRPr>
                    </a:p>
                  </a:txBody>
                  <a:tcPr marL="9525" marR="9525" marT="9525" marB="0" anchor="ctr"/>
                </a:tc>
                <a:tc>
                  <a:txBody>
                    <a:bodyPr/>
                    <a:lstStyle/>
                    <a:p>
                      <a:pPr algn="ctr" fontAlgn="b"/>
                      <a:r>
                        <a:rPr lang="en-US" sz="1100" b="0" u="none" strike="noStrike">
                          <a:solidFill>
                            <a:srgbClr val="000000"/>
                          </a:solidFill>
                          <a:effectLst/>
                          <a:latin typeface="Arial Nova" panose="020B0504020202020204" pitchFamily="34" charset="0"/>
                        </a:rPr>
                        <a:t>10.7</a:t>
                      </a:r>
                      <a:endParaRPr lang="en-US" sz="1100" b="0" i="0" u="none" strike="noStrike">
                        <a:solidFill>
                          <a:srgbClr val="000000"/>
                        </a:solidFill>
                        <a:effectLst/>
                        <a:latin typeface="Arial Nova" panose="020B0504020202020204" pitchFamily="34" charset="0"/>
                      </a:endParaRPr>
                    </a:p>
                  </a:txBody>
                  <a:tcPr marL="9525" marR="9525" marT="9525" marB="0" anchor="ctr"/>
                </a:tc>
                <a:tc>
                  <a:txBody>
                    <a:bodyPr/>
                    <a:lstStyle/>
                    <a:p>
                      <a:pPr algn="ctr" fontAlgn="b"/>
                      <a:r>
                        <a:rPr lang="en-US" sz="1100" b="0" u="none" strike="noStrike">
                          <a:solidFill>
                            <a:srgbClr val="000000"/>
                          </a:solidFill>
                          <a:effectLst/>
                          <a:latin typeface="Arial Nova" panose="020B0504020202020204" pitchFamily="34" charset="0"/>
                        </a:rPr>
                        <a:t>8.5</a:t>
                      </a:r>
                      <a:endParaRPr lang="en-US" sz="1100" b="0" i="0" u="none" strike="noStrike">
                        <a:solidFill>
                          <a:srgbClr val="000000"/>
                        </a:solidFill>
                        <a:effectLst/>
                        <a:latin typeface="Arial Nova" panose="020B0504020202020204" pitchFamily="34" charset="0"/>
                      </a:endParaRPr>
                    </a:p>
                  </a:txBody>
                  <a:tcPr marL="9525" marR="9525" marT="9525" marB="0" anchor="ctr"/>
                </a:tc>
                <a:tc>
                  <a:txBody>
                    <a:bodyPr/>
                    <a:lstStyle/>
                    <a:p>
                      <a:pPr algn="ctr" fontAlgn="b"/>
                      <a:r>
                        <a:rPr lang="en-US" sz="1100" b="0" u="none" strike="noStrike">
                          <a:solidFill>
                            <a:srgbClr val="000000"/>
                          </a:solidFill>
                          <a:effectLst/>
                          <a:latin typeface="Arial Nova" panose="020B0504020202020204" pitchFamily="34" charset="0"/>
                        </a:rPr>
                        <a:t>7.5</a:t>
                      </a:r>
                      <a:endParaRPr lang="en-US" sz="1100" b="0" i="0" u="none" strike="noStrike">
                        <a:solidFill>
                          <a:srgbClr val="000000"/>
                        </a:solidFill>
                        <a:effectLst/>
                        <a:latin typeface="Arial Nova" panose="020B0504020202020204" pitchFamily="34" charset="0"/>
                      </a:endParaRPr>
                    </a:p>
                  </a:txBody>
                  <a:tcPr marL="9525" marR="9525" marT="9525" marB="0" anchor="ctr"/>
                </a:tc>
                <a:extLst>
                  <a:ext uri="{0D108BD9-81ED-4DB2-BD59-A6C34878D82A}">
                    <a16:rowId xmlns:a16="http://schemas.microsoft.com/office/drawing/2014/main" val="1081271690"/>
                  </a:ext>
                </a:extLst>
              </a:tr>
              <a:tr h="204549">
                <a:tc>
                  <a:txBody>
                    <a:bodyPr/>
                    <a:lstStyle/>
                    <a:p>
                      <a:pPr algn="ctr" fontAlgn="b"/>
                      <a:r>
                        <a:rPr lang="en-US" sz="1100" b="0" u="none" strike="noStrike">
                          <a:solidFill>
                            <a:srgbClr val="000000"/>
                          </a:solidFill>
                          <a:effectLst/>
                          <a:latin typeface="Arial Nova" panose="020B0504020202020204" pitchFamily="34" charset="0"/>
                        </a:rPr>
                        <a:t>Net Sugar Prod</a:t>
                      </a:r>
                      <a:endParaRPr lang="en-US" sz="1100" b="0" i="0" u="none" strike="noStrike">
                        <a:solidFill>
                          <a:srgbClr val="000000"/>
                        </a:solidFill>
                        <a:effectLst/>
                        <a:latin typeface="Arial Nova" panose="020B0504020202020204" pitchFamily="34" charset="0"/>
                      </a:endParaRPr>
                    </a:p>
                  </a:txBody>
                  <a:tcPr marL="9525" marR="9525" marT="9525" marB="0" anchor="ctr"/>
                </a:tc>
                <a:tc>
                  <a:txBody>
                    <a:bodyPr/>
                    <a:lstStyle/>
                    <a:p>
                      <a:pPr algn="ctr" fontAlgn="b"/>
                      <a:r>
                        <a:rPr lang="en-US" sz="1100" b="0" u="none" strike="noStrike">
                          <a:solidFill>
                            <a:srgbClr val="000000"/>
                          </a:solidFill>
                          <a:effectLst/>
                          <a:latin typeface="Arial Nova" panose="020B0504020202020204" pitchFamily="34" charset="0"/>
                        </a:rPr>
                        <a:t>32.5</a:t>
                      </a:r>
                      <a:endParaRPr lang="en-US" sz="1100" b="0" i="0" u="none" strike="noStrike">
                        <a:solidFill>
                          <a:srgbClr val="000000"/>
                        </a:solidFill>
                        <a:effectLst/>
                        <a:latin typeface="Arial Nova" panose="020B0504020202020204" pitchFamily="34" charset="0"/>
                      </a:endParaRPr>
                    </a:p>
                  </a:txBody>
                  <a:tcPr marL="9525" marR="9525" marT="9525" marB="0" anchor="ctr"/>
                </a:tc>
                <a:tc>
                  <a:txBody>
                    <a:bodyPr/>
                    <a:lstStyle/>
                    <a:p>
                      <a:pPr algn="ctr" fontAlgn="b"/>
                      <a:r>
                        <a:rPr lang="en-US" sz="1100" b="0" u="none" strike="noStrike">
                          <a:solidFill>
                            <a:srgbClr val="000000"/>
                          </a:solidFill>
                          <a:effectLst/>
                          <a:latin typeface="Arial Nova" panose="020B0504020202020204" pitchFamily="34" charset="0"/>
                        </a:rPr>
                        <a:t>33.2</a:t>
                      </a:r>
                      <a:endParaRPr lang="en-US" sz="1100" b="0" i="0" u="none" strike="noStrike">
                        <a:solidFill>
                          <a:srgbClr val="000000"/>
                        </a:solidFill>
                        <a:effectLst/>
                        <a:latin typeface="Arial Nova" panose="020B0504020202020204" pitchFamily="34" charset="0"/>
                      </a:endParaRPr>
                    </a:p>
                  </a:txBody>
                  <a:tcPr marL="9525" marR="9525" marT="9525" marB="0" anchor="ctr"/>
                </a:tc>
                <a:tc>
                  <a:txBody>
                    <a:bodyPr/>
                    <a:lstStyle/>
                    <a:p>
                      <a:pPr algn="ctr" fontAlgn="b"/>
                      <a:r>
                        <a:rPr lang="en-US" sz="1100" b="0" u="none" strike="noStrike">
                          <a:solidFill>
                            <a:srgbClr val="000000"/>
                          </a:solidFill>
                          <a:effectLst/>
                          <a:latin typeface="Arial Nova" panose="020B0504020202020204" pitchFamily="34" charset="0"/>
                        </a:rPr>
                        <a:t>27.4</a:t>
                      </a:r>
                      <a:endParaRPr lang="en-US" sz="1100" b="0" i="0" u="none" strike="noStrike">
                        <a:solidFill>
                          <a:srgbClr val="000000"/>
                        </a:solidFill>
                        <a:effectLst/>
                        <a:latin typeface="Arial Nova" panose="020B0504020202020204" pitchFamily="34" charset="0"/>
                      </a:endParaRPr>
                    </a:p>
                  </a:txBody>
                  <a:tcPr marL="9525" marR="9525" marT="9525" marB="0" anchor="ctr"/>
                </a:tc>
                <a:tc>
                  <a:txBody>
                    <a:bodyPr/>
                    <a:lstStyle/>
                    <a:p>
                      <a:pPr algn="ctr" fontAlgn="b"/>
                      <a:r>
                        <a:rPr lang="en-US" sz="1100" b="0" u="none" strike="noStrike">
                          <a:solidFill>
                            <a:srgbClr val="000000"/>
                          </a:solidFill>
                          <a:effectLst/>
                          <a:latin typeface="Arial Nova" panose="020B0504020202020204" pitchFamily="34" charset="0"/>
                        </a:rPr>
                        <a:t>31.2</a:t>
                      </a:r>
                      <a:endParaRPr lang="en-US" sz="1100" b="0" i="0" u="none" strike="noStrike">
                        <a:solidFill>
                          <a:srgbClr val="000000"/>
                        </a:solidFill>
                        <a:effectLst/>
                        <a:latin typeface="Arial Nova" panose="020B0504020202020204" pitchFamily="34" charset="0"/>
                      </a:endParaRPr>
                    </a:p>
                  </a:txBody>
                  <a:tcPr marL="9525" marR="9525" marT="9525" marB="0" anchor="ctr"/>
                </a:tc>
                <a:tc>
                  <a:txBody>
                    <a:bodyPr/>
                    <a:lstStyle/>
                    <a:p>
                      <a:pPr algn="ctr" fontAlgn="b"/>
                      <a:r>
                        <a:rPr lang="en-US" sz="1100" b="0" u="none" strike="noStrike" dirty="0">
                          <a:solidFill>
                            <a:srgbClr val="000000"/>
                          </a:solidFill>
                          <a:effectLst/>
                          <a:latin typeface="Arial Nova" panose="020B0504020202020204" pitchFamily="34" charset="0"/>
                        </a:rPr>
                        <a:t>33.8</a:t>
                      </a:r>
                      <a:endParaRPr lang="en-US" sz="1100" b="0" i="0" u="none" strike="noStrike" dirty="0">
                        <a:solidFill>
                          <a:srgbClr val="000000"/>
                        </a:solidFill>
                        <a:effectLst/>
                        <a:latin typeface="Arial Nova" panose="020B0504020202020204" pitchFamily="34" charset="0"/>
                      </a:endParaRPr>
                    </a:p>
                  </a:txBody>
                  <a:tcPr marL="9525" marR="9525" marT="9525" marB="0" anchor="ctr"/>
                </a:tc>
                <a:tc>
                  <a:txBody>
                    <a:bodyPr/>
                    <a:lstStyle/>
                    <a:p>
                      <a:pPr algn="ctr" fontAlgn="b"/>
                      <a:r>
                        <a:rPr lang="en-US" sz="1100" b="0" u="none" strike="noStrike">
                          <a:solidFill>
                            <a:srgbClr val="000000"/>
                          </a:solidFill>
                          <a:effectLst/>
                          <a:latin typeface="Arial Nova" panose="020B0504020202020204" pitchFamily="34" charset="0"/>
                        </a:rPr>
                        <a:t>32.7</a:t>
                      </a:r>
                      <a:endParaRPr lang="en-US" sz="1100" b="0" i="0" u="none" strike="noStrike">
                        <a:solidFill>
                          <a:srgbClr val="000000"/>
                        </a:solidFill>
                        <a:effectLst/>
                        <a:latin typeface="Arial Nova" panose="020B0504020202020204" pitchFamily="34" charset="0"/>
                      </a:endParaRPr>
                    </a:p>
                  </a:txBody>
                  <a:tcPr marL="9525" marR="9525" marT="9525" marB="0" anchor="ctr"/>
                </a:tc>
                <a:extLst>
                  <a:ext uri="{0D108BD9-81ED-4DB2-BD59-A6C34878D82A}">
                    <a16:rowId xmlns:a16="http://schemas.microsoft.com/office/drawing/2014/main" val="3531075316"/>
                  </a:ext>
                </a:extLst>
              </a:tr>
              <a:tr h="204549">
                <a:tc>
                  <a:txBody>
                    <a:bodyPr/>
                    <a:lstStyle/>
                    <a:p>
                      <a:pPr algn="ctr" fontAlgn="b"/>
                      <a:r>
                        <a:rPr lang="en-US" sz="1100" b="0" u="none" strike="noStrike">
                          <a:solidFill>
                            <a:srgbClr val="000000"/>
                          </a:solidFill>
                          <a:effectLst/>
                          <a:latin typeface="Arial Nova" panose="020B0504020202020204" pitchFamily="34" charset="0"/>
                        </a:rPr>
                        <a:t>Imports</a:t>
                      </a:r>
                      <a:endParaRPr lang="en-US" sz="1100" b="0" i="0" u="none" strike="noStrike">
                        <a:solidFill>
                          <a:srgbClr val="000000"/>
                        </a:solidFill>
                        <a:effectLst/>
                        <a:latin typeface="Arial Nova" panose="020B0504020202020204" pitchFamily="34" charset="0"/>
                      </a:endParaRPr>
                    </a:p>
                  </a:txBody>
                  <a:tcPr marL="9525" marR="9525" marT="9525" marB="0" anchor="ctr"/>
                </a:tc>
                <a:tc>
                  <a:txBody>
                    <a:bodyPr/>
                    <a:lstStyle/>
                    <a:p>
                      <a:pPr algn="ctr" fontAlgn="b"/>
                      <a:r>
                        <a:rPr lang="en-US" sz="1100" b="0" u="none" strike="noStrike">
                          <a:solidFill>
                            <a:srgbClr val="000000"/>
                          </a:solidFill>
                          <a:effectLst/>
                          <a:latin typeface="Arial Nova" panose="020B0504020202020204" pitchFamily="34" charset="0"/>
                        </a:rPr>
                        <a:t>0.2</a:t>
                      </a:r>
                      <a:endParaRPr lang="en-US" sz="1100" b="0" i="0" u="none" strike="noStrike">
                        <a:solidFill>
                          <a:srgbClr val="000000"/>
                        </a:solidFill>
                        <a:effectLst/>
                        <a:latin typeface="Arial Nova" panose="020B0504020202020204" pitchFamily="34" charset="0"/>
                      </a:endParaRPr>
                    </a:p>
                  </a:txBody>
                  <a:tcPr marL="9525" marR="9525" marT="9525" marB="0" anchor="ctr"/>
                </a:tc>
                <a:tc>
                  <a:txBody>
                    <a:bodyPr/>
                    <a:lstStyle/>
                    <a:p>
                      <a:pPr algn="ctr" fontAlgn="b"/>
                      <a:r>
                        <a:rPr lang="en-US" sz="1100" b="0" u="none" strike="noStrike">
                          <a:solidFill>
                            <a:srgbClr val="000000"/>
                          </a:solidFill>
                          <a:effectLst/>
                          <a:latin typeface="Arial Nova" panose="020B0504020202020204" pitchFamily="34" charset="0"/>
                        </a:rPr>
                        <a:t>0.0</a:t>
                      </a:r>
                      <a:endParaRPr lang="en-US" sz="1100" b="0" i="0" u="none" strike="noStrike">
                        <a:solidFill>
                          <a:srgbClr val="000000"/>
                        </a:solidFill>
                        <a:effectLst/>
                        <a:latin typeface="Arial Nova" panose="020B0504020202020204" pitchFamily="34" charset="0"/>
                      </a:endParaRPr>
                    </a:p>
                  </a:txBody>
                  <a:tcPr marL="9525" marR="9525" marT="9525" marB="0" anchor="ctr"/>
                </a:tc>
                <a:tc>
                  <a:txBody>
                    <a:bodyPr/>
                    <a:lstStyle/>
                    <a:p>
                      <a:pPr algn="ctr" fontAlgn="b"/>
                      <a:r>
                        <a:rPr lang="en-US" sz="1100" b="0" u="none" strike="noStrike">
                          <a:solidFill>
                            <a:srgbClr val="000000"/>
                          </a:solidFill>
                          <a:effectLst/>
                          <a:latin typeface="Arial Nova" panose="020B0504020202020204" pitchFamily="34" charset="0"/>
                        </a:rPr>
                        <a:t>0.0</a:t>
                      </a:r>
                      <a:endParaRPr lang="en-US" sz="1100" b="0" i="0" u="none" strike="noStrike">
                        <a:solidFill>
                          <a:srgbClr val="000000"/>
                        </a:solidFill>
                        <a:effectLst/>
                        <a:latin typeface="Arial Nova" panose="020B0504020202020204" pitchFamily="34" charset="0"/>
                      </a:endParaRPr>
                    </a:p>
                  </a:txBody>
                  <a:tcPr marL="9525" marR="9525" marT="9525" marB="0" anchor="ctr"/>
                </a:tc>
                <a:tc>
                  <a:txBody>
                    <a:bodyPr/>
                    <a:lstStyle/>
                    <a:p>
                      <a:pPr algn="ctr" fontAlgn="b"/>
                      <a:r>
                        <a:rPr lang="en-US" sz="1100" b="0" u="none" strike="noStrike">
                          <a:solidFill>
                            <a:srgbClr val="000000"/>
                          </a:solidFill>
                          <a:effectLst/>
                          <a:latin typeface="Arial Nova" panose="020B0504020202020204" pitchFamily="34" charset="0"/>
                        </a:rPr>
                        <a:t>0.0</a:t>
                      </a:r>
                      <a:endParaRPr lang="en-US" sz="1100" b="0" i="0" u="none" strike="noStrike">
                        <a:solidFill>
                          <a:srgbClr val="000000"/>
                        </a:solidFill>
                        <a:effectLst/>
                        <a:latin typeface="Arial Nova" panose="020B0504020202020204" pitchFamily="34" charset="0"/>
                      </a:endParaRPr>
                    </a:p>
                  </a:txBody>
                  <a:tcPr marL="9525" marR="9525" marT="9525" marB="0" anchor="ctr"/>
                </a:tc>
                <a:tc>
                  <a:txBody>
                    <a:bodyPr/>
                    <a:lstStyle/>
                    <a:p>
                      <a:pPr algn="ctr" fontAlgn="b"/>
                      <a:r>
                        <a:rPr lang="en-US" sz="1100" b="0" u="none" strike="noStrike" dirty="0">
                          <a:solidFill>
                            <a:srgbClr val="000000"/>
                          </a:solidFill>
                          <a:effectLst/>
                          <a:latin typeface="Arial Nova" panose="020B0504020202020204" pitchFamily="34" charset="0"/>
                        </a:rPr>
                        <a:t>0.0</a:t>
                      </a:r>
                      <a:endParaRPr lang="en-US" sz="1100" b="0" i="0" u="none" strike="noStrike" dirty="0">
                        <a:solidFill>
                          <a:srgbClr val="000000"/>
                        </a:solidFill>
                        <a:effectLst/>
                        <a:latin typeface="Arial Nova" panose="020B0504020202020204" pitchFamily="34" charset="0"/>
                      </a:endParaRPr>
                    </a:p>
                  </a:txBody>
                  <a:tcPr marL="9525" marR="9525" marT="9525" marB="0" anchor="ctr"/>
                </a:tc>
                <a:tc>
                  <a:txBody>
                    <a:bodyPr/>
                    <a:lstStyle/>
                    <a:p>
                      <a:pPr algn="ctr" fontAlgn="b"/>
                      <a:r>
                        <a:rPr lang="en-US" sz="1100" b="0" u="none" strike="noStrike">
                          <a:solidFill>
                            <a:srgbClr val="000000"/>
                          </a:solidFill>
                          <a:effectLst/>
                          <a:latin typeface="Arial Nova" panose="020B0504020202020204" pitchFamily="34" charset="0"/>
                        </a:rPr>
                        <a:t>0.0</a:t>
                      </a:r>
                      <a:endParaRPr lang="en-US" sz="1100" b="0" i="0" u="none" strike="noStrike">
                        <a:solidFill>
                          <a:srgbClr val="000000"/>
                        </a:solidFill>
                        <a:effectLst/>
                        <a:latin typeface="Arial Nova" panose="020B0504020202020204" pitchFamily="34" charset="0"/>
                      </a:endParaRPr>
                    </a:p>
                  </a:txBody>
                  <a:tcPr marL="9525" marR="9525" marT="9525" marB="0" anchor="ctr"/>
                </a:tc>
                <a:extLst>
                  <a:ext uri="{0D108BD9-81ED-4DB2-BD59-A6C34878D82A}">
                    <a16:rowId xmlns:a16="http://schemas.microsoft.com/office/drawing/2014/main" val="159941455"/>
                  </a:ext>
                </a:extLst>
              </a:tr>
              <a:tr h="204549">
                <a:tc>
                  <a:txBody>
                    <a:bodyPr/>
                    <a:lstStyle/>
                    <a:p>
                      <a:pPr algn="ctr" fontAlgn="b"/>
                      <a:r>
                        <a:rPr lang="en-US" sz="1100" b="0" u="none" strike="noStrike">
                          <a:solidFill>
                            <a:srgbClr val="000000"/>
                          </a:solidFill>
                          <a:effectLst/>
                          <a:latin typeface="Arial Nova" panose="020B0504020202020204" pitchFamily="34" charset="0"/>
                        </a:rPr>
                        <a:t>Dom Dem</a:t>
                      </a:r>
                      <a:endParaRPr lang="en-US" sz="1100" b="0" i="0" u="none" strike="noStrike">
                        <a:solidFill>
                          <a:srgbClr val="000000"/>
                        </a:solidFill>
                        <a:effectLst/>
                        <a:latin typeface="Arial Nova" panose="020B0504020202020204" pitchFamily="34" charset="0"/>
                      </a:endParaRPr>
                    </a:p>
                  </a:txBody>
                  <a:tcPr marL="9525" marR="9525" marT="9525" marB="0" anchor="ctr"/>
                </a:tc>
                <a:tc>
                  <a:txBody>
                    <a:bodyPr/>
                    <a:lstStyle/>
                    <a:p>
                      <a:pPr algn="ctr" fontAlgn="b"/>
                      <a:r>
                        <a:rPr lang="en-US" sz="1100" b="0" u="none" strike="noStrike">
                          <a:solidFill>
                            <a:srgbClr val="000000"/>
                          </a:solidFill>
                          <a:effectLst/>
                          <a:latin typeface="Arial Nova" panose="020B0504020202020204" pitchFamily="34" charset="0"/>
                        </a:rPr>
                        <a:t>25.4</a:t>
                      </a:r>
                      <a:endParaRPr lang="en-US" sz="1100" b="0" i="0" u="none" strike="noStrike">
                        <a:solidFill>
                          <a:srgbClr val="000000"/>
                        </a:solidFill>
                        <a:effectLst/>
                        <a:latin typeface="Arial Nova" panose="020B0504020202020204" pitchFamily="34" charset="0"/>
                      </a:endParaRPr>
                    </a:p>
                  </a:txBody>
                  <a:tcPr marL="9525" marR="9525" marT="9525" marB="0" anchor="ctr"/>
                </a:tc>
                <a:tc>
                  <a:txBody>
                    <a:bodyPr/>
                    <a:lstStyle/>
                    <a:p>
                      <a:pPr algn="ctr" fontAlgn="b"/>
                      <a:r>
                        <a:rPr lang="en-US" sz="1100" b="0" u="none" strike="noStrike">
                          <a:solidFill>
                            <a:srgbClr val="000000"/>
                          </a:solidFill>
                          <a:effectLst/>
                          <a:latin typeface="Arial Nova" panose="020B0504020202020204" pitchFamily="34" charset="0"/>
                        </a:rPr>
                        <a:t>25.5</a:t>
                      </a:r>
                      <a:endParaRPr lang="en-US" sz="1100" b="0" i="0" u="none" strike="noStrike">
                        <a:solidFill>
                          <a:srgbClr val="000000"/>
                        </a:solidFill>
                        <a:effectLst/>
                        <a:latin typeface="Arial Nova" panose="020B0504020202020204" pitchFamily="34" charset="0"/>
                      </a:endParaRPr>
                    </a:p>
                  </a:txBody>
                  <a:tcPr marL="9525" marR="9525" marT="9525" marB="0" anchor="ctr"/>
                </a:tc>
                <a:tc>
                  <a:txBody>
                    <a:bodyPr/>
                    <a:lstStyle/>
                    <a:p>
                      <a:pPr algn="ctr" fontAlgn="b"/>
                      <a:r>
                        <a:rPr lang="en-US" sz="1100" b="0" u="none" strike="noStrike">
                          <a:solidFill>
                            <a:srgbClr val="000000"/>
                          </a:solidFill>
                          <a:effectLst/>
                          <a:latin typeface="Arial Nova" panose="020B0504020202020204" pitchFamily="34" charset="0"/>
                        </a:rPr>
                        <a:t>25.3</a:t>
                      </a:r>
                      <a:endParaRPr lang="en-US" sz="1100" b="0" i="0" u="none" strike="noStrike">
                        <a:solidFill>
                          <a:srgbClr val="000000"/>
                        </a:solidFill>
                        <a:effectLst/>
                        <a:latin typeface="Arial Nova" panose="020B0504020202020204" pitchFamily="34" charset="0"/>
                      </a:endParaRPr>
                    </a:p>
                  </a:txBody>
                  <a:tcPr marL="9525" marR="9525" marT="9525" marB="0" anchor="ctr"/>
                </a:tc>
                <a:tc>
                  <a:txBody>
                    <a:bodyPr/>
                    <a:lstStyle/>
                    <a:p>
                      <a:pPr algn="ctr" fontAlgn="b"/>
                      <a:r>
                        <a:rPr lang="en-US" sz="1100" b="0" u="none" strike="noStrike">
                          <a:solidFill>
                            <a:srgbClr val="000000"/>
                          </a:solidFill>
                          <a:effectLst/>
                          <a:latin typeface="Arial Nova" panose="020B0504020202020204" pitchFamily="34" charset="0"/>
                        </a:rPr>
                        <a:t>26.2</a:t>
                      </a:r>
                      <a:endParaRPr lang="en-US" sz="1100" b="0" i="0" u="none" strike="noStrike">
                        <a:solidFill>
                          <a:srgbClr val="000000"/>
                        </a:solidFill>
                        <a:effectLst/>
                        <a:latin typeface="Arial Nova" panose="020B0504020202020204" pitchFamily="34" charset="0"/>
                      </a:endParaRPr>
                    </a:p>
                  </a:txBody>
                  <a:tcPr marL="9525" marR="9525" marT="9525" marB="0" anchor="ctr"/>
                </a:tc>
                <a:tc>
                  <a:txBody>
                    <a:bodyPr/>
                    <a:lstStyle/>
                    <a:p>
                      <a:pPr algn="ctr" fontAlgn="b"/>
                      <a:r>
                        <a:rPr lang="en-US" sz="1100" b="0" u="none" strike="noStrike" dirty="0">
                          <a:solidFill>
                            <a:srgbClr val="000000"/>
                          </a:solidFill>
                          <a:effectLst/>
                          <a:latin typeface="Arial Nova" panose="020B0504020202020204" pitchFamily="34" charset="0"/>
                        </a:rPr>
                        <a:t>26.9</a:t>
                      </a:r>
                      <a:endParaRPr lang="en-US" sz="1100" b="0" i="0" u="none" strike="noStrike" dirty="0">
                        <a:solidFill>
                          <a:srgbClr val="000000"/>
                        </a:solidFill>
                        <a:effectLst/>
                        <a:latin typeface="Arial Nova" panose="020B0504020202020204" pitchFamily="34" charset="0"/>
                      </a:endParaRPr>
                    </a:p>
                  </a:txBody>
                  <a:tcPr marL="9525" marR="9525" marT="9525" marB="0" anchor="ctr"/>
                </a:tc>
                <a:tc>
                  <a:txBody>
                    <a:bodyPr/>
                    <a:lstStyle/>
                    <a:p>
                      <a:pPr algn="ctr" fontAlgn="b"/>
                      <a:r>
                        <a:rPr lang="en-US" sz="1100" b="0" u="none" strike="noStrike">
                          <a:solidFill>
                            <a:srgbClr val="000000"/>
                          </a:solidFill>
                          <a:effectLst/>
                          <a:latin typeface="Arial Nova" panose="020B0504020202020204" pitchFamily="34" charset="0"/>
                        </a:rPr>
                        <a:t>27.5</a:t>
                      </a:r>
                      <a:endParaRPr lang="en-US" sz="1100" b="0" i="0" u="none" strike="noStrike">
                        <a:solidFill>
                          <a:srgbClr val="000000"/>
                        </a:solidFill>
                        <a:effectLst/>
                        <a:latin typeface="Arial Nova" panose="020B0504020202020204" pitchFamily="34" charset="0"/>
                      </a:endParaRPr>
                    </a:p>
                  </a:txBody>
                  <a:tcPr marL="9525" marR="9525" marT="9525" marB="0" anchor="ctr"/>
                </a:tc>
                <a:extLst>
                  <a:ext uri="{0D108BD9-81ED-4DB2-BD59-A6C34878D82A}">
                    <a16:rowId xmlns:a16="http://schemas.microsoft.com/office/drawing/2014/main" val="3475663177"/>
                  </a:ext>
                </a:extLst>
              </a:tr>
              <a:tr h="204549">
                <a:tc>
                  <a:txBody>
                    <a:bodyPr/>
                    <a:lstStyle/>
                    <a:p>
                      <a:pPr algn="ctr" fontAlgn="b"/>
                      <a:r>
                        <a:rPr lang="en-US" sz="1100" b="0" u="none" strike="noStrike">
                          <a:solidFill>
                            <a:srgbClr val="000000"/>
                          </a:solidFill>
                          <a:effectLst/>
                          <a:latin typeface="Arial Nova" panose="020B0504020202020204" pitchFamily="34" charset="0"/>
                        </a:rPr>
                        <a:t>Exports</a:t>
                      </a:r>
                      <a:endParaRPr lang="en-US" sz="1100" b="0" i="0" u="none" strike="noStrike">
                        <a:solidFill>
                          <a:srgbClr val="000000"/>
                        </a:solidFill>
                        <a:effectLst/>
                        <a:latin typeface="Arial Nova" panose="020B0504020202020204" pitchFamily="34" charset="0"/>
                      </a:endParaRPr>
                    </a:p>
                  </a:txBody>
                  <a:tcPr marL="9525" marR="9525" marT="9525" marB="0" anchor="ctr"/>
                </a:tc>
                <a:tc>
                  <a:txBody>
                    <a:bodyPr/>
                    <a:lstStyle/>
                    <a:p>
                      <a:pPr algn="ctr" fontAlgn="b"/>
                      <a:r>
                        <a:rPr lang="en-US" sz="1100" b="0" u="none" strike="noStrike">
                          <a:solidFill>
                            <a:srgbClr val="000000"/>
                          </a:solidFill>
                          <a:effectLst/>
                          <a:latin typeface="Arial Nova" panose="020B0504020202020204" pitchFamily="34" charset="0"/>
                        </a:rPr>
                        <a:t>0.5</a:t>
                      </a:r>
                      <a:endParaRPr lang="en-US" sz="1100" b="0" i="0" u="none" strike="noStrike">
                        <a:solidFill>
                          <a:srgbClr val="000000"/>
                        </a:solidFill>
                        <a:effectLst/>
                        <a:latin typeface="Arial Nova" panose="020B0504020202020204" pitchFamily="34" charset="0"/>
                      </a:endParaRPr>
                    </a:p>
                  </a:txBody>
                  <a:tcPr marL="9525" marR="9525" marT="9525" marB="0" anchor="ctr"/>
                </a:tc>
                <a:tc>
                  <a:txBody>
                    <a:bodyPr/>
                    <a:lstStyle/>
                    <a:p>
                      <a:pPr algn="ctr" fontAlgn="b"/>
                      <a:r>
                        <a:rPr lang="en-US" sz="1100" b="0" u="none" strike="noStrike">
                          <a:solidFill>
                            <a:srgbClr val="000000"/>
                          </a:solidFill>
                          <a:effectLst/>
                          <a:latin typeface="Arial Nova" panose="020B0504020202020204" pitchFamily="34" charset="0"/>
                        </a:rPr>
                        <a:t>3.8</a:t>
                      </a:r>
                      <a:endParaRPr lang="en-US" sz="1100" b="0" i="0" u="none" strike="noStrike">
                        <a:solidFill>
                          <a:srgbClr val="000000"/>
                        </a:solidFill>
                        <a:effectLst/>
                        <a:latin typeface="Arial Nova" panose="020B0504020202020204" pitchFamily="34" charset="0"/>
                      </a:endParaRPr>
                    </a:p>
                  </a:txBody>
                  <a:tcPr marL="9525" marR="9525" marT="9525" marB="0" anchor="ctr"/>
                </a:tc>
                <a:tc>
                  <a:txBody>
                    <a:bodyPr/>
                    <a:lstStyle/>
                    <a:p>
                      <a:pPr algn="ctr" fontAlgn="b"/>
                      <a:r>
                        <a:rPr lang="en-US" sz="1100" b="0" u="none" strike="noStrike">
                          <a:solidFill>
                            <a:srgbClr val="000000"/>
                          </a:solidFill>
                          <a:effectLst/>
                          <a:latin typeface="Arial Nova" panose="020B0504020202020204" pitchFamily="34" charset="0"/>
                        </a:rPr>
                        <a:t>6.0</a:t>
                      </a:r>
                      <a:endParaRPr lang="en-US" sz="1100" b="0" i="0" u="none" strike="noStrike">
                        <a:solidFill>
                          <a:srgbClr val="000000"/>
                        </a:solidFill>
                        <a:effectLst/>
                        <a:latin typeface="Arial Nova" panose="020B0504020202020204" pitchFamily="34" charset="0"/>
                      </a:endParaRPr>
                    </a:p>
                  </a:txBody>
                  <a:tcPr marL="9525" marR="9525" marT="9525" marB="0" anchor="ctr"/>
                </a:tc>
                <a:tc>
                  <a:txBody>
                    <a:bodyPr/>
                    <a:lstStyle/>
                    <a:p>
                      <a:pPr algn="ctr" fontAlgn="b"/>
                      <a:r>
                        <a:rPr lang="en-US" sz="1100" b="0" u="none" strike="noStrike">
                          <a:solidFill>
                            <a:srgbClr val="000000"/>
                          </a:solidFill>
                          <a:effectLst/>
                          <a:latin typeface="Arial Nova" panose="020B0504020202020204" pitchFamily="34" charset="0"/>
                        </a:rPr>
                        <a:t>7.2</a:t>
                      </a:r>
                      <a:endParaRPr lang="en-US" sz="1100" b="0" i="0" u="none" strike="noStrike">
                        <a:solidFill>
                          <a:srgbClr val="000000"/>
                        </a:solidFill>
                        <a:effectLst/>
                        <a:latin typeface="Arial Nova" panose="020B0504020202020204" pitchFamily="34" charset="0"/>
                      </a:endParaRPr>
                    </a:p>
                  </a:txBody>
                  <a:tcPr marL="9525" marR="9525" marT="9525" marB="0" anchor="ctr"/>
                </a:tc>
                <a:tc>
                  <a:txBody>
                    <a:bodyPr/>
                    <a:lstStyle/>
                    <a:p>
                      <a:pPr algn="ctr" fontAlgn="b"/>
                      <a:r>
                        <a:rPr lang="en-US" sz="1100" b="0" u="none" strike="noStrike" dirty="0">
                          <a:solidFill>
                            <a:srgbClr val="000000"/>
                          </a:solidFill>
                          <a:effectLst/>
                          <a:latin typeface="Arial Nova" panose="020B0504020202020204" pitchFamily="34" charset="0"/>
                        </a:rPr>
                        <a:t>8.0</a:t>
                      </a:r>
                      <a:endParaRPr lang="en-US" sz="1100" b="0" i="0" u="none" strike="noStrike" dirty="0">
                        <a:solidFill>
                          <a:srgbClr val="000000"/>
                        </a:solidFill>
                        <a:effectLst/>
                        <a:latin typeface="Arial Nova" panose="020B0504020202020204" pitchFamily="34" charset="0"/>
                      </a:endParaRPr>
                    </a:p>
                  </a:txBody>
                  <a:tcPr marL="9525" marR="9525" marT="9525" marB="0" anchor="ctr">
                    <a:solidFill>
                      <a:schemeClr val="accent5">
                        <a:lumMod val="60000"/>
                        <a:lumOff val="40000"/>
                      </a:schemeClr>
                    </a:solidFill>
                  </a:tcPr>
                </a:tc>
                <a:tc>
                  <a:txBody>
                    <a:bodyPr/>
                    <a:lstStyle/>
                    <a:p>
                      <a:pPr algn="ctr" fontAlgn="b"/>
                      <a:r>
                        <a:rPr lang="en-US" sz="1100" b="0" u="none" strike="noStrike" dirty="0">
                          <a:solidFill>
                            <a:srgbClr val="000000"/>
                          </a:solidFill>
                          <a:effectLst/>
                          <a:latin typeface="Arial Nova" panose="020B0504020202020204" pitchFamily="34" charset="0"/>
                        </a:rPr>
                        <a:t>5.0</a:t>
                      </a:r>
                      <a:endParaRPr lang="en-US" sz="1100" b="0" i="0" u="none" strike="noStrike" dirty="0">
                        <a:solidFill>
                          <a:srgbClr val="000000"/>
                        </a:solidFill>
                        <a:effectLst/>
                        <a:latin typeface="Arial Nova" panose="020B0504020202020204" pitchFamily="34" charset="0"/>
                      </a:endParaRPr>
                    </a:p>
                  </a:txBody>
                  <a:tcPr marL="9525" marR="9525" marT="9525" marB="0" anchor="ctr">
                    <a:solidFill>
                      <a:schemeClr val="accent4">
                        <a:lumMod val="20000"/>
                        <a:lumOff val="80000"/>
                      </a:schemeClr>
                    </a:solidFill>
                  </a:tcPr>
                </a:tc>
                <a:extLst>
                  <a:ext uri="{0D108BD9-81ED-4DB2-BD59-A6C34878D82A}">
                    <a16:rowId xmlns:a16="http://schemas.microsoft.com/office/drawing/2014/main" val="331158470"/>
                  </a:ext>
                </a:extLst>
              </a:tr>
              <a:tr h="204549">
                <a:tc>
                  <a:txBody>
                    <a:bodyPr/>
                    <a:lstStyle/>
                    <a:p>
                      <a:pPr algn="ctr" fontAlgn="b"/>
                      <a:r>
                        <a:rPr lang="en-US" sz="1100" b="0" u="none" strike="noStrike">
                          <a:solidFill>
                            <a:srgbClr val="000000"/>
                          </a:solidFill>
                          <a:effectLst/>
                          <a:latin typeface="Arial Nova" panose="020B0504020202020204" pitchFamily="34" charset="0"/>
                        </a:rPr>
                        <a:t>C/out</a:t>
                      </a:r>
                      <a:endParaRPr lang="en-US" sz="1100" b="0" i="0" u="none" strike="noStrike">
                        <a:solidFill>
                          <a:srgbClr val="000000"/>
                        </a:solidFill>
                        <a:effectLst/>
                        <a:latin typeface="Arial Nova" panose="020B0504020202020204" pitchFamily="34" charset="0"/>
                      </a:endParaRPr>
                    </a:p>
                  </a:txBody>
                  <a:tcPr marL="9525" marR="9525" marT="9525" marB="0" anchor="ctr"/>
                </a:tc>
                <a:tc>
                  <a:txBody>
                    <a:bodyPr/>
                    <a:lstStyle/>
                    <a:p>
                      <a:pPr algn="ctr" fontAlgn="b"/>
                      <a:r>
                        <a:rPr lang="en-US" sz="1100" b="0" u="none" strike="noStrike">
                          <a:solidFill>
                            <a:srgbClr val="000000"/>
                          </a:solidFill>
                          <a:effectLst/>
                          <a:latin typeface="Arial Nova" panose="020B0504020202020204" pitchFamily="34" charset="0"/>
                        </a:rPr>
                        <a:t>10.7</a:t>
                      </a:r>
                      <a:endParaRPr lang="en-US" sz="1100" b="0" i="0" u="none" strike="noStrike">
                        <a:solidFill>
                          <a:srgbClr val="000000"/>
                        </a:solidFill>
                        <a:effectLst/>
                        <a:latin typeface="Arial Nova" panose="020B0504020202020204" pitchFamily="34" charset="0"/>
                      </a:endParaRPr>
                    </a:p>
                  </a:txBody>
                  <a:tcPr marL="9525" marR="9525" marT="9525" marB="0" anchor="ctr"/>
                </a:tc>
                <a:tc>
                  <a:txBody>
                    <a:bodyPr/>
                    <a:lstStyle/>
                    <a:p>
                      <a:pPr algn="ctr" fontAlgn="b"/>
                      <a:r>
                        <a:rPr lang="en-US" sz="1100" b="0" u="none" strike="noStrike">
                          <a:solidFill>
                            <a:srgbClr val="000000"/>
                          </a:solidFill>
                          <a:effectLst/>
                          <a:latin typeface="Arial Nova" panose="020B0504020202020204" pitchFamily="34" charset="0"/>
                        </a:rPr>
                        <a:t>14.6</a:t>
                      </a:r>
                      <a:endParaRPr lang="en-US" sz="1100" b="0" i="0" u="none" strike="noStrike">
                        <a:solidFill>
                          <a:srgbClr val="000000"/>
                        </a:solidFill>
                        <a:effectLst/>
                        <a:latin typeface="Arial Nova" panose="020B0504020202020204" pitchFamily="34" charset="0"/>
                      </a:endParaRPr>
                    </a:p>
                  </a:txBody>
                  <a:tcPr marL="9525" marR="9525" marT="9525" marB="0" anchor="ctr"/>
                </a:tc>
                <a:tc>
                  <a:txBody>
                    <a:bodyPr/>
                    <a:lstStyle/>
                    <a:p>
                      <a:pPr algn="ctr" fontAlgn="b"/>
                      <a:r>
                        <a:rPr lang="en-US" sz="1100" b="0" u="none" strike="noStrike">
                          <a:solidFill>
                            <a:srgbClr val="000000"/>
                          </a:solidFill>
                          <a:effectLst/>
                          <a:latin typeface="Arial Nova" panose="020B0504020202020204" pitchFamily="34" charset="0"/>
                        </a:rPr>
                        <a:t>10.7</a:t>
                      </a:r>
                      <a:endParaRPr lang="en-US" sz="1100" b="0" i="0" u="none" strike="noStrike">
                        <a:solidFill>
                          <a:srgbClr val="000000"/>
                        </a:solidFill>
                        <a:effectLst/>
                        <a:latin typeface="Arial Nova" panose="020B0504020202020204" pitchFamily="34" charset="0"/>
                      </a:endParaRPr>
                    </a:p>
                  </a:txBody>
                  <a:tcPr marL="9525" marR="9525" marT="9525" marB="0" anchor="ctr"/>
                </a:tc>
                <a:tc>
                  <a:txBody>
                    <a:bodyPr/>
                    <a:lstStyle/>
                    <a:p>
                      <a:pPr algn="ctr" fontAlgn="b"/>
                      <a:r>
                        <a:rPr lang="en-US" sz="1100" b="0" u="none" strike="noStrike">
                          <a:solidFill>
                            <a:srgbClr val="000000"/>
                          </a:solidFill>
                          <a:effectLst/>
                          <a:latin typeface="Arial Nova" panose="020B0504020202020204" pitchFamily="34" charset="0"/>
                        </a:rPr>
                        <a:t>8.5</a:t>
                      </a:r>
                      <a:endParaRPr lang="en-US" sz="1100" b="0" i="0" u="none" strike="noStrike">
                        <a:solidFill>
                          <a:srgbClr val="000000"/>
                        </a:solidFill>
                        <a:effectLst/>
                        <a:latin typeface="Arial Nova" panose="020B0504020202020204" pitchFamily="34" charset="0"/>
                      </a:endParaRPr>
                    </a:p>
                  </a:txBody>
                  <a:tcPr marL="9525" marR="9525" marT="9525" marB="0" anchor="ctr"/>
                </a:tc>
                <a:tc>
                  <a:txBody>
                    <a:bodyPr/>
                    <a:lstStyle/>
                    <a:p>
                      <a:pPr algn="ctr" fontAlgn="b"/>
                      <a:r>
                        <a:rPr lang="en-US" sz="1100" b="0" u="none" strike="noStrike" dirty="0">
                          <a:solidFill>
                            <a:srgbClr val="000000"/>
                          </a:solidFill>
                          <a:effectLst/>
                          <a:latin typeface="Arial Nova" panose="020B0504020202020204" pitchFamily="34" charset="0"/>
                        </a:rPr>
                        <a:t>7.5</a:t>
                      </a:r>
                      <a:endParaRPr lang="en-US" sz="1100" b="0" i="0" u="none" strike="noStrike" dirty="0">
                        <a:solidFill>
                          <a:srgbClr val="000000"/>
                        </a:solidFill>
                        <a:effectLst/>
                        <a:latin typeface="Arial Nova" panose="020B0504020202020204" pitchFamily="34" charset="0"/>
                      </a:endParaRPr>
                    </a:p>
                  </a:txBody>
                  <a:tcPr marL="9525" marR="9525" marT="9525" marB="0" anchor="ctr">
                    <a:solidFill>
                      <a:schemeClr val="accent5">
                        <a:lumMod val="60000"/>
                        <a:lumOff val="40000"/>
                      </a:schemeClr>
                    </a:solidFill>
                  </a:tcPr>
                </a:tc>
                <a:tc>
                  <a:txBody>
                    <a:bodyPr/>
                    <a:lstStyle/>
                    <a:p>
                      <a:pPr algn="ctr" fontAlgn="b"/>
                      <a:r>
                        <a:rPr lang="en-US" sz="1100" b="0" u="none" strike="noStrike" dirty="0">
                          <a:solidFill>
                            <a:srgbClr val="000000"/>
                          </a:solidFill>
                          <a:effectLst/>
                          <a:latin typeface="Arial Nova" panose="020B0504020202020204" pitchFamily="34" charset="0"/>
                        </a:rPr>
                        <a:t>7.7</a:t>
                      </a:r>
                      <a:endParaRPr lang="en-US" sz="1100" b="0" i="0" u="none" strike="noStrike" dirty="0">
                        <a:solidFill>
                          <a:srgbClr val="000000"/>
                        </a:solidFill>
                        <a:effectLst/>
                        <a:latin typeface="Arial Nova" panose="020B0504020202020204" pitchFamily="34" charset="0"/>
                      </a:endParaRPr>
                    </a:p>
                  </a:txBody>
                  <a:tcPr marL="9525" marR="9525" marT="9525" marB="0" anchor="ctr">
                    <a:solidFill>
                      <a:schemeClr val="accent4">
                        <a:lumMod val="20000"/>
                        <a:lumOff val="80000"/>
                      </a:schemeClr>
                    </a:solidFill>
                  </a:tcPr>
                </a:tc>
                <a:extLst>
                  <a:ext uri="{0D108BD9-81ED-4DB2-BD59-A6C34878D82A}">
                    <a16:rowId xmlns:a16="http://schemas.microsoft.com/office/drawing/2014/main" val="2033098461"/>
                  </a:ext>
                </a:extLst>
              </a:tr>
              <a:tr h="204549">
                <a:tc>
                  <a:txBody>
                    <a:bodyPr/>
                    <a:lstStyle/>
                    <a:p>
                      <a:pPr algn="ctr" fontAlgn="b"/>
                      <a:r>
                        <a:rPr lang="en-US" sz="1100" b="0" u="none" strike="noStrike">
                          <a:solidFill>
                            <a:srgbClr val="000000"/>
                          </a:solidFill>
                          <a:effectLst/>
                          <a:latin typeface="Arial Nova" panose="020B0504020202020204" pitchFamily="34" charset="0"/>
                        </a:rPr>
                        <a:t>% Stocks to Cons</a:t>
                      </a:r>
                      <a:endParaRPr lang="en-US" sz="1100" b="0" i="0" u="none" strike="noStrike">
                        <a:solidFill>
                          <a:srgbClr val="000000"/>
                        </a:solidFill>
                        <a:effectLst/>
                        <a:latin typeface="Arial Nova" panose="020B0504020202020204" pitchFamily="34" charset="0"/>
                      </a:endParaRPr>
                    </a:p>
                  </a:txBody>
                  <a:tcPr marL="9525" marR="9525" marT="9525" marB="0" anchor="ctr"/>
                </a:tc>
                <a:tc>
                  <a:txBody>
                    <a:bodyPr/>
                    <a:lstStyle/>
                    <a:p>
                      <a:pPr algn="ctr" fontAlgn="b"/>
                      <a:r>
                        <a:rPr lang="en-US" sz="1100" b="0" u="none" strike="noStrike">
                          <a:solidFill>
                            <a:srgbClr val="000000"/>
                          </a:solidFill>
                          <a:effectLst/>
                          <a:latin typeface="Arial Nova" panose="020B0504020202020204" pitchFamily="34" charset="0"/>
                        </a:rPr>
                        <a:t>42%</a:t>
                      </a:r>
                      <a:endParaRPr lang="en-US" sz="1100" b="0" i="0" u="none" strike="noStrike">
                        <a:solidFill>
                          <a:srgbClr val="000000"/>
                        </a:solidFill>
                        <a:effectLst/>
                        <a:latin typeface="Arial Nova" panose="020B0504020202020204" pitchFamily="34" charset="0"/>
                      </a:endParaRPr>
                    </a:p>
                  </a:txBody>
                  <a:tcPr marL="9525" marR="9525" marT="9525" marB="0" anchor="ctr"/>
                </a:tc>
                <a:tc>
                  <a:txBody>
                    <a:bodyPr/>
                    <a:lstStyle/>
                    <a:p>
                      <a:pPr algn="ctr" fontAlgn="b"/>
                      <a:r>
                        <a:rPr lang="en-US" sz="1100" b="0" u="none" strike="noStrike">
                          <a:solidFill>
                            <a:srgbClr val="000000"/>
                          </a:solidFill>
                          <a:effectLst/>
                          <a:latin typeface="Arial Nova" panose="020B0504020202020204" pitchFamily="34" charset="0"/>
                        </a:rPr>
                        <a:t>57%</a:t>
                      </a:r>
                      <a:endParaRPr lang="en-US" sz="1100" b="0" i="0" u="none" strike="noStrike">
                        <a:solidFill>
                          <a:srgbClr val="000000"/>
                        </a:solidFill>
                        <a:effectLst/>
                        <a:latin typeface="Arial Nova" panose="020B0504020202020204" pitchFamily="34" charset="0"/>
                      </a:endParaRPr>
                    </a:p>
                  </a:txBody>
                  <a:tcPr marL="9525" marR="9525" marT="9525" marB="0" anchor="ctr"/>
                </a:tc>
                <a:tc>
                  <a:txBody>
                    <a:bodyPr/>
                    <a:lstStyle/>
                    <a:p>
                      <a:pPr algn="ctr" fontAlgn="b"/>
                      <a:r>
                        <a:rPr lang="en-US" sz="1100" b="0" u="none" strike="noStrike">
                          <a:solidFill>
                            <a:srgbClr val="000000"/>
                          </a:solidFill>
                          <a:effectLst/>
                          <a:latin typeface="Arial Nova" panose="020B0504020202020204" pitchFamily="34" charset="0"/>
                        </a:rPr>
                        <a:t>42%</a:t>
                      </a:r>
                      <a:endParaRPr lang="en-US" sz="1100" b="0" i="0" u="none" strike="noStrike">
                        <a:solidFill>
                          <a:srgbClr val="000000"/>
                        </a:solidFill>
                        <a:effectLst/>
                        <a:latin typeface="Arial Nova" panose="020B0504020202020204" pitchFamily="34" charset="0"/>
                      </a:endParaRPr>
                    </a:p>
                  </a:txBody>
                  <a:tcPr marL="9525" marR="9525" marT="9525" marB="0" anchor="ctr"/>
                </a:tc>
                <a:tc>
                  <a:txBody>
                    <a:bodyPr/>
                    <a:lstStyle/>
                    <a:p>
                      <a:pPr algn="ctr" fontAlgn="b"/>
                      <a:r>
                        <a:rPr lang="en-US" sz="1100" b="0" u="none" strike="noStrike">
                          <a:solidFill>
                            <a:srgbClr val="000000"/>
                          </a:solidFill>
                          <a:effectLst/>
                          <a:latin typeface="Arial Nova" panose="020B0504020202020204" pitchFamily="34" charset="0"/>
                        </a:rPr>
                        <a:t>33%</a:t>
                      </a:r>
                      <a:endParaRPr lang="en-US" sz="1100" b="0" i="0" u="none" strike="noStrike">
                        <a:solidFill>
                          <a:srgbClr val="000000"/>
                        </a:solidFill>
                        <a:effectLst/>
                        <a:latin typeface="Arial Nova" panose="020B0504020202020204" pitchFamily="34" charset="0"/>
                      </a:endParaRPr>
                    </a:p>
                  </a:txBody>
                  <a:tcPr marL="9525" marR="9525" marT="9525" marB="0" anchor="ctr"/>
                </a:tc>
                <a:tc>
                  <a:txBody>
                    <a:bodyPr/>
                    <a:lstStyle/>
                    <a:p>
                      <a:pPr algn="ctr" fontAlgn="b"/>
                      <a:r>
                        <a:rPr lang="en-US" sz="1100" b="0" u="none" strike="noStrike" dirty="0">
                          <a:solidFill>
                            <a:srgbClr val="000000"/>
                          </a:solidFill>
                          <a:effectLst/>
                          <a:latin typeface="Arial Nova" panose="020B0504020202020204" pitchFamily="34" charset="0"/>
                        </a:rPr>
                        <a:t>28%</a:t>
                      </a:r>
                      <a:endParaRPr lang="en-US" sz="1100" b="0" i="0" u="none" strike="noStrike" dirty="0">
                        <a:solidFill>
                          <a:srgbClr val="000000"/>
                        </a:solidFill>
                        <a:effectLst/>
                        <a:latin typeface="Arial Nova" panose="020B0504020202020204" pitchFamily="34" charset="0"/>
                      </a:endParaRPr>
                    </a:p>
                  </a:txBody>
                  <a:tcPr marL="9525" marR="9525" marT="9525" marB="0" anchor="ctr">
                    <a:solidFill>
                      <a:schemeClr val="accent5">
                        <a:lumMod val="60000"/>
                        <a:lumOff val="40000"/>
                      </a:schemeClr>
                    </a:solidFill>
                  </a:tcPr>
                </a:tc>
                <a:tc>
                  <a:txBody>
                    <a:bodyPr/>
                    <a:lstStyle/>
                    <a:p>
                      <a:pPr algn="ctr" fontAlgn="b"/>
                      <a:r>
                        <a:rPr lang="en-US" sz="1100" b="0" u="none" strike="noStrike" dirty="0">
                          <a:solidFill>
                            <a:srgbClr val="000000"/>
                          </a:solidFill>
                          <a:effectLst/>
                          <a:latin typeface="Arial Nova" panose="020B0504020202020204" pitchFamily="34" charset="0"/>
                        </a:rPr>
                        <a:t>28%</a:t>
                      </a:r>
                      <a:endParaRPr lang="en-US" sz="1100" b="0" i="0" u="none" strike="noStrike" dirty="0">
                        <a:solidFill>
                          <a:srgbClr val="000000"/>
                        </a:solidFill>
                        <a:effectLst/>
                        <a:latin typeface="Arial Nova" panose="020B0504020202020204" pitchFamily="34" charset="0"/>
                      </a:endParaRPr>
                    </a:p>
                  </a:txBody>
                  <a:tcPr marL="9525" marR="9525" marT="9525" marB="0" anchor="ctr">
                    <a:solidFill>
                      <a:schemeClr val="accent4">
                        <a:lumMod val="20000"/>
                        <a:lumOff val="80000"/>
                      </a:schemeClr>
                    </a:solidFill>
                  </a:tcPr>
                </a:tc>
                <a:extLst>
                  <a:ext uri="{0D108BD9-81ED-4DB2-BD59-A6C34878D82A}">
                    <a16:rowId xmlns:a16="http://schemas.microsoft.com/office/drawing/2014/main" val="1852702053"/>
                  </a:ext>
                </a:extLst>
              </a:tr>
              <a:tr h="204549">
                <a:tc>
                  <a:txBody>
                    <a:bodyPr/>
                    <a:lstStyle/>
                    <a:p>
                      <a:pPr algn="ctr" fontAlgn="b"/>
                      <a:r>
                        <a:rPr lang="en-US" sz="1100" b="0" u="none" strike="noStrike">
                          <a:solidFill>
                            <a:srgbClr val="000000"/>
                          </a:solidFill>
                          <a:effectLst/>
                          <a:latin typeface="Arial Nova" panose="020B0504020202020204" pitchFamily="34" charset="0"/>
                        </a:rPr>
                        <a:t>Stocks use in Month</a:t>
                      </a:r>
                      <a:endParaRPr lang="en-US" sz="1100" b="0" i="0" u="none" strike="noStrike">
                        <a:solidFill>
                          <a:srgbClr val="000000"/>
                        </a:solidFill>
                        <a:effectLst/>
                        <a:latin typeface="Arial Nova" panose="020B0504020202020204" pitchFamily="34" charset="0"/>
                      </a:endParaRPr>
                    </a:p>
                  </a:txBody>
                  <a:tcPr marL="9525" marR="9525" marT="9525" marB="0" anchor="ctr"/>
                </a:tc>
                <a:tc>
                  <a:txBody>
                    <a:bodyPr/>
                    <a:lstStyle/>
                    <a:p>
                      <a:pPr algn="ctr" fontAlgn="b"/>
                      <a:r>
                        <a:rPr lang="en-US" sz="1100" b="0" u="none" strike="noStrike">
                          <a:solidFill>
                            <a:srgbClr val="000000"/>
                          </a:solidFill>
                          <a:effectLst/>
                          <a:latin typeface="Arial Nova" panose="020B0504020202020204" pitchFamily="34" charset="0"/>
                        </a:rPr>
                        <a:t>5.1</a:t>
                      </a:r>
                      <a:endParaRPr lang="en-US" sz="1100" b="0" i="0" u="none" strike="noStrike">
                        <a:solidFill>
                          <a:srgbClr val="000000"/>
                        </a:solidFill>
                        <a:effectLst/>
                        <a:latin typeface="Arial Nova" panose="020B0504020202020204" pitchFamily="34" charset="0"/>
                      </a:endParaRPr>
                    </a:p>
                  </a:txBody>
                  <a:tcPr marL="9525" marR="9525" marT="9525" marB="0" anchor="ctr"/>
                </a:tc>
                <a:tc>
                  <a:txBody>
                    <a:bodyPr/>
                    <a:lstStyle/>
                    <a:p>
                      <a:pPr algn="ctr" fontAlgn="b"/>
                      <a:r>
                        <a:rPr lang="en-US" sz="1100" b="0" u="none" strike="noStrike">
                          <a:solidFill>
                            <a:srgbClr val="000000"/>
                          </a:solidFill>
                          <a:effectLst/>
                          <a:latin typeface="Arial Nova" panose="020B0504020202020204" pitchFamily="34" charset="0"/>
                        </a:rPr>
                        <a:t>6.9</a:t>
                      </a:r>
                      <a:endParaRPr lang="en-US" sz="1100" b="0" i="0" u="none" strike="noStrike">
                        <a:solidFill>
                          <a:srgbClr val="000000"/>
                        </a:solidFill>
                        <a:effectLst/>
                        <a:latin typeface="Arial Nova" panose="020B0504020202020204" pitchFamily="34" charset="0"/>
                      </a:endParaRPr>
                    </a:p>
                  </a:txBody>
                  <a:tcPr marL="9525" marR="9525" marT="9525" marB="0" anchor="ctr"/>
                </a:tc>
                <a:tc>
                  <a:txBody>
                    <a:bodyPr/>
                    <a:lstStyle/>
                    <a:p>
                      <a:pPr algn="ctr" fontAlgn="b"/>
                      <a:r>
                        <a:rPr lang="en-US" sz="1100" b="0" u="none" strike="noStrike">
                          <a:solidFill>
                            <a:srgbClr val="000000"/>
                          </a:solidFill>
                          <a:effectLst/>
                          <a:latin typeface="Arial Nova" panose="020B0504020202020204" pitchFamily="34" charset="0"/>
                        </a:rPr>
                        <a:t>5.1</a:t>
                      </a:r>
                      <a:endParaRPr lang="en-US" sz="1100" b="0" i="0" u="none" strike="noStrike">
                        <a:solidFill>
                          <a:srgbClr val="000000"/>
                        </a:solidFill>
                        <a:effectLst/>
                        <a:latin typeface="Arial Nova" panose="020B0504020202020204" pitchFamily="34" charset="0"/>
                      </a:endParaRPr>
                    </a:p>
                  </a:txBody>
                  <a:tcPr marL="9525" marR="9525" marT="9525" marB="0" anchor="ctr"/>
                </a:tc>
                <a:tc>
                  <a:txBody>
                    <a:bodyPr/>
                    <a:lstStyle/>
                    <a:p>
                      <a:pPr algn="ctr" fontAlgn="b"/>
                      <a:r>
                        <a:rPr lang="en-US" sz="1100" b="0" u="none" strike="noStrike">
                          <a:solidFill>
                            <a:srgbClr val="000000"/>
                          </a:solidFill>
                          <a:effectLst/>
                          <a:latin typeface="Arial Nova" panose="020B0504020202020204" pitchFamily="34" charset="0"/>
                        </a:rPr>
                        <a:t>3.9</a:t>
                      </a:r>
                      <a:endParaRPr lang="en-US" sz="1100" b="0" i="0" u="none" strike="noStrike">
                        <a:solidFill>
                          <a:srgbClr val="000000"/>
                        </a:solidFill>
                        <a:effectLst/>
                        <a:latin typeface="Arial Nova" panose="020B0504020202020204" pitchFamily="34" charset="0"/>
                      </a:endParaRPr>
                    </a:p>
                  </a:txBody>
                  <a:tcPr marL="9525" marR="9525" marT="9525" marB="0" anchor="ctr"/>
                </a:tc>
                <a:tc>
                  <a:txBody>
                    <a:bodyPr/>
                    <a:lstStyle/>
                    <a:p>
                      <a:pPr algn="ctr" fontAlgn="b"/>
                      <a:r>
                        <a:rPr lang="en-US" sz="1100" b="0" u="none" strike="noStrike" dirty="0">
                          <a:solidFill>
                            <a:srgbClr val="000000"/>
                          </a:solidFill>
                          <a:effectLst/>
                          <a:latin typeface="Arial Nova" panose="020B0504020202020204" pitchFamily="34" charset="0"/>
                        </a:rPr>
                        <a:t>3.3</a:t>
                      </a:r>
                      <a:endParaRPr lang="en-US" sz="1100" b="0" i="0" u="none" strike="noStrike" dirty="0">
                        <a:solidFill>
                          <a:srgbClr val="000000"/>
                        </a:solidFill>
                        <a:effectLst/>
                        <a:latin typeface="Arial Nova" panose="020B0504020202020204" pitchFamily="34" charset="0"/>
                      </a:endParaRPr>
                    </a:p>
                  </a:txBody>
                  <a:tcPr marL="9525" marR="9525" marT="9525" marB="0" anchor="ctr">
                    <a:solidFill>
                      <a:schemeClr val="accent5">
                        <a:lumMod val="60000"/>
                        <a:lumOff val="40000"/>
                      </a:schemeClr>
                    </a:solidFill>
                  </a:tcPr>
                </a:tc>
                <a:tc>
                  <a:txBody>
                    <a:bodyPr/>
                    <a:lstStyle/>
                    <a:p>
                      <a:pPr algn="ctr" fontAlgn="b"/>
                      <a:r>
                        <a:rPr lang="en-US" sz="1100" b="0" i="0" u="none" strike="noStrike" dirty="0">
                          <a:solidFill>
                            <a:srgbClr val="000000"/>
                          </a:solidFill>
                          <a:effectLst/>
                          <a:latin typeface="Arial Nova" panose="020B0504020202020204" pitchFamily="34" charset="0"/>
                        </a:rPr>
                        <a:t>3.4</a:t>
                      </a:r>
                    </a:p>
                  </a:txBody>
                  <a:tcPr marL="9525" marR="9525" marT="9525" marB="0" anchor="ctr">
                    <a:solidFill>
                      <a:schemeClr val="accent4">
                        <a:lumMod val="20000"/>
                        <a:lumOff val="80000"/>
                      </a:schemeClr>
                    </a:solidFill>
                  </a:tcPr>
                </a:tc>
                <a:extLst>
                  <a:ext uri="{0D108BD9-81ED-4DB2-BD59-A6C34878D82A}">
                    <a16:rowId xmlns:a16="http://schemas.microsoft.com/office/drawing/2014/main" val="32455063"/>
                  </a:ext>
                </a:extLst>
              </a:tr>
            </a:tbl>
          </a:graphicData>
        </a:graphic>
      </p:graphicFrame>
      <p:sp>
        <p:nvSpPr>
          <p:cNvPr id="7" name="Speech Bubble: Oval 6">
            <a:extLst>
              <a:ext uri="{FF2B5EF4-FFF2-40B4-BE49-F238E27FC236}">
                <a16:creationId xmlns:a16="http://schemas.microsoft.com/office/drawing/2014/main" id="{84E49A8D-8E8F-47E8-9457-9D7492EED318}"/>
              </a:ext>
            </a:extLst>
          </p:cNvPr>
          <p:cNvSpPr/>
          <p:nvPr/>
        </p:nvSpPr>
        <p:spPr>
          <a:xfrm>
            <a:off x="8297838" y="914395"/>
            <a:ext cx="3480179" cy="1800143"/>
          </a:xfrm>
          <a:prstGeom prst="wedgeEllipseCallout">
            <a:avLst>
              <a:gd name="adj1" fmla="val -116588"/>
              <a:gd name="adj2" fmla="val 30658"/>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rgbClr val="002060"/>
                </a:solidFill>
                <a:latin typeface="Arial Nova" panose="020B0504020202020204" pitchFamily="34" charset="0"/>
              </a:rPr>
              <a:t>Exports in 21/22 </a:t>
            </a:r>
          </a:p>
          <a:p>
            <a:pPr algn="ctr"/>
            <a:r>
              <a:rPr lang="en-US" sz="2000" b="1" dirty="0">
                <a:solidFill>
                  <a:srgbClr val="002060"/>
                </a:solidFill>
                <a:latin typeface="Arial Nova" panose="020B0504020202020204" pitchFamily="34" charset="0"/>
              </a:rPr>
              <a:t>8 MMT !!!!</a:t>
            </a:r>
          </a:p>
          <a:p>
            <a:pPr algn="ctr"/>
            <a:endParaRPr lang="en-US" sz="2000" b="1" dirty="0">
              <a:solidFill>
                <a:srgbClr val="002060"/>
              </a:solidFill>
              <a:latin typeface="Arial Nova" panose="020B0504020202020204" pitchFamily="34" charset="0"/>
            </a:endParaRPr>
          </a:p>
          <a:p>
            <a:pPr algn="ctr"/>
            <a:r>
              <a:rPr lang="en-US" sz="2000" b="1" dirty="0">
                <a:solidFill>
                  <a:srgbClr val="002060"/>
                </a:solidFill>
                <a:latin typeface="Arial Nova" panose="020B0504020202020204" pitchFamily="34" charset="0"/>
              </a:rPr>
              <a:t>WHY NOT MORE?? </a:t>
            </a:r>
          </a:p>
        </p:txBody>
      </p:sp>
    </p:spTree>
    <p:extLst>
      <p:ext uri="{BB962C8B-B14F-4D97-AF65-F5344CB8AC3E}">
        <p14:creationId xmlns:p14="http://schemas.microsoft.com/office/powerpoint/2010/main" val="3532300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381DF03D-1025-430E-A1DD-BBC104AB1C6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835419" y="0"/>
            <a:ext cx="1371600" cy="580231"/>
          </a:xfrm>
          <a:prstGeom prst="rect">
            <a:avLst/>
          </a:prstGeom>
          <a:noFill/>
          <a:ln>
            <a:noFill/>
          </a:ln>
        </p:spPr>
      </p:pic>
      <p:sp>
        <p:nvSpPr>
          <p:cNvPr id="3" name="Title 2">
            <a:extLst>
              <a:ext uri="{FF2B5EF4-FFF2-40B4-BE49-F238E27FC236}">
                <a16:creationId xmlns:a16="http://schemas.microsoft.com/office/drawing/2014/main" id="{8CA7DAEA-697A-438B-98BE-C20056554879}"/>
              </a:ext>
            </a:extLst>
          </p:cNvPr>
          <p:cNvSpPr>
            <a:spLocks noGrp="1"/>
          </p:cNvSpPr>
          <p:nvPr>
            <p:ph type="title"/>
          </p:nvPr>
        </p:nvSpPr>
        <p:spPr>
          <a:xfrm>
            <a:off x="73922" y="64870"/>
            <a:ext cx="10515600" cy="685757"/>
          </a:xfrm>
        </p:spPr>
        <p:txBody>
          <a:bodyPr>
            <a:normAutofit/>
          </a:bodyPr>
          <a:lstStyle/>
          <a:p>
            <a:r>
              <a:rPr lang="en-US" sz="2800" b="1" dirty="0">
                <a:solidFill>
                  <a:srgbClr val="008000"/>
                </a:solidFill>
                <a:latin typeface="Arial Nova" panose="020B0504020202020204" pitchFamily="34" charset="0"/>
              </a:rPr>
              <a:t>INDIA HAS HABIT OF BEATING EXPECTATIONS</a:t>
            </a:r>
          </a:p>
        </p:txBody>
      </p:sp>
      <p:sp>
        <p:nvSpPr>
          <p:cNvPr id="5" name="Rectangle 4">
            <a:extLst>
              <a:ext uri="{FF2B5EF4-FFF2-40B4-BE49-F238E27FC236}">
                <a16:creationId xmlns:a16="http://schemas.microsoft.com/office/drawing/2014/main" id="{A07CE35D-478F-403E-AB7E-42F5DEBAB985}"/>
              </a:ext>
            </a:extLst>
          </p:cNvPr>
          <p:cNvSpPr/>
          <p:nvPr/>
        </p:nvSpPr>
        <p:spPr>
          <a:xfrm flipV="1">
            <a:off x="109179" y="609372"/>
            <a:ext cx="11975007" cy="45719"/>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7" name="Diagram 6">
            <a:extLst>
              <a:ext uri="{FF2B5EF4-FFF2-40B4-BE49-F238E27FC236}">
                <a16:creationId xmlns:a16="http://schemas.microsoft.com/office/drawing/2014/main" id="{961B209C-93CF-472F-8B4B-172880906334}"/>
              </a:ext>
            </a:extLst>
          </p:cNvPr>
          <p:cNvGraphicFramePr/>
          <p:nvPr>
            <p:extLst>
              <p:ext uri="{D42A27DB-BD31-4B8C-83A1-F6EECF244321}">
                <p14:modId xmlns:p14="http://schemas.microsoft.com/office/powerpoint/2010/main" val="2489291888"/>
              </p:ext>
            </p:extLst>
          </p:nvPr>
        </p:nvGraphicFramePr>
        <p:xfrm>
          <a:off x="2031999" y="774259"/>
          <a:ext cx="8128000" cy="47073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6" name="TextBox 15">
            <a:extLst>
              <a:ext uri="{FF2B5EF4-FFF2-40B4-BE49-F238E27FC236}">
                <a16:creationId xmlns:a16="http://schemas.microsoft.com/office/drawing/2014/main" id="{7D558790-D75A-4FF1-BE0B-5E5BC7376D1D}"/>
              </a:ext>
            </a:extLst>
          </p:cNvPr>
          <p:cNvSpPr txBox="1"/>
          <p:nvPr/>
        </p:nvSpPr>
        <p:spPr>
          <a:xfrm>
            <a:off x="95531" y="3883999"/>
            <a:ext cx="4585651" cy="2893100"/>
          </a:xfrm>
          <a:prstGeom prst="rect">
            <a:avLst/>
          </a:prstGeom>
          <a:noFill/>
        </p:spPr>
        <p:txBody>
          <a:bodyPr wrap="square" rtlCol="0">
            <a:spAutoFit/>
          </a:bodyPr>
          <a:lstStyle/>
          <a:p>
            <a:r>
              <a:rPr lang="en-US" sz="1400" b="1" dirty="0">
                <a:solidFill>
                  <a:srgbClr val="0070C0"/>
                </a:solidFill>
                <a:latin typeface="Arial Nova" panose="020B0504020202020204" pitchFamily="34" charset="0"/>
              </a:rPr>
              <a:t>NOW THE WORLD MARKET IS ASKING </a:t>
            </a:r>
          </a:p>
          <a:p>
            <a:endParaRPr lang="en-US" sz="1400" b="1" dirty="0">
              <a:solidFill>
                <a:srgbClr val="0070C0"/>
              </a:solidFill>
              <a:latin typeface="Arial Nova" panose="020B0504020202020204" pitchFamily="34" charset="0"/>
            </a:endParaRPr>
          </a:p>
          <a:p>
            <a:r>
              <a:rPr lang="en-US" sz="1400" b="1" dirty="0">
                <a:solidFill>
                  <a:srgbClr val="0070C0"/>
                </a:solidFill>
                <a:latin typeface="Arial Nova" panose="020B0504020202020204" pitchFamily="34" charset="0"/>
              </a:rPr>
              <a:t>HOW MUCH MORE POTENTIAL INDIA HAVE TO </a:t>
            </a:r>
          </a:p>
          <a:p>
            <a:pPr marL="285750" indent="-285750">
              <a:buFontTx/>
              <a:buChar char="-"/>
            </a:pPr>
            <a:endParaRPr lang="en-US" sz="1400" b="1" dirty="0">
              <a:solidFill>
                <a:srgbClr val="0070C0"/>
              </a:solidFill>
              <a:latin typeface="Arial Nova" panose="020B0504020202020204" pitchFamily="34" charset="0"/>
            </a:endParaRPr>
          </a:p>
          <a:p>
            <a:pPr marL="285750" indent="-285750">
              <a:buFontTx/>
              <a:buChar char="-"/>
            </a:pPr>
            <a:r>
              <a:rPr lang="en-US" sz="1400" b="1" dirty="0">
                <a:solidFill>
                  <a:srgbClr val="0070C0"/>
                </a:solidFill>
                <a:latin typeface="Arial Nova" panose="020B0504020202020204" pitchFamily="34" charset="0"/>
              </a:rPr>
              <a:t>INCREASE CANE AREA</a:t>
            </a:r>
          </a:p>
          <a:p>
            <a:pPr marL="285750" indent="-285750">
              <a:buFontTx/>
              <a:buChar char="-"/>
            </a:pPr>
            <a:endParaRPr lang="en-US" sz="1400" b="1" dirty="0">
              <a:solidFill>
                <a:srgbClr val="0070C0"/>
              </a:solidFill>
              <a:latin typeface="Arial Nova" panose="020B0504020202020204" pitchFamily="34" charset="0"/>
            </a:endParaRPr>
          </a:p>
          <a:p>
            <a:pPr marL="285750" indent="-285750">
              <a:buFontTx/>
              <a:buChar char="-"/>
            </a:pPr>
            <a:r>
              <a:rPr lang="en-US" sz="1400" b="1" dirty="0">
                <a:solidFill>
                  <a:srgbClr val="0070C0"/>
                </a:solidFill>
                <a:latin typeface="Arial Nova" panose="020B0504020202020204" pitchFamily="34" charset="0"/>
              </a:rPr>
              <a:t>INCREASE CANE YIELDS</a:t>
            </a:r>
          </a:p>
          <a:p>
            <a:pPr marL="285750" indent="-285750">
              <a:buFontTx/>
              <a:buChar char="-"/>
            </a:pPr>
            <a:endParaRPr lang="en-US" sz="1400" b="1" dirty="0">
              <a:solidFill>
                <a:srgbClr val="0070C0"/>
              </a:solidFill>
              <a:latin typeface="Arial Nova" panose="020B0504020202020204" pitchFamily="34" charset="0"/>
            </a:endParaRPr>
          </a:p>
          <a:p>
            <a:pPr marL="285750" indent="-285750">
              <a:buFontTx/>
              <a:buChar char="-"/>
            </a:pPr>
            <a:r>
              <a:rPr lang="en-US" sz="1400" b="1" dirty="0">
                <a:solidFill>
                  <a:srgbClr val="0070C0"/>
                </a:solidFill>
                <a:latin typeface="Arial Nova" panose="020B0504020202020204" pitchFamily="34" charset="0"/>
              </a:rPr>
              <a:t>INCREASE SUGAR PRODUCTION</a:t>
            </a:r>
          </a:p>
          <a:p>
            <a:pPr marL="285750" indent="-285750">
              <a:buFontTx/>
              <a:buChar char="-"/>
            </a:pPr>
            <a:endParaRPr lang="en-US" sz="1400" b="1" dirty="0">
              <a:solidFill>
                <a:srgbClr val="0070C0"/>
              </a:solidFill>
              <a:latin typeface="Arial Nova" panose="020B0504020202020204" pitchFamily="34" charset="0"/>
            </a:endParaRPr>
          </a:p>
          <a:p>
            <a:pPr marL="285750" indent="-285750">
              <a:buFontTx/>
              <a:buChar char="-"/>
            </a:pPr>
            <a:r>
              <a:rPr lang="en-US" sz="1400" b="1" dirty="0">
                <a:solidFill>
                  <a:srgbClr val="0070C0"/>
                </a:solidFill>
                <a:latin typeface="Arial Nova" panose="020B0504020202020204" pitchFamily="34" charset="0"/>
              </a:rPr>
              <a:t>DIVERT SUCROSE TO ETHANOL </a:t>
            </a:r>
          </a:p>
          <a:p>
            <a:pPr marL="285750" indent="-285750">
              <a:buFontTx/>
              <a:buChar char="-"/>
            </a:pPr>
            <a:endParaRPr lang="en-US" sz="1400" b="1" dirty="0">
              <a:solidFill>
                <a:srgbClr val="0070C0"/>
              </a:solidFill>
              <a:latin typeface="Arial Nova" panose="020B0504020202020204" pitchFamily="34" charset="0"/>
            </a:endParaRPr>
          </a:p>
          <a:p>
            <a:pPr marL="285750" indent="-285750">
              <a:buFontTx/>
              <a:buChar char="-"/>
            </a:pPr>
            <a:r>
              <a:rPr lang="en-US" sz="1400" b="1" dirty="0">
                <a:solidFill>
                  <a:srgbClr val="0070C0"/>
                </a:solidFill>
                <a:latin typeface="Arial Nova" panose="020B0504020202020204" pitchFamily="34" charset="0"/>
              </a:rPr>
              <a:t>EXPORTS </a:t>
            </a:r>
          </a:p>
        </p:txBody>
      </p:sp>
      <p:sp>
        <p:nvSpPr>
          <p:cNvPr id="17" name="TextBox 16">
            <a:extLst>
              <a:ext uri="{FF2B5EF4-FFF2-40B4-BE49-F238E27FC236}">
                <a16:creationId xmlns:a16="http://schemas.microsoft.com/office/drawing/2014/main" id="{6C6BC76D-6C54-4F6C-884B-7EDCBBF7EB71}"/>
              </a:ext>
            </a:extLst>
          </p:cNvPr>
          <p:cNvSpPr txBox="1"/>
          <p:nvPr/>
        </p:nvSpPr>
        <p:spPr>
          <a:xfrm>
            <a:off x="8079474" y="3722492"/>
            <a:ext cx="4042030" cy="2985433"/>
          </a:xfrm>
          <a:prstGeom prst="rect">
            <a:avLst/>
          </a:prstGeom>
          <a:noFill/>
        </p:spPr>
        <p:txBody>
          <a:bodyPr wrap="square" rtlCol="0">
            <a:spAutoFit/>
          </a:bodyPr>
          <a:lstStyle/>
          <a:p>
            <a:pPr algn="ctr"/>
            <a:r>
              <a:rPr lang="en-US" sz="1400" b="1" dirty="0">
                <a:solidFill>
                  <a:srgbClr val="C00000"/>
                </a:solidFill>
                <a:latin typeface="Arial Nova" panose="020B0504020202020204" pitchFamily="34" charset="0"/>
              </a:rPr>
              <a:t>MESSAGE FROM INDIA TO THE WORLD IS </a:t>
            </a:r>
          </a:p>
          <a:p>
            <a:pPr algn="ctr"/>
            <a:endParaRPr lang="en-US" sz="1400" b="1" dirty="0">
              <a:solidFill>
                <a:srgbClr val="C00000"/>
              </a:solidFill>
              <a:latin typeface="Arial Nova" panose="020B0504020202020204" pitchFamily="34" charset="0"/>
            </a:endParaRPr>
          </a:p>
          <a:p>
            <a:pPr algn="ctr"/>
            <a:r>
              <a:rPr lang="en-US" sz="2000" b="1" dirty="0">
                <a:solidFill>
                  <a:srgbClr val="008000"/>
                </a:solidFill>
                <a:latin typeface="Arial Nova" panose="020B0504020202020204" pitchFamily="34" charset="0"/>
              </a:rPr>
              <a:t>CHALLENGE US </a:t>
            </a:r>
          </a:p>
          <a:p>
            <a:pPr algn="ctr"/>
            <a:endParaRPr lang="en-US" sz="2000" b="1" dirty="0">
              <a:solidFill>
                <a:srgbClr val="008000"/>
              </a:solidFill>
              <a:latin typeface="Arial Nova" panose="020B0504020202020204" pitchFamily="34" charset="0"/>
            </a:endParaRPr>
          </a:p>
          <a:p>
            <a:pPr algn="ctr"/>
            <a:r>
              <a:rPr lang="en-US" sz="2000" b="1" dirty="0">
                <a:solidFill>
                  <a:srgbClr val="008000"/>
                </a:solidFill>
                <a:latin typeface="Arial Nova" panose="020B0504020202020204" pitchFamily="34" charset="0"/>
              </a:rPr>
              <a:t>&amp; </a:t>
            </a:r>
          </a:p>
          <a:p>
            <a:pPr algn="ctr"/>
            <a:endParaRPr lang="en-US" sz="2000" b="1" dirty="0">
              <a:solidFill>
                <a:srgbClr val="008000"/>
              </a:solidFill>
              <a:latin typeface="Arial Nova" panose="020B0504020202020204" pitchFamily="34" charset="0"/>
            </a:endParaRPr>
          </a:p>
          <a:p>
            <a:pPr algn="ctr"/>
            <a:r>
              <a:rPr lang="en-US" sz="2000" b="1" dirty="0">
                <a:solidFill>
                  <a:srgbClr val="008000"/>
                </a:solidFill>
                <a:latin typeface="Arial Nova" panose="020B0504020202020204" pitchFamily="34" charset="0"/>
              </a:rPr>
              <a:t>WE WILL HAPPILY ACCEPT IT NOT TO PROVE THE WORLD WRONG BUT TO SHOW OUR POTENTIAL</a:t>
            </a:r>
          </a:p>
        </p:txBody>
      </p:sp>
    </p:spTree>
    <p:extLst>
      <p:ext uri="{BB962C8B-B14F-4D97-AF65-F5344CB8AC3E}">
        <p14:creationId xmlns:p14="http://schemas.microsoft.com/office/powerpoint/2010/main" val="999541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1000"/>
                                        <p:tgtEl>
                                          <p:spTgt spid="16"/>
                                        </p:tgtEl>
                                      </p:cBhvr>
                                    </p:animEffect>
                                    <p:anim calcmode="lin" valueType="num">
                                      <p:cBhvr>
                                        <p:cTn id="8" dur="1000" fill="hold"/>
                                        <p:tgtEl>
                                          <p:spTgt spid="16"/>
                                        </p:tgtEl>
                                        <p:attrNameLst>
                                          <p:attrName>ppt_x</p:attrName>
                                        </p:attrNameLst>
                                      </p:cBhvr>
                                      <p:tavLst>
                                        <p:tav tm="0">
                                          <p:val>
                                            <p:strVal val="#ppt_x"/>
                                          </p:val>
                                        </p:tav>
                                        <p:tav tm="100000">
                                          <p:val>
                                            <p:strVal val="#ppt_x"/>
                                          </p:val>
                                        </p:tav>
                                      </p:tavLst>
                                    </p:anim>
                                    <p:anim calcmode="lin" valueType="num">
                                      <p:cBhvr>
                                        <p:cTn id="9"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17"/>
                                        </p:tgtEl>
                                        <p:attrNameLst>
                                          <p:attrName>style.visibility</p:attrName>
                                        </p:attrNameLst>
                                      </p:cBhvr>
                                      <p:to>
                                        <p:strVal val="visible"/>
                                      </p:to>
                                    </p:set>
                                    <p:anim calcmode="lin" valueType="num">
                                      <p:cBhvr additive="base">
                                        <p:cTn id="14" dur="500" fill="hold"/>
                                        <p:tgtEl>
                                          <p:spTgt spid="17"/>
                                        </p:tgtEl>
                                        <p:attrNameLst>
                                          <p:attrName>ppt_x</p:attrName>
                                        </p:attrNameLst>
                                      </p:cBhvr>
                                      <p:tavLst>
                                        <p:tav tm="0">
                                          <p:val>
                                            <p:strVal val="#ppt_x"/>
                                          </p:val>
                                        </p:tav>
                                        <p:tav tm="100000">
                                          <p:val>
                                            <p:strVal val="#ppt_x"/>
                                          </p:val>
                                        </p:tav>
                                      </p:tavLst>
                                    </p:anim>
                                    <p:anim calcmode="lin" valueType="num">
                                      <p:cBhvr additive="base">
                                        <p:cTn id="15"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381DF03D-1025-430E-A1DD-BBC104AB1C6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835419" y="0"/>
            <a:ext cx="1371600" cy="580231"/>
          </a:xfrm>
          <a:prstGeom prst="rect">
            <a:avLst/>
          </a:prstGeom>
          <a:noFill/>
          <a:ln>
            <a:noFill/>
          </a:ln>
        </p:spPr>
      </p:pic>
      <p:sp>
        <p:nvSpPr>
          <p:cNvPr id="3" name="Title 2">
            <a:extLst>
              <a:ext uri="{FF2B5EF4-FFF2-40B4-BE49-F238E27FC236}">
                <a16:creationId xmlns:a16="http://schemas.microsoft.com/office/drawing/2014/main" id="{8CA7DAEA-697A-438B-98BE-C20056554879}"/>
              </a:ext>
            </a:extLst>
          </p:cNvPr>
          <p:cNvSpPr>
            <a:spLocks noGrp="1"/>
          </p:cNvSpPr>
          <p:nvPr>
            <p:ph type="title"/>
          </p:nvPr>
        </p:nvSpPr>
        <p:spPr>
          <a:xfrm>
            <a:off x="73922" y="51991"/>
            <a:ext cx="10515600" cy="685757"/>
          </a:xfrm>
        </p:spPr>
        <p:txBody>
          <a:bodyPr>
            <a:normAutofit/>
          </a:bodyPr>
          <a:lstStyle/>
          <a:p>
            <a:r>
              <a:rPr lang="en-US" sz="2800" b="1" dirty="0">
                <a:solidFill>
                  <a:srgbClr val="008000"/>
                </a:solidFill>
                <a:latin typeface="Arial Nova" panose="020B0504020202020204" pitchFamily="34" charset="0"/>
              </a:rPr>
              <a:t>WHAT SHALL HELP INDIA RESOLVE THE SUGAR SURPLUS?</a:t>
            </a:r>
          </a:p>
        </p:txBody>
      </p:sp>
      <p:sp>
        <p:nvSpPr>
          <p:cNvPr id="5" name="Rectangle 4">
            <a:extLst>
              <a:ext uri="{FF2B5EF4-FFF2-40B4-BE49-F238E27FC236}">
                <a16:creationId xmlns:a16="http://schemas.microsoft.com/office/drawing/2014/main" id="{A07CE35D-478F-403E-AB7E-42F5DEBAB985}"/>
              </a:ext>
            </a:extLst>
          </p:cNvPr>
          <p:cNvSpPr/>
          <p:nvPr/>
        </p:nvSpPr>
        <p:spPr>
          <a:xfrm flipV="1">
            <a:off x="109179" y="609372"/>
            <a:ext cx="11975007" cy="45719"/>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6" name="Table 5">
            <a:extLst>
              <a:ext uri="{FF2B5EF4-FFF2-40B4-BE49-F238E27FC236}">
                <a16:creationId xmlns:a16="http://schemas.microsoft.com/office/drawing/2014/main" id="{61BE136E-F982-443F-BE10-2D3E442F1CC6}"/>
              </a:ext>
            </a:extLst>
          </p:cNvPr>
          <p:cNvGraphicFramePr>
            <a:graphicFrameLocks noGrp="1"/>
          </p:cNvGraphicFramePr>
          <p:nvPr>
            <p:extLst>
              <p:ext uri="{D42A27DB-BD31-4B8C-83A1-F6EECF244321}">
                <p14:modId xmlns:p14="http://schemas.microsoft.com/office/powerpoint/2010/main" val="3653576956"/>
              </p:ext>
            </p:extLst>
          </p:nvPr>
        </p:nvGraphicFramePr>
        <p:xfrm>
          <a:off x="150123" y="1395701"/>
          <a:ext cx="4147769" cy="5073340"/>
        </p:xfrm>
        <a:graphic>
          <a:graphicData uri="http://schemas.openxmlformats.org/drawingml/2006/table">
            <a:tbl>
              <a:tblPr>
                <a:tableStyleId>{E8B1032C-EA38-4F05-BA0D-38AFFFC7BED3}</a:tableStyleId>
              </a:tblPr>
              <a:tblGrid>
                <a:gridCol w="1873757">
                  <a:extLst>
                    <a:ext uri="{9D8B030D-6E8A-4147-A177-3AD203B41FA5}">
                      <a16:colId xmlns:a16="http://schemas.microsoft.com/office/drawing/2014/main" val="652710501"/>
                    </a:ext>
                  </a:extLst>
                </a:gridCol>
                <a:gridCol w="790575">
                  <a:extLst>
                    <a:ext uri="{9D8B030D-6E8A-4147-A177-3AD203B41FA5}">
                      <a16:colId xmlns:a16="http://schemas.microsoft.com/office/drawing/2014/main" val="1426327005"/>
                    </a:ext>
                  </a:extLst>
                </a:gridCol>
                <a:gridCol w="570190">
                  <a:extLst>
                    <a:ext uri="{9D8B030D-6E8A-4147-A177-3AD203B41FA5}">
                      <a16:colId xmlns:a16="http://schemas.microsoft.com/office/drawing/2014/main" val="1594127579"/>
                    </a:ext>
                  </a:extLst>
                </a:gridCol>
                <a:gridCol w="913247">
                  <a:extLst>
                    <a:ext uri="{9D8B030D-6E8A-4147-A177-3AD203B41FA5}">
                      <a16:colId xmlns:a16="http://schemas.microsoft.com/office/drawing/2014/main" val="1772648730"/>
                    </a:ext>
                  </a:extLst>
                </a:gridCol>
              </a:tblGrid>
              <a:tr h="403562">
                <a:tc gridSpan="4">
                  <a:txBody>
                    <a:bodyPr/>
                    <a:lstStyle/>
                    <a:p>
                      <a:pPr algn="ctr" fontAlgn="ctr"/>
                      <a:r>
                        <a:rPr lang="en-US" sz="1100" b="1" u="none" strike="noStrike" dirty="0">
                          <a:effectLst/>
                          <a:latin typeface="Arial Nova" panose="020B0504020202020204" pitchFamily="34" charset="0"/>
                        </a:rPr>
                        <a:t>SUGAR LOSS - KMT</a:t>
                      </a:r>
                      <a:endParaRPr lang="en-US" sz="1100" b="1" i="0" u="none" strike="noStrike" dirty="0">
                        <a:solidFill>
                          <a:srgbClr val="000000"/>
                        </a:solidFill>
                        <a:effectLst/>
                        <a:latin typeface="Arial Nova" panose="020B0504020202020204" pitchFamily="34" charset="0"/>
                      </a:endParaRPr>
                    </a:p>
                  </a:txBody>
                  <a:tcPr marL="9525" marR="9525" marT="9525" marB="0" anchor="ct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63080011"/>
                  </a:ext>
                </a:extLst>
              </a:tr>
              <a:tr h="883990">
                <a:tc>
                  <a:txBody>
                    <a:bodyPr/>
                    <a:lstStyle/>
                    <a:p>
                      <a:pPr algn="ctr" fontAlgn="b"/>
                      <a:r>
                        <a:rPr lang="en-US" sz="1100" b="1" u="none" strike="noStrike">
                          <a:effectLst/>
                          <a:latin typeface="Arial Nova" panose="020B0504020202020204" pitchFamily="34" charset="0"/>
                        </a:rPr>
                        <a:t>States</a:t>
                      </a:r>
                      <a:endParaRPr lang="en-US" sz="1100" b="1" i="0" u="none" strike="noStrike">
                        <a:solidFill>
                          <a:srgbClr val="000000"/>
                        </a:solidFill>
                        <a:effectLst/>
                        <a:latin typeface="Arial Nova" panose="020B0504020202020204" pitchFamily="34" charset="0"/>
                      </a:endParaRPr>
                    </a:p>
                  </a:txBody>
                  <a:tcPr marL="9525" marR="9525" marT="9525" marB="0" anchor="ctr"/>
                </a:tc>
                <a:tc>
                  <a:txBody>
                    <a:bodyPr/>
                    <a:lstStyle/>
                    <a:p>
                      <a:pPr algn="ctr" fontAlgn="ctr"/>
                      <a:r>
                        <a:rPr lang="en-US" sz="1100" b="1" u="none" strike="noStrike" dirty="0">
                          <a:effectLst/>
                          <a:latin typeface="Arial Nova" panose="020B0504020202020204" pitchFamily="34" charset="0"/>
                        </a:rPr>
                        <a:t>CANE</a:t>
                      </a:r>
                    </a:p>
                    <a:p>
                      <a:pPr algn="ctr" fontAlgn="ctr"/>
                      <a:r>
                        <a:rPr lang="en-US" sz="1100" b="1" u="none" strike="noStrike" dirty="0">
                          <a:effectLst/>
                          <a:latin typeface="Arial Nova" panose="020B0504020202020204" pitchFamily="34" charset="0"/>
                        </a:rPr>
                        <a:t>JUICE</a:t>
                      </a:r>
                      <a:endParaRPr lang="en-US" sz="1100" b="1" i="0" u="none" strike="noStrike" dirty="0">
                        <a:solidFill>
                          <a:srgbClr val="000000"/>
                        </a:solidFill>
                        <a:effectLst/>
                        <a:latin typeface="Arial Nova" panose="020B0504020202020204" pitchFamily="34" charset="0"/>
                      </a:endParaRPr>
                    </a:p>
                  </a:txBody>
                  <a:tcPr marL="9525" marR="9525" marT="9525" marB="0" anchor="ctr"/>
                </a:tc>
                <a:tc>
                  <a:txBody>
                    <a:bodyPr/>
                    <a:lstStyle/>
                    <a:p>
                      <a:pPr algn="ctr" fontAlgn="ctr"/>
                      <a:r>
                        <a:rPr lang="en-US" sz="1100" b="1" u="none" strike="noStrike">
                          <a:effectLst/>
                          <a:latin typeface="Arial Nova" panose="020B0504020202020204" pitchFamily="34" charset="0"/>
                        </a:rPr>
                        <a:t>BHM</a:t>
                      </a:r>
                      <a:endParaRPr lang="en-US" sz="1100" b="1" i="0" u="none" strike="noStrike">
                        <a:solidFill>
                          <a:srgbClr val="000000"/>
                        </a:solidFill>
                        <a:effectLst/>
                        <a:latin typeface="Arial Nova" panose="020B0504020202020204" pitchFamily="34" charset="0"/>
                      </a:endParaRPr>
                    </a:p>
                  </a:txBody>
                  <a:tcPr marL="9525" marR="9525" marT="9525" marB="0" anchor="ctr"/>
                </a:tc>
                <a:tc>
                  <a:txBody>
                    <a:bodyPr/>
                    <a:lstStyle/>
                    <a:p>
                      <a:pPr algn="ctr" fontAlgn="ctr"/>
                      <a:r>
                        <a:rPr lang="en-US" sz="1100" b="1" u="none" strike="noStrike">
                          <a:effectLst/>
                          <a:latin typeface="Arial Nova" panose="020B0504020202020204" pitchFamily="34" charset="0"/>
                        </a:rPr>
                        <a:t>TOTAL</a:t>
                      </a:r>
                      <a:endParaRPr lang="en-US" sz="1100" b="1" i="0" u="none" strike="noStrike">
                        <a:solidFill>
                          <a:srgbClr val="000000"/>
                        </a:solidFill>
                        <a:effectLst/>
                        <a:latin typeface="Arial Nova" panose="020B0504020202020204" pitchFamily="34" charset="0"/>
                      </a:endParaRPr>
                    </a:p>
                  </a:txBody>
                  <a:tcPr marL="9525" marR="9525" marT="9525" marB="0" anchor="ctr"/>
                </a:tc>
                <a:extLst>
                  <a:ext uri="{0D108BD9-81ED-4DB2-BD59-A6C34878D82A}">
                    <a16:rowId xmlns:a16="http://schemas.microsoft.com/office/drawing/2014/main" val="1614704561"/>
                  </a:ext>
                </a:extLst>
              </a:tr>
              <a:tr h="288258">
                <a:tc>
                  <a:txBody>
                    <a:bodyPr/>
                    <a:lstStyle/>
                    <a:p>
                      <a:pPr algn="ctr" fontAlgn="b"/>
                      <a:r>
                        <a:rPr lang="en-US" sz="1100" b="1" u="none" strike="noStrike">
                          <a:effectLst/>
                          <a:latin typeface="Arial Nova" panose="020B0504020202020204" pitchFamily="34" charset="0"/>
                        </a:rPr>
                        <a:t>ANDHRA PRADESH</a:t>
                      </a:r>
                      <a:endParaRPr lang="en-US" sz="1100" b="1" i="0" u="none" strike="noStrike">
                        <a:solidFill>
                          <a:srgbClr val="000000"/>
                        </a:solidFill>
                        <a:effectLst/>
                        <a:latin typeface="Arial Nova" panose="020B0504020202020204" pitchFamily="34" charset="0"/>
                      </a:endParaRPr>
                    </a:p>
                  </a:txBody>
                  <a:tcPr marL="9525" marR="9525" marT="9525" marB="0" anchor="ctr"/>
                </a:tc>
                <a:tc>
                  <a:txBody>
                    <a:bodyPr/>
                    <a:lstStyle/>
                    <a:p>
                      <a:pPr algn="ctr" fontAlgn="ctr"/>
                      <a:r>
                        <a:rPr lang="en-US" sz="1100" b="1" u="none" strike="noStrike">
                          <a:effectLst/>
                          <a:latin typeface="Arial Nova" panose="020B0504020202020204" pitchFamily="34" charset="0"/>
                        </a:rPr>
                        <a:t>9</a:t>
                      </a:r>
                      <a:endParaRPr lang="en-US" sz="1100" b="1" i="0" u="none" strike="noStrike">
                        <a:solidFill>
                          <a:srgbClr val="000000"/>
                        </a:solidFill>
                        <a:effectLst/>
                        <a:latin typeface="Arial Nova" panose="020B0504020202020204" pitchFamily="34" charset="0"/>
                      </a:endParaRPr>
                    </a:p>
                  </a:txBody>
                  <a:tcPr marL="9525" marR="9525" marT="9525" marB="0" anchor="ctr"/>
                </a:tc>
                <a:tc>
                  <a:txBody>
                    <a:bodyPr/>
                    <a:lstStyle/>
                    <a:p>
                      <a:pPr algn="ctr" fontAlgn="ctr"/>
                      <a:r>
                        <a:rPr lang="en-US" sz="1100" b="1" u="none" strike="noStrike">
                          <a:effectLst/>
                          <a:latin typeface="Arial Nova" panose="020B0504020202020204" pitchFamily="34" charset="0"/>
                        </a:rPr>
                        <a:t>4</a:t>
                      </a:r>
                      <a:endParaRPr lang="en-US" sz="1100" b="1" i="0" u="none" strike="noStrike">
                        <a:solidFill>
                          <a:srgbClr val="000000"/>
                        </a:solidFill>
                        <a:effectLst/>
                        <a:latin typeface="Arial Nova" panose="020B0504020202020204" pitchFamily="34" charset="0"/>
                      </a:endParaRPr>
                    </a:p>
                  </a:txBody>
                  <a:tcPr marL="9525" marR="9525" marT="9525" marB="0" anchor="ctr"/>
                </a:tc>
                <a:tc>
                  <a:txBody>
                    <a:bodyPr/>
                    <a:lstStyle/>
                    <a:p>
                      <a:pPr algn="ctr" fontAlgn="ctr"/>
                      <a:r>
                        <a:rPr lang="en-US" sz="1100" b="1" u="none" strike="noStrike">
                          <a:effectLst/>
                          <a:latin typeface="Arial Nova" panose="020B0504020202020204" pitchFamily="34" charset="0"/>
                        </a:rPr>
                        <a:t>13</a:t>
                      </a:r>
                      <a:endParaRPr lang="en-US" sz="1100" b="1" i="0" u="none" strike="noStrike">
                        <a:solidFill>
                          <a:srgbClr val="000000"/>
                        </a:solidFill>
                        <a:effectLst/>
                        <a:latin typeface="Arial Nova" panose="020B0504020202020204" pitchFamily="34" charset="0"/>
                      </a:endParaRPr>
                    </a:p>
                  </a:txBody>
                  <a:tcPr marL="9525" marR="9525" marT="9525" marB="0" anchor="ctr"/>
                </a:tc>
                <a:extLst>
                  <a:ext uri="{0D108BD9-81ED-4DB2-BD59-A6C34878D82A}">
                    <a16:rowId xmlns:a16="http://schemas.microsoft.com/office/drawing/2014/main" val="3831921956"/>
                  </a:ext>
                </a:extLst>
              </a:tr>
              <a:tr h="288258">
                <a:tc>
                  <a:txBody>
                    <a:bodyPr/>
                    <a:lstStyle/>
                    <a:p>
                      <a:pPr algn="ctr" fontAlgn="b"/>
                      <a:r>
                        <a:rPr lang="en-US" sz="1100" b="1" u="none" strike="noStrike">
                          <a:effectLst/>
                          <a:latin typeface="Arial Nova" panose="020B0504020202020204" pitchFamily="34" charset="0"/>
                        </a:rPr>
                        <a:t>BIHAR</a:t>
                      </a:r>
                      <a:endParaRPr lang="en-US" sz="1100" b="1" i="0" u="none" strike="noStrike">
                        <a:solidFill>
                          <a:srgbClr val="000000"/>
                        </a:solidFill>
                        <a:effectLst/>
                        <a:latin typeface="Arial Nova" panose="020B0504020202020204" pitchFamily="34" charset="0"/>
                      </a:endParaRPr>
                    </a:p>
                  </a:txBody>
                  <a:tcPr marL="9525" marR="9525" marT="9525" marB="0" anchor="ctr"/>
                </a:tc>
                <a:tc>
                  <a:txBody>
                    <a:bodyPr/>
                    <a:lstStyle/>
                    <a:p>
                      <a:pPr algn="ctr" fontAlgn="ctr"/>
                      <a:r>
                        <a:rPr lang="en-US" sz="1100" b="1" u="none" strike="noStrike">
                          <a:effectLst/>
                          <a:latin typeface="Arial Nova" panose="020B0504020202020204" pitchFamily="34" charset="0"/>
                        </a:rPr>
                        <a:t>21</a:t>
                      </a:r>
                      <a:endParaRPr lang="en-US" sz="1100" b="1" i="0" u="none" strike="noStrike">
                        <a:solidFill>
                          <a:srgbClr val="000000"/>
                        </a:solidFill>
                        <a:effectLst/>
                        <a:latin typeface="Arial Nova" panose="020B0504020202020204" pitchFamily="34" charset="0"/>
                      </a:endParaRPr>
                    </a:p>
                  </a:txBody>
                  <a:tcPr marL="9525" marR="9525" marT="9525" marB="0" anchor="ctr"/>
                </a:tc>
                <a:tc>
                  <a:txBody>
                    <a:bodyPr/>
                    <a:lstStyle/>
                    <a:p>
                      <a:pPr algn="ctr" fontAlgn="ctr"/>
                      <a:r>
                        <a:rPr lang="en-US" sz="1100" b="1" u="none" strike="noStrike">
                          <a:effectLst/>
                          <a:latin typeface="Arial Nova" panose="020B0504020202020204" pitchFamily="34" charset="0"/>
                        </a:rPr>
                        <a:t>43</a:t>
                      </a:r>
                      <a:endParaRPr lang="en-US" sz="1100" b="1" i="0" u="none" strike="noStrike">
                        <a:solidFill>
                          <a:srgbClr val="000000"/>
                        </a:solidFill>
                        <a:effectLst/>
                        <a:latin typeface="Arial Nova" panose="020B0504020202020204" pitchFamily="34" charset="0"/>
                      </a:endParaRPr>
                    </a:p>
                  </a:txBody>
                  <a:tcPr marL="9525" marR="9525" marT="9525" marB="0" anchor="ctr"/>
                </a:tc>
                <a:tc>
                  <a:txBody>
                    <a:bodyPr/>
                    <a:lstStyle/>
                    <a:p>
                      <a:pPr algn="ctr" fontAlgn="ctr"/>
                      <a:r>
                        <a:rPr lang="en-US" sz="1100" b="1" u="none" strike="noStrike">
                          <a:effectLst/>
                          <a:latin typeface="Arial Nova" panose="020B0504020202020204" pitchFamily="34" charset="0"/>
                        </a:rPr>
                        <a:t>64</a:t>
                      </a:r>
                      <a:endParaRPr lang="en-US" sz="1100" b="1" i="0" u="none" strike="noStrike">
                        <a:solidFill>
                          <a:srgbClr val="000000"/>
                        </a:solidFill>
                        <a:effectLst/>
                        <a:latin typeface="Arial Nova" panose="020B0504020202020204" pitchFamily="34" charset="0"/>
                      </a:endParaRPr>
                    </a:p>
                  </a:txBody>
                  <a:tcPr marL="9525" marR="9525" marT="9525" marB="0" anchor="ctr"/>
                </a:tc>
                <a:extLst>
                  <a:ext uri="{0D108BD9-81ED-4DB2-BD59-A6C34878D82A}">
                    <a16:rowId xmlns:a16="http://schemas.microsoft.com/office/drawing/2014/main" val="3956760517"/>
                  </a:ext>
                </a:extLst>
              </a:tr>
              <a:tr h="288258">
                <a:tc>
                  <a:txBody>
                    <a:bodyPr/>
                    <a:lstStyle/>
                    <a:p>
                      <a:pPr algn="ctr" fontAlgn="b"/>
                      <a:r>
                        <a:rPr lang="en-US" sz="1100" b="1" u="none" strike="noStrike">
                          <a:effectLst/>
                          <a:latin typeface="Arial Nova" panose="020B0504020202020204" pitchFamily="34" charset="0"/>
                        </a:rPr>
                        <a:t>GUJARAT</a:t>
                      </a:r>
                      <a:endParaRPr lang="en-US" sz="1100" b="1" i="0" u="none" strike="noStrike">
                        <a:solidFill>
                          <a:srgbClr val="000000"/>
                        </a:solidFill>
                        <a:effectLst/>
                        <a:latin typeface="Arial Nova" panose="020B0504020202020204" pitchFamily="34" charset="0"/>
                      </a:endParaRPr>
                    </a:p>
                  </a:txBody>
                  <a:tcPr marL="9525" marR="9525" marT="9525" marB="0" anchor="ctr"/>
                </a:tc>
                <a:tc>
                  <a:txBody>
                    <a:bodyPr/>
                    <a:lstStyle/>
                    <a:p>
                      <a:pPr algn="ctr" fontAlgn="ctr"/>
                      <a:r>
                        <a:rPr lang="en-US" sz="1100" b="1" u="none" strike="noStrike">
                          <a:effectLst/>
                          <a:latin typeface="Arial Nova" panose="020B0504020202020204" pitchFamily="34" charset="0"/>
                        </a:rPr>
                        <a:t>2</a:t>
                      </a:r>
                      <a:endParaRPr lang="en-US" sz="1100" b="1" i="0" u="none" strike="noStrike">
                        <a:solidFill>
                          <a:srgbClr val="000000"/>
                        </a:solidFill>
                        <a:effectLst/>
                        <a:latin typeface="Arial Nova" panose="020B0504020202020204" pitchFamily="34" charset="0"/>
                      </a:endParaRPr>
                    </a:p>
                  </a:txBody>
                  <a:tcPr marL="9525" marR="9525" marT="9525" marB="0" anchor="ctr"/>
                </a:tc>
                <a:tc>
                  <a:txBody>
                    <a:bodyPr/>
                    <a:lstStyle/>
                    <a:p>
                      <a:pPr algn="ctr" fontAlgn="ctr"/>
                      <a:r>
                        <a:rPr lang="en-US" sz="1100" b="1" u="none" strike="noStrike">
                          <a:effectLst/>
                          <a:latin typeface="Arial Nova" panose="020B0504020202020204" pitchFamily="34" charset="0"/>
                        </a:rPr>
                        <a:t>11</a:t>
                      </a:r>
                      <a:endParaRPr lang="en-US" sz="1100" b="1" i="0" u="none" strike="noStrike">
                        <a:solidFill>
                          <a:srgbClr val="000000"/>
                        </a:solidFill>
                        <a:effectLst/>
                        <a:latin typeface="Arial Nova" panose="020B0504020202020204" pitchFamily="34" charset="0"/>
                      </a:endParaRPr>
                    </a:p>
                  </a:txBody>
                  <a:tcPr marL="9525" marR="9525" marT="9525" marB="0" anchor="ctr"/>
                </a:tc>
                <a:tc>
                  <a:txBody>
                    <a:bodyPr/>
                    <a:lstStyle/>
                    <a:p>
                      <a:pPr algn="ctr" fontAlgn="ctr"/>
                      <a:r>
                        <a:rPr lang="en-US" sz="1100" b="1" u="none" strike="noStrike">
                          <a:effectLst/>
                          <a:latin typeface="Arial Nova" panose="020B0504020202020204" pitchFamily="34" charset="0"/>
                        </a:rPr>
                        <a:t>13</a:t>
                      </a:r>
                      <a:endParaRPr lang="en-US" sz="1100" b="1" i="0" u="none" strike="noStrike">
                        <a:solidFill>
                          <a:srgbClr val="000000"/>
                        </a:solidFill>
                        <a:effectLst/>
                        <a:latin typeface="Arial Nova" panose="020B0504020202020204" pitchFamily="34" charset="0"/>
                      </a:endParaRPr>
                    </a:p>
                  </a:txBody>
                  <a:tcPr marL="9525" marR="9525" marT="9525" marB="0" anchor="ctr"/>
                </a:tc>
                <a:extLst>
                  <a:ext uri="{0D108BD9-81ED-4DB2-BD59-A6C34878D82A}">
                    <a16:rowId xmlns:a16="http://schemas.microsoft.com/office/drawing/2014/main" val="3187624194"/>
                  </a:ext>
                </a:extLst>
              </a:tr>
              <a:tr h="288258">
                <a:tc>
                  <a:txBody>
                    <a:bodyPr/>
                    <a:lstStyle/>
                    <a:p>
                      <a:pPr algn="ctr" fontAlgn="b"/>
                      <a:r>
                        <a:rPr lang="en-US" sz="1100" b="1" u="none" strike="noStrike">
                          <a:effectLst/>
                          <a:latin typeface="Arial Nova" panose="020B0504020202020204" pitchFamily="34" charset="0"/>
                        </a:rPr>
                        <a:t>HARYANA</a:t>
                      </a:r>
                      <a:endParaRPr lang="en-US" sz="1100" b="1" i="0" u="none" strike="noStrike">
                        <a:solidFill>
                          <a:srgbClr val="000000"/>
                        </a:solidFill>
                        <a:effectLst/>
                        <a:latin typeface="Arial Nova" panose="020B0504020202020204" pitchFamily="34" charset="0"/>
                      </a:endParaRPr>
                    </a:p>
                  </a:txBody>
                  <a:tcPr marL="9525" marR="9525" marT="9525" marB="0" anchor="ctr"/>
                </a:tc>
                <a:tc>
                  <a:txBody>
                    <a:bodyPr/>
                    <a:lstStyle/>
                    <a:p>
                      <a:pPr algn="ctr" fontAlgn="ctr"/>
                      <a:r>
                        <a:rPr lang="en-US" sz="1100" b="1" u="none" strike="noStrike">
                          <a:effectLst/>
                          <a:latin typeface="Arial Nova" panose="020B0504020202020204" pitchFamily="34" charset="0"/>
                        </a:rPr>
                        <a:t>0</a:t>
                      </a:r>
                      <a:endParaRPr lang="en-US" sz="1100" b="1" i="0" u="none" strike="noStrike">
                        <a:solidFill>
                          <a:srgbClr val="000000"/>
                        </a:solidFill>
                        <a:effectLst/>
                        <a:latin typeface="Arial Nova" panose="020B0504020202020204" pitchFamily="34" charset="0"/>
                      </a:endParaRPr>
                    </a:p>
                  </a:txBody>
                  <a:tcPr marL="9525" marR="9525" marT="9525" marB="0" anchor="ctr"/>
                </a:tc>
                <a:tc>
                  <a:txBody>
                    <a:bodyPr/>
                    <a:lstStyle/>
                    <a:p>
                      <a:pPr algn="ctr" fontAlgn="ctr"/>
                      <a:r>
                        <a:rPr lang="en-US" sz="1100" b="1" u="none" strike="noStrike">
                          <a:effectLst/>
                          <a:latin typeface="Arial Nova" panose="020B0504020202020204" pitchFamily="34" charset="0"/>
                        </a:rPr>
                        <a:t>28</a:t>
                      </a:r>
                      <a:endParaRPr lang="en-US" sz="1100" b="1" i="0" u="none" strike="noStrike">
                        <a:solidFill>
                          <a:srgbClr val="000000"/>
                        </a:solidFill>
                        <a:effectLst/>
                        <a:latin typeface="Arial Nova" panose="020B0504020202020204" pitchFamily="34" charset="0"/>
                      </a:endParaRPr>
                    </a:p>
                  </a:txBody>
                  <a:tcPr marL="9525" marR="9525" marT="9525" marB="0" anchor="ctr"/>
                </a:tc>
                <a:tc>
                  <a:txBody>
                    <a:bodyPr/>
                    <a:lstStyle/>
                    <a:p>
                      <a:pPr algn="ctr" fontAlgn="ctr"/>
                      <a:r>
                        <a:rPr lang="en-US" sz="1100" b="1" u="none" strike="noStrike">
                          <a:effectLst/>
                          <a:latin typeface="Arial Nova" panose="020B0504020202020204" pitchFamily="34" charset="0"/>
                        </a:rPr>
                        <a:t>28</a:t>
                      </a:r>
                      <a:endParaRPr lang="en-US" sz="1100" b="1" i="0" u="none" strike="noStrike">
                        <a:solidFill>
                          <a:srgbClr val="000000"/>
                        </a:solidFill>
                        <a:effectLst/>
                        <a:latin typeface="Arial Nova" panose="020B0504020202020204" pitchFamily="34" charset="0"/>
                      </a:endParaRPr>
                    </a:p>
                  </a:txBody>
                  <a:tcPr marL="9525" marR="9525" marT="9525" marB="0" anchor="ctr"/>
                </a:tc>
                <a:extLst>
                  <a:ext uri="{0D108BD9-81ED-4DB2-BD59-A6C34878D82A}">
                    <a16:rowId xmlns:a16="http://schemas.microsoft.com/office/drawing/2014/main" val="2872628944"/>
                  </a:ext>
                </a:extLst>
              </a:tr>
              <a:tr h="288258">
                <a:tc>
                  <a:txBody>
                    <a:bodyPr/>
                    <a:lstStyle/>
                    <a:p>
                      <a:pPr algn="ctr" fontAlgn="b"/>
                      <a:r>
                        <a:rPr lang="en-US" sz="1100" b="1" u="none" strike="noStrike">
                          <a:effectLst/>
                          <a:latin typeface="Arial Nova" panose="020B0504020202020204" pitchFamily="34" charset="0"/>
                        </a:rPr>
                        <a:t>KARNATAKA</a:t>
                      </a:r>
                      <a:endParaRPr lang="en-US" sz="1100" b="1" i="0" u="none" strike="noStrike">
                        <a:solidFill>
                          <a:srgbClr val="000000"/>
                        </a:solidFill>
                        <a:effectLst/>
                        <a:latin typeface="Arial Nova" panose="020B0504020202020204" pitchFamily="34" charset="0"/>
                      </a:endParaRPr>
                    </a:p>
                  </a:txBody>
                  <a:tcPr marL="9525" marR="9525" marT="9525" marB="0" anchor="ctr"/>
                </a:tc>
                <a:tc>
                  <a:txBody>
                    <a:bodyPr/>
                    <a:lstStyle/>
                    <a:p>
                      <a:pPr algn="ctr" fontAlgn="ctr"/>
                      <a:r>
                        <a:rPr lang="en-US" sz="1100" b="1" u="none" strike="noStrike">
                          <a:effectLst/>
                          <a:latin typeface="Arial Nova" panose="020B0504020202020204" pitchFamily="34" charset="0"/>
                        </a:rPr>
                        <a:t>494</a:t>
                      </a:r>
                      <a:endParaRPr lang="en-US" sz="1100" b="1" i="0" u="none" strike="noStrike">
                        <a:solidFill>
                          <a:srgbClr val="000000"/>
                        </a:solidFill>
                        <a:effectLst/>
                        <a:latin typeface="Arial Nova" panose="020B0504020202020204" pitchFamily="34" charset="0"/>
                      </a:endParaRPr>
                    </a:p>
                  </a:txBody>
                  <a:tcPr marL="9525" marR="9525" marT="9525" marB="0" anchor="ctr"/>
                </a:tc>
                <a:tc>
                  <a:txBody>
                    <a:bodyPr/>
                    <a:lstStyle/>
                    <a:p>
                      <a:pPr algn="ctr" fontAlgn="ctr"/>
                      <a:r>
                        <a:rPr lang="en-US" sz="1100" b="1" u="none" strike="noStrike">
                          <a:effectLst/>
                          <a:latin typeface="Arial Nova" panose="020B0504020202020204" pitchFamily="34" charset="0"/>
                        </a:rPr>
                        <a:t>254</a:t>
                      </a:r>
                      <a:endParaRPr lang="en-US" sz="1100" b="1" i="0" u="none" strike="noStrike">
                        <a:solidFill>
                          <a:srgbClr val="000000"/>
                        </a:solidFill>
                        <a:effectLst/>
                        <a:latin typeface="Arial Nova" panose="020B0504020202020204" pitchFamily="34" charset="0"/>
                      </a:endParaRPr>
                    </a:p>
                  </a:txBody>
                  <a:tcPr marL="9525" marR="9525" marT="9525" marB="0" anchor="ctr"/>
                </a:tc>
                <a:tc>
                  <a:txBody>
                    <a:bodyPr/>
                    <a:lstStyle/>
                    <a:p>
                      <a:pPr algn="ctr" fontAlgn="ctr"/>
                      <a:r>
                        <a:rPr lang="en-US" sz="1100" b="1" u="none" strike="noStrike">
                          <a:effectLst/>
                          <a:latin typeface="Arial Nova" panose="020B0504020202020204" pitchFamily="34" charset="0"/>
                        </a:rPr>
                        <a:t>747</a:t>
                      </a:r>
                      <a:endParaRPr lang="en-US" sz="1100" b="1" i="0" u="none" strike="noStrike">
                        <a:solidFill>
                          <a:srgbClr val="000000"/>
                        </a:solidFill>
                        <a:effectLst/>
                        <a:latin typeface="Arial Nova" panose="020B0504020202020204" pitchFamily="34" charset="0"/>
                      </a:endParaRPr>
                    </a:p>
                  </a:txBody>
                  <a:tcPr marL="9525" marR="9525" marT="9525" marB="0" anchor="ctr"/>
                </a:tc>
                <a:extLst>
                  <a:ext uri="{0D108BD9-81ED-4DB2-BD59-A6C34878D82A}">
                    <a16:rowId xmlns:a16="http://schemas.microsoft.com/office/drawing/2014/main" val="3260499155"/>
                  </a:ext>
                </a:extLst>
              </a:tr>
              <a:tr h="288258">
                <a:tc>
                  <a:txBody>
                    <a:bodyPr/>
                    <a:lstStyle/>
                    <a:p>
                      <a:pPr algn="ctr" fontAlgn="b"/>
                      <a:r>
                        <a:rPr lang="en-US" sz="1100" b="1" u="none" strike="noStrike">
                          <a:effectLst/>
                          <a:latin typeface="Arial Nova" panose="020B0504020202020204" pitchFamily="34" charset="0"/>
                        </a:rPr>
                        <a:t>MADHYA PRADESH</a:t>
                      </a:r>
                      <a:endParaRPr lang="en-US" sz="1100" b="1" i="0" u="none" strike="noStrike">
                        <a:solidFill>
                          <a:srgbClr val="000000"/>
                        </a:solidFill>
                        <a:effectLst/>
                        <a:latin typeface="Arial Nova" panose="020B0504020202020204" pitchFamily="34" charset="0"/>
                      </a:endParaRPr>
                    </a:p>
                  </a:txBody>
                  <a:tcPr marL="9525" marR="9525" marT="9525" marB="0" anchor="ctr"/>
                </a:tc>
                <a:tc>
                  <a:txBody>
                    <a:bodyPr/>
                    <a:lstStyle/>
                    <a:p>
                      <a:pPr algn="ctr" fontAlgn="ctr"/>
                      <a:r>
                        <a:rPr lang="en-US" sz="1100" b="1" u="none" strike="noStrike">
                          <a:effectLst/>
                          <a:latin typeface="Arial Nova" panose="020B0504020202020204" pitchFamily="34" charset="0"/>
                        </a:rPr>
                        <a:t>21</a:t>
                      </a:r>
                      <a:endParaRPr lang="en-US" sz="1100" b="1" i="0" u="none" strike="noStrike">
                        <a:solidFill>
                          <a:srgbClr val="000000"/>
                        </a:solidFill>
                        <a:effectLst/>
                        <a:latin typeface="Arial Nova" panose="020B0504020202020204" pitchFamily="34" charset="0"/>
                      </a:endParaRPr>
                    </a:p>
                  </a:txBody>
                  <a:tcPr marL="9525" marR="9525" marT="9525" marB="0" anchor="ctr"/>
                </a:tc>
                <a:tc>
                  <a:txBody>
                    <a:bodyPr/>
                    <a:lstStyle/>
                    <a:p>
                      <a:pPr algn="ctr" fontAlgn="ctr"/>
                      <a:r>
                        <a:rPr lang="en-US" sz="1100" b="1" u="none" strike="noStrike">
                          <a:effectLst/>
                          <a:latin typeface="Arial Nova" panose="020B0504020202020204" pitchFamily="34" charset="0"/>
                        </a:rPr>
                        <a:t>25</a:t>
                      </a:r>
                      <a:endParaRPr lang="en-US" sz="1100" b="1" i="0" u="none" strike="noStrike">
                        <a:solidFill>
                          <a:srgbClr val="000000"/>
                        </a:solidFill>
                        <a:effectLst/>
                        <a:latin typeface="Arial Nova" panose="020B0504020202020204" pitchFamily="34" charset="0"/>
                      </a:endParaRPr>
                    </a:p>
                  </a:txBody>
                  <a:tcPr marL="9525" marR="9525" marT="9525" marB="0" anchor="ctr"/>
                </a:tc>
                <a:tc>
                  <a:txBody>
                    <a:bodyPr/>
                    <a:lstStyle/>
                    <a:p>
                      <a:pPr algn="ctr" fontAlgn="ctr"/>
                      <a:r>
                        <a:rPr lang="en-US" sz="1100" b="1" u="none" strike="noStrike">
                          <a:effectLst/>
                          <a:latin typeface="Arial Nova" panose="020B0504020202020204" pitchFamily="34" charset="0"/>
                        </a:rPr>
                        <a:t>46</a:t>
                      </a:r>
                      <a:endParaRPr lang="en-US" sz="1100" b="1" i="0" u="none" strike="noStrike">
                        <a:solidFill>
                          <a:srgbClr val="000000"/>
                        </a:solidFill>
                        <a:effectLst/>
                        <a:latin typeface="Arial Nova" panose="020B0504020202020204" pitchFamily="34" charset="0"/>
                      </a:endParaRPr>
                    </a:p>
                  </a:txBody>
                  <a:tcPr marL="9525" marR="9525" marT="9525" marB="0" anchor="ctr"/>
                </a:tc>
                <a:extLst>
                  <a:ext uri="{0D108BD9-81ED-4DB2-BD59-A6C34878D82A}">
                    <a16:rowId xmlns:a16="http://schemas.microsoft.com/office/drawing/2014/main" val="1328298117"/>
                  </a:ext>
                </a:extLst>
              </a:tr>
              <a:tr h="288258">
                <a:tc>
                  <a:txBody>
                    <a:bodyPr/>
                    <a:lstStyle/>
                    <a:p>
                      <a:pPr algn="ctr" fontAlgn="b"/>
                      <a:r>
                        <a:rPr lang="en-US" sz="1100" b="1" u="none" strike="noStrike">
                          <a:effectLst/>
                          <a:latin typeface="Arial Nova" panose="020B0504020202020204" pitchFamily="34" charset="0"/>
                        </a:rPr>
                        <a:t>MAHARASHTRA</a:t>
                      </a:r>
                      <a:endParaRPr lang="en-US" sz="1100" b="1" i="0" u="none" strike="noStrike">
                        <a:solidFill>
                          <a:srgbClr val="000000"/>
                        </a:solidFill>
                        <a:effectLst/>
                        <a:latin typeface="Arial Nova" panose="020B0504020202020204" pitchFamily="34" charset="0"/>
                      </a:endParaRPr>
                    </a:p>
                  </a:txBody>
                  <a:tcPr marL="9525" marR="9525" marT="9525" marB="0" anchor="ctr"/>
                </a:tc>
                <a:tc>
                  <a:txBody>
                    <a:bodyPr/>
                    <a:lstStyle/>
                    <a:p>
                      <a:pPr algn="ctr" fontAlgn="ctr"/>
                      <a:r>
                        <a:rPr lang="en-US" sz="1100" b="1" u="none" strike="noStrike">
                          <a:effectLst/>
                          <a:latin typeface="Arial Nova" panose="020B0504020202020204" pitchFamily="34" charset="0"/>
                        </a:rPr>
                        <a:t>265</a:t>
                      </a:r>
                      <a:endParaRPr lang="en-US" sz="1100" b="1" i="0" u="none" strike="noStrike">
                        <a:solidFill>
                          <a:srgbClr val="000000"/>
                        </a:solidFill>
                        <a:effectLst/>
                        <a:latin typeface="Arial Nova" panose="020B0504020202020204" pitchFamily="34" charset="0"/>
                      </a:endParaRPr>
                    </a:p>
                  </a:txBody>
                  <a:tcPr marL="9525" marR="9525" marT="9525" marB="0" anchor="ctr"/>
                </a:tc>
                <a:tc>
                  <a:txBody>
                    <a:bodyPr/>
                    <a:lstStyle/>
                    <a:p>
                      <a:pPr algn="ctr" fontAlgn="ctr"/>
                      <a:r>
                        <a:rPr lang="en-US" sz="1100" b="1" u="none" strike="noStrike">
                          <a:effectLst/>
                          <a:latin typeface="Arial Nova" panose="020B0504020202020204" pitchFamily="34" charset="0"/>
                        </a:rPr>
                        <a:t>794</a:t>
                      </a:r>
                      <a:endParaRPr lang="en-US" sz="1100" b="1" i="0" u="none" strike="noStrike">
                        <a:solidFill>
                          <a:srgbClr val="000000"/>
                        </a:solidFill>
                        <a:effectLst/>
                        <a:latin typeface="Arial Nova" panose="020B0504020202020204" pitchFamily="34" charset="0"/>
                      </a:endParaRPr>
                    </a:p>
                  </a:txBody>
                  <a:tcPr marL="9525" marR="9525" marT="9525" marB="0" anchor="ctr"/>
                </a:tc>
                <a:tc>
                  <a:txBody>
                    <a:bodyPr/>
                    <a:lstStyle/>
                    <a:p>
                      <a:pPr algn="ctr" fontAlgn="ctr"/>
                      <a:r>
                        <a:rPr lang="en-US" sz="1100" b="1" u="none" strike="noStrike">
                          <a:effectLst/>
                          <a:latin typeface="Arial Nova" panose="020B0504020202020204" pitchFamily="34" charset="0"/>
                        </a:rPr>
                        <a:t>1058</a:t>
                      </a:r>
                      <a:endParaRPr lang="en-US" sz="1100" b="1" i="0" u="none" strike="noStrike">
                        <a:solidFill>
                          <a:srgbClr val="000000"/>
                        </a:solidFill>
                        <a:effectLst/>
                        <a:latin typeface="Arial Nova" panose="020B0504020202020204" pitchFamily="34" charset="0"/>
                      </a:endParaRPr>
                    </a:p>
                  </a:txBody>
                  <a:tcPr marL="9525" marR="9525" marT="9525" marB="0" anchor="ctr"/>
                </a:tc>
                <a:extLst>
                  <a:ext uri="{0D108BD9-81ED-4DB2-BD59-A6C34878D82A}">
                    <a16:rowId xmlns:a16="http://schemas.microsoft.com/office/drawing/2014/main" val="3929542221"/>
                  </a:ext>
                </a:extLst>
              </a:tr>
              <a:tr h="288258">
                <a:tc>
                  <a:txBody>
                    <a:bodyPr/>
                    <a:lstStyle/>
                    <a:p>
                      <a:pPr algn="ctr" fontAlgn="b"/>
                      <a:r>
                        <a:rPr lang="en-US" sz="1100" b="1" u="none" strike="noStrike">
                          <a:effectLst/>
                          <a:latin typeface="Arial Nova" panose="020B0504020202020204" pitchFamily="34" charset="0"/>
                        </a:rPr>
                        <a:t>PUNJAB</a:t>
                      </a:r>
                      <a:endParaRPr lang="en-US" sz="1100" b="1" i="0" u="none" strike="noStrike">
                        <a:solidFill>
                          <a:srgbClr val="000000"/>
                        </a:solidFill>
                        <a:effectLst/>
                        <a:latin typeface="Arial Nova" panose="020B0504020202020204" pitchFamily="34" charset="0"/>
                      </a:endParaRPr>
                    </a:p>
                  </a:txBody>
                  <a:tcPr marL="9525" marR="9525" marT="9525" marB="0" anchor="ctr"/>
                </a:tc>
                <a:tc>
                  <a:txBody>
                    <a:bodyPr/>
                    <a:lstStyle/>
                    <a:p>
                      <a:pPr algn="ctr" fontAlgn="ctr"/>
                      <a:r>
                        <a:rPr lang="en-US" sz="1100" b="1" u="none" strike="noStrike">
                          <a:effectLst/>
                          <a:latin typeface="Arial Nova" panose="020B0504020202020204" pitchFamily="34" charset="0"/>
                        </a:rPr>
                        <a:t>18</a:t>
                      </a:r>
                      <a:endParaRPr lang="en-US" sz="1100" b="1" i="0" u="none" strike="noStrike">
                        <a:solidFill>
                          <a:srgbClr val="000000"/>
                        </a:solidFill>
                        <a:effectLst/>
                        <a:latin typeface="Arial Nova" panose="020B0504020202020204" pitchFamily="34" charset="0"/>
                      </a:endParaRPr>
                    </a:p>
                  </a:txBody>
                  <a:tcPr marL="9525" marR="9525" marT="9525" marB="0" anchor="ctr"/>
                </a:tc>
                <a:tc>
                  <a:txBody>
                    <a:bodyPr/>
                    <a:lstStyle/>
                    <a:p>
                      <a:pPr algn="ctr" fontAlgn="ctr"/>
                      <a:r>
                        <a:rPr lang="en-US" sz="1100" b="1" u="none" strike="noStrike">
                          <a:effectLst/>
                          <a:latin typeface="Arial Nova" panose="020B0504020202020204" pitchFamily="34" charset="0"/>
                        </a:rPr>
                        <a:t>36</a:t>
                      </a:r>
                      <a:endParaRPr lang="en-US" sz="1100" b="1" i="0" u="none" strike="noStrike">
                        <a:solidFill>
                          <a:srgbClr val="000000"/>
                        </a:solidFill>
                        <a:effectLst/>
                        <a:latin typeface="Arial Nova" panose="020B0504020202020204" pitchFamily="34" charset="0"/>
                      </a:endParaRPr>
                    </a:p>
                  </a:txBody>
                  <a:tcPr marL="9525" marR="9525" marT="9525" marB="0" anchor="ctr"/>
                </a:tc>
                <a:tc>
                  <a:txBody>
                    <a:bodyPr/>
                    <a:lstStyle/>
                    <a:p>
                      <a:pPr algn="ctr" fontAlgn="ctr"/>
                      <a:r>
                        <a:rPr lang="en-US" sz="1100" b="1" u="none" strike="noStrike">
                          <a:effectLst/>
                          <a:latin typeface="Arial Nova" panose="020B0504020202020204" pitchFamily="34" charset="0"/>
                        </a:rPr>
                        <a:t>53</a:t>
                      </a:r>
                      <a:endParaRPr lang="en-US" sz="1100" b="1" i="0" u="none" strike="noStrike">
                        <a:solidFill>
                          <a:srgbClr val="000000"/>
                        </a:solidFill>
                        <a:effectLst/>
                        <a:latin typeface="Arial Nova" panose="020B0504020202020204" pitchFamily="34" charset="0"/>
                      </a:endParaRPr>
                    </a:p>
                  </a:txBody>
                  <a:tcPr marL="9525" marR="9525" marT="9525" marB="0" anchor="ctr"/>
                </a:tc>
                <a:extLst>
                  <a:ext uri="{0D108BD9-81ED-4DB2-BD59-A6C34878D82A}">
                    <a16:rowId xmlns:a16="http://schemas.microsoft.com/office/drawing/2014/main" val="2063049648"/>
                  </a:ext>
                </a:extLst>
              </a:tr>
              <a:tr h="288258">
                <a:tc>
                  <a:txBody>
                    <a:bodyPr/>
                    <a:lstStyle/>
                    <a:p>
                      <a:pPr algn="ctr" fontAlgn="b"/>
                      <a:r>
                        <a:rPr lang="en-US" sz="1100" b="1" u="none" strike="noStrike">
                          <a:effectLst/>
                          <a:latin typeface="Arial Nova" panose="020B0504020202020204" pitchFamily="34" charset="0"/>
                        </a:rPr>
                        <a:t>TAMIL NADU</a:t>
                      </a:r>
                      <a:endParaRPr lang="en-US" sz="1100" b="1" i="0" u="none" strike="noStrike">
                        <a:solidFill>
                          <a:srgbClr val="000000"/>
                        </a:solidFill>
                        <a:effectLst/>
                        <a:latin typeface="Arial Nova" panose="020B0504020202020204" pitchFamily="34" charset="0"/>
                      </a:endParaRPr>
                    </a:p>
                  </a:txBody>
                  <a:tcPr marL="9525" marR="9525" marT="9525" marB="0" anchor="ctr"/>
                </a:tc>
                <a:tc>
                  <a:txBody>
                    <a:bodyPr/>
                    <a:lstStyle/>
                    <a:p>
                      <a:pPr algn="ctr" fontAlgn="ctr"/>
                      <a:r>
                        <a:rPr lang="en-US" sz="1100" b="1" u="none" strike="noStrike">
                          <a:effectLst/>
                          <a:latin typeface="Arial Nova" panose="020B0504020202020204" pitchFamily="34" charset="0"/>
                        </a:rPr>
                        <a:t>9</a:t>
                      </a:r>
                      <a:endParaRPr lang="en-US" sz="1100" b="1" i="0" u="none" strike="noStrike">
                        <a:solidFill>
                          <a:srgbClr val="000000"/>
                        </a:solidFill>
                        <a:effectLst/>
                        <a:latin typeface="Arial Nova" panose="020B0504020202020204" pitchFamily="34" charset="0"/>
                      </a:endParaRPr>
                    </a:p>
                  </a:txBody>
                  <a:tcPr marL="9525" marR="9525" marT="9525" marB="0" anchor="ctr"/>
                </a:tc>
                <a:tc>
                  <a:txBody>
                    <a:bodyPr/>
                    <a:lstStyle/>
                    <a:p>
                      <a:pPr algn="ctr" fontAlgn="ctr"/>
                      <a:r>
                        <a:rPr lang="en-US" sz="1100" b="1" u="none" strike="noStrike">
                          <a:effectLst/>
                          <a:latin typeface="Arial Nova" panose="020B0504020202020204" pitchFamily="34" charset="0"/>
                        </a:rPr>
                        <a:t>7</a:t>
                      </a:r>
                      <a:endParaRPr lang="en-US" sz="1100" b="1" i="0" u="none" strike="noStrike">
                        <a:solidFill>
                          <a:srgbClr val="000000"/>
                        </a:solidFill>
                        <a:effectLst/>
                        <a:latin typeface="Arial Nova" panose="020B0504020202020204" pitchFamily="34" charset="0"/>
                      </a:endParaRPr>
                    </a:p>
                  </a:txBody>
                  <a:tcPr marL="9525" marR="9525" marT="9525" marB="0" anchor="ctr"/>
                </a:tc>
                <a:tc>
                  <a:txBody>
                    <a:bodyPr/>
                    <a:lstStyle/>
                    <a:p>
                      <a:pPr algn="ctr" fontAlgn="ctr"/>
                      <a:r>
                        <a:rPr lang="en-US" sz="1100" b="1" u="none" strike="noStrike">
                          <a:effectLst/>
                          <a:latin typeface="Arial Nova" panose="020B0504020202020204" pitchFamily="34" charset="0"/>
                        </a:rPr>
                        <a:t>16</a:t>
                      </a:r>
                      <a:endParaRPr lang="en-US" sz="1100" b="1" i="0" u="none" strike="noStrike">
                        <a:solidFill>
                          <a:srgbClr val="000000"/>
                        </a:solidFill>
                        <a:effectLst/>
                        <a:latin typeface="Arial Nova" panose="020B0504020202020204" pitchFamily="34" charset="0"/>
                      </a:endParaRPr>
                    </a:p>
                  </a:txBody>
                  <a:tcPr marL="9525" marR="9525" marT="9525" marB="0" anchor="ctr"/>
                </a:tc>
                <a:extLst>
                  <a:ext uri="{0D108BD9-81ED-4DB2-BD59-A6C34878D82A}">
                    <a16:rowId xmlns:a16="http://schemas.microsoft.com/office/drawing/2014/main" val="2804330963"/>
                  </a:ext>
                </a:extLst>
              </a:tr>
              <a:tr h="288258">
                <a:tc>
                  <a:txBody>
                    <a:bodyPr/>
                    <a:lstStyle/>
                    <a:p>
                      <a:pPr algn="ctr" fontAlgn="b"/>
                      <a:r>
                        <a:rPr lang="en-US" sz="1100" b="1" u="none" strike="noStrike">
                          <a:effectLst/>
                          <a:latin typeface="Arial Nova" panose="020B0504020202020204" pitchFamily="34" charset="0"/>
                        </a:rPr>
                        <a:t>TELANGANA</a:t>
                      </a:r>
                      <a:endParaRPr lang="en-US" sz="1100" b="1" i="0" u="none" strike="noStrike">
                        <a:solidFill>
                          <a:srgbClr val="000000"/>
                        </a:solidFill>
                        <a:effectLst/>
                        <a:latin typeface="Arial Nova" panose="020B0504020202020204" pitchFamily="34" charset="0"/>
                      </a:endParaRPr>
                    </a:p>
                  </a:txBody>
                  <a:tcPr marL="9525" marR="9525" marT="9525" marB="0" anchor="ctr"/>
                </a:tc>
                <a:tc>
                  <a:txBody>
                    <a:bodyPr/>
                    <a:lstStyle/>
                    <a:p>
                      <a:pPr algn="ctr" fontAlgn="ctr"/>
                      <a:r>
                        <a:rPr lang="en-US" sz="1100" b="1" u="none" strike="noStrike">
                          <a:effectLst/>
                          <a:latin typeface="Arial Nova" panose="020B0504020202020204" pitchFamily="34" charset="0"/>
                        </a:rPr>
                        <a:t>0</a:t>
                      </a:r>
                      <a:endParaRPr lang="en-US" sz="1100" b="1" i="0" u="none" strike="noStrike">
                        <a:solidFill>
                          <a:srgbClr val="000000"/>
                        </a:solidFill>
                        <a:effectLst/>
                        <a:latin typeface="Arial Nova" panose="020B0504020202020204" pitchFamily="34" charset="0"/>
                      </a:endParaRPr>
                    </a:p>
                  </a:txBody>
                  <a:tcPr marL="9525" marR="9525" marT="9525" marB="0" anchor="ctr"/>
                </a:tc>
                <a:tc>
                  <a:txBody>
                    <a:bodyPr/>
                    <a:lstStyle/>
                    <a:p>
                      <a:pPr algn="ctr" fontAlgn="ctr"/>
                      <a:r>
                        <a:rPr lang="en-US" sz="1100" b="1" u="none" strike="noStrike">
                          <a:effectLst/>
                          <a:latin typeface="Arial Nova" panose="020B0504020202020204" pitchFamily="34" charset="0"/>
                        </a:rPr>
                        <a:t>6</a:t>
                      </a:r>
                      <a:endParaRPr lang="en-US" sz="1100" b="1" i="0" u="none" strike="noStrike">
                        <a:solidFill>
                          <a:srgbClr val="000000"/>
                        </a:solidFill>
                        <a:effectLst/>
                        <a:latin typeface="Arial Nova" panose="020B0504020202020204" pitchFamily="34" charset="0"/>
                      </a:endParaRPr>
                    </a:p>
                  </a:txBody>
                  <a:tcPr marL="9525" marR="9525" marT="9525" marB="0" anchor="ctr"/>
                </a:tc>
                <a:tc>
                  <a:txBody>
                    <a:bodyPr/>
                    <a:lstStyle/>
                    <a:p>
                      <a:pPr algn="ctr" fontAlgn="ctr"/>
                      <a:r>
                        <a:rPr lang="en-US" sz="1100" b="1" u="none" strike="noStrike">
                          <a:effectLst/>
                          <a:latin typeface="Arial Nova" panose="020B0504020202020204" pitchFamily="34" charset="0"/>
                        </a:rPr>
                        <a:t>6</a:t>
                      </a:r>
                      <a:endParaRPr lang="en-US" sz="1100" b="1" i="0" u="none" strike="noStrike">
                        <a:solidFill>
                          <a:srgbClr val="000000"/>
                        </a:solidFill>
                        <a:effectLst/>
                        <a:latin typeface="Arial Nova" panose="020B0504020202020204" pitchFamily="34" charset="0"/>
                      </a:endParaRPr>
                    </a:p>
                  </a:txBody>
                  <a:tcPr marL="9525" marR="9525" marT="9525" marB="0" anchor="ctr"/>
                </a:tc>
                <a:extLst>
                  <a:ext uri="{0D108BD9-81ED-4DB2-BD59-A6C34878D82A}">
                    <a16:rowId xmlns:a16="http://schemas.microsoft.com/office/drawing/2014/main" val="1804778894"/>
                  </a:ext>
                </a:extLst>
              </a:tr>
              <a:tr h="288258">
                <a:tc>
                  <a:txBody>
                    <a:bodyPr/>
                    <a:lstStyle/>
                    <a:p>
                      <a:pPr algn="ctr" fontAlgn="b"/>
                      <a:r>
                        <a:rPr lang="en-US" sz="1100" b="1" u="none" strike="noStrike">
                          <a:effectLst/>
                          <a:latin typeface="Arial Nova" panose="020B0504020202020204" pitchFamily="34" charset="0"/>
                        </a:rPr>
                        <a:t>UTTAR PRADESH</a:t>
                      </a:r>
                      <a:endParaRPr lang="en-US" sz="1100" b="1" i="0" u="none" strike="noStrike">
                        <a:solidFill>
                          <a:srgbClr val="000000"/>
                        </a:solidFill>
                        <a:effectLst/>
                        <a:latin typeface="Arial Nova" panose="020B0504020202020204" pitchFamily="34" charset="0"/>
                      </a:endParaRPr>
                    </a:p>
                  </a:txBody>
                  <a:tcPr marL="9525" marR="9525" marT="9525" marB="0" anchor="ctr"/>
                </a:tc>
                <a:tc>
                  <a:txBody>
                    <a:bodyPr/>
                    <a:lstStyle/>
                    <a:p>
                      <a:pPr algn="ctr" fontAlgn="ctr"/>
                      <a:r>
                        <a:rPr lang="en-US" sz="1100" b="1" u="none" strike="noStrike">
                          <a:effectLst/>
                          <a:latin typeface="Arial Nova" panose="020B0504020202020204" pitchFamily="34" charset="0"/>
                        </a:rPr>
                        <a:t>290</a:t>
                      </a:r>
                      <a:endParaRPr lang="en-US" sz="1100" b="1" i="0" u="none" strike="noStrike">
                        <a:solidFill>
                          <a:srgbClr val="000000"/>
                        </a:solidFill>
                        <a:effectLst/>
                        <a:latin typeface="Arial Nova" panose="020B0504020202020204" pitchFamily="34" charset="0"/>
                      </a:endParaRPr>
                    </a:p>
                  </a:txBody>
                  <a:tcPr marL="9525" marR="9525" marT="9525" marB="0" anchor="ctr"/>
                </a:tc>
                <a:tc>
                  <a:txBody>
                    <a:bodyPr/>
                    <a:lstStyle/>
                    <a:p>
                      <a:pPr algn="ctr" fontAlgn="ctr"/>
                      <a:r>
                        <a:rPr lang="en-US" sz="1100" b="1" u="none" strike="noStrike">
                          <a:effectLst/>
                          <a:latin typeface="Arial Nova" panose="020B0504020202020204" pitchFamily="34" charset="0"/>
                        </a:rPr>
                        <a:t>850</a:t>
                      </a:r>
                      <a:endParaRPr lang="en-US" sz="1100" b="1" i="0" u="none" strike="noStrike">
                        <a:solidFill>
                          <a:srgbClr val="000000"/>
                        </a:solidFill>
                        <a:effectLst/>
                        <a:latin typeface="Arial Nova" panose="020B0504020202020204" pitchFamily="34" charset="0"/>
                      </a:endParaRPr>
                    </a:p>
                  </a:txBody>
                  <a:tcPr marL="9525" marR="9525" marT="9525" marB="0" anchor="ctr"/>
                </a:tc>
                <a:tc>
                  <a:txBody>
                    <a:bodyPr/>
                    <a:lstStyle/>
                    <a:p>
                      <a:pPr algn="ctr" fontAlgn="ctr"/>
                      <a:r>
                        <a:rPr lang="en-US" sz="1100" b="1" u="none" strike="noStrike">
                          <a:effectLst/>
                          <a:latin typeface="Arial Nova" panose="020B0504020202020204" pitchFamily="34" charset="0"/>
                        </a:rPr>
                        <a:t>1140</a:t>
                      </a:r>
                      <a:endParaRPr lang="en-US" sz="1100" b="1" i="0" u="none" strike="noStrike">
                        <a:solidFill>
                          <a:srgbClr val="000000"/>
                        </a:solidFill>
                        <a:effectLst/>
                        <a:latin typeface="Arial Nova" panose="020B0504020202020204" pitchFamily="34" charset="0"/>
                      </a:endParaRPr>
                    </a:p>
                  </a:txBody>
                  <a:tcPr marL="9525" marR="9525" marT="9525" marB="0" anchor="ctr"/>
                </a:tc>
                <a:extLst>
                  <a:ext uri="{0D108BD9-81ED-4DB2-BD59-A6C34878D82A}">
                    <a16:rowId xmlns:a16="http://schemas.microsoft.com/office/drawing/2014/main" val="4248928526"/>
                  </a:ext>
                </a:extLst>
              </a:tr>
              <a:tr h="307475">
                <a:tc>
                  <a:txBody>
                    <a:bodyPr/>
                    <a:lstStyle/>
                    <a:p>
                      <a:pPr algn="ctr" fontAlgn="b"/>
                      <a:r>
                        <a:rPr lang="en-US" sz="1100" b="1" u="none" strike="noStrike">
                          <a:effectLst/>
                          <a:latin typeface="Arial Nova" panose="020B0504020202020204" pitchFamily="34" charset="0"/>
                        </a:rPr>
                        <a:t>UTTARAKHAND</a:t>
                      </a:r>
                      <a:endParaRPr lang="en-US" sz="1100" b="1" i="0" u="none" strike="noStrike">
                        <a:solidFill>
                          <a:srgbClr val="000000"/>
                        </a:solidFill>
                        <a:effectLst/>
                        <a:latin typeface="Arial Nova" panose="020B0504020202020204" pitchFamily="34" charset="0"/>
                      </a:endParaRPr>
                    </a:p>
                  </a:txBody>
                  <a:tcPr marL="9525" marR="9525" marT="9525" marB="0" anchor="ctr"/>
                </a:tc>
                <a:tc>
                  <a:txBody>
                    <a:bodyPr/>
                    <a:lstStyle/>
                    <a:p>
                      <a:pPr algn="ctr" fontAlgn="ctr"/>
                      <a:r>
                        <a:rPr lang="en-US" sz="1100" b="1" u="none" strike="noStrike">
                          <a:effectLst/>
                          <a:latin typeface="Arial Nova" panose="020B0504020202020204" pitchFamily="34" charset="0"/>
                        </a:rPr>
                        <a:t>1</a:t>
                      </a:r>
                      <a:endParaRPr lang="en-US" sz="1100" b="1" i="0" u="none" strike="noStrike">
                        <a:solidFill>
                          <a:srgbClr val="000000"/>
                        </a:solidFill>
                        <a:effectLst/>
                        <a:latin typeface="Arial Nova" panose="020B0504020202020204" pitchFamily="34" charset="0"/>
                      </a:endParaRPr>
                    </a:p>
                  </a:txBody>
                  <a:tcPr marL="9525" marR="9525" marT="9525" marB="0" anchor="ctr"/>
                </a:tc>
                <a:tc>
                  <a:txBody>
                    <a:bodyPr/>
                    <a:lstStyle/>
                    <a:p>
                      <a:pPr algn="ctr" fontAlgn="ctr"/>
                      <a:r>
                        <a:rPr lang="en-US" sz="1100" b="1" u="none" strike="noStrike">
                          <a:effectLst/>
                          <a:latin typeface="Arial Nova" panose="020B0504020202020204" pitchFamily="34" charset="0"/>
                        </a:rPr>
                        <a:t>24</a:t>
                      </a:r>
                      <a:endParaRPr lang="en-US" sz="1100" b="1" i="0" u="none" strike="noStrike">
                        <a:solidFill>
                          <a:srgbClr val="000000"/>
                        </a:solidFill>
                        <a:effectLst/>
                        <a:latin typeface="Arial Nova" panose="020B0504020202020204" pitchFamily="34" charset="0"/>
                      </a:endParaRPr>
                    </a:p>
                  </a:txBody>
                  <a:tcPr marL="9525" marR="9525" marT="9525" marB="0" anchor="ctr"/>
                </a:tc>
                <a:tc>
                  <a:txBody>
                    <a:bodyPr/>
                    <a:lstStyle/>
                    <a:p>
                      <a:pPr algn="ctr" fontAlgn="ctr"/>
                      <a:r>
                        <a:rPr lang="en-US" sz="1100" b="1" u="none" strike="noStrike">
                          <a:effectLst/>
                          <a:latin typeface="Arial Nova" panose="020B0504020202020204" pitchFamily="34" charset="0"/>
                        </a:rPr>
                        <a:t>24</a:t>
                      </a:r>
                      <a:endParaRPr lang="en-US" sz="1100" b="1" i="0" u="none" strike="noStrike">
                        <a:solidFill>
                          <a:srgbClr val="000000"/>
                        </a:solidFill>
                        <a:effectLst/>
                        <a:latin typeface="Arial Nova" panose="020B0504020202020204" pitchFamily="34" charset="0"/>
                      </a:endParaRPr>
                    </a:p>
                  </a:txBody>
                  <a:tcPr marL="9525" marR="9525" marT="9525" marB="0" anchor="ctr"/>
                </a:tc>
                <a:extLst>
                  <a:ext uri="{0D108BD9-81ED-4DB2-BD59-A6C34878D82A}">
                    <a16:rowId xmlns:a16="http://schemas.microsoft.com/office/drawing/2014/main" val="3968602286"/>
                  </a:ext>
                </a:extLst>
              </a:tr>
              <a:tr h="307475">
                <a:tc>
                  <a:txBody>
                    <a:bodyPr/>
                    <a:lstStyle/>
                    <a:p>
                      <a:pPr algn="ctr" fontAlgn="b"/>
                      <a:r>
                        <a:rPr lang="en-US" sz="1100" b="1" u="none" strike="noStrike">
                          <a:effectLst/>
                          <a:latin typeface="Arial Nova" panose="020B0504020202020204" pitchFamily="34" charset="0"/>
                        </a:rPr>
                        <a:t>ALL INDIA</a:t>
                      </a:r>
                      <a:endParaRPr lang="en-US" sz="1100" b="1" i="0" u="none" strike="noStrike">
                        <a:solidFill>
                          <a:srgbClr val="000000"/>
                        </a:solidFill>
                        <a:effectLst/>
                        <a:latin typeface="Arial Nova" panose="020B0504020202020204" pitchFamily="34" charset="0"/>
                      </a:endParaRPr>
                    </a:p>
                  </a:txBody>
                  <a:tcPr marL="9525" marR="9525" marT="9525" marB="0" anchor="ctr"/>
                </a:tc>
                <a:tc>
                  <a:txBody>
                    <a:bodyPr/>
                    <a:lstStyle/>
                    <a:p>
                      <a:pPr algn="ctr" fontAlgn="ctr"/>
                      <a:r>
                        <a:rPr lang="en-US" sz="1100" b="1" u="none" strike="noStrike">
                          <a:effectLst/>
                          <a:latin typeface="Arial Nova" panose="020B0504020202020204" pitchFamily="34" charset="0"/>
                        </a:rPr>
                        <a:t>1128</a:t>
                      </a:r>
                      <a:endParaRPr lang="en-US" sz="1100" b="1" i="0" u="none" strike="noStrike">
                        <a:solidFill>
                          <a:srgbClr val="000000"/>
                        </a:solidFill>
                        <a:effectLst/>
                        <a:latin typeface="Arial Nova" panose="020B0504020202020204" pitchFamily="34" charset="0"/>
                      </a:endParaRPr>
                    </a:p>
                  </a:txBody>
                  <a:tcPr marL="9525" marR="9525" marT="9525" marB="0" anchor="ctr"/>
                </a:tc>
                <a:tc>
                  <a:txBody>
                    <a:bodyPr/>
                    <a:lstStyle/>
                    <a:p>
                      <a:pPr algn="ctr" fontAlgn="ctr"/>
                      <a:r>
                        <a:rPr lang="en-US" sz="1100" b="1" u="none" strike="noStrike">
                          <a:effectLst/>
                          <a:latin typeface="Arial Nova" panose="020B0504020202020204" pitchFamily="34" charset="0"/>
                        </a:rPr>
                        <a:t>2081</a:t>
                      </a:r>
                      <a:endParaRPr lang="en-US" sz="1100" b="1" i="0" u="none" strike="noStrike">
                        <a:solidFill>
                          <a:srgbClr val="000000"/>
                        </a:solidFill>
                        <a:effectLst/>
                        <a:latin typeface="Arial Nova" panose="020B0504020202020204" pitchFamily="34" charset="0"/>
                      </a:endParaRPr>
                    </a:p>
                  </a:txBody>
                  <a:tcPr marL="9525" marR="9525" marT="9525" marB="0" anchor="ctr"/>
                </a:tc>
                <a:tc>
                  <a:txBody>
                    <a:bodyPr/>
                    <a:lstStyle/>
                    <a:p>
                      <a:pPr algn="ctr" fontAlgn="ctr"/>
                      <a:r>
                        <a:rPr lang="en-US" sz="1100" b="1" u="none" strike="noStrike" dirty="0">
                          <a:effectLst/>
                          <a:latin typeface="Arial Nova" panose="020B0504020202020204" pitchFamily="34" charset="0"/>
                        </a:rPr>
                        <a:t>3209</a:t>
                      </a:r>
                      <a:endParaRPr lang="en-US" sz="1100" b="1" i="0" u="none" strike="noStrike" dirty="0">
                        <a:solidFill>
                          <a:srgbClr val="000000"/>
                        </a:solidFill>
                        <a:effectLst/>
                        <a:latin typeface="Arial Nova" panose="020B0504020202020204" pitchFamily="34" charset="0"/>
                      </a:endParaRPr>
                    </a:p>
                  </a:txBody>
                  <a:tcPr marL="9525" marR="9525" marT="9525" marB="0" anchor="ctr"/>
                </a:tc>
                <a:extLst>
                  <a:ext uri="{0D108BD9-81ED-4DB2-BD59-A6C34878D82A}">
                    <a16:rowId xmlns:a16="http://schemas.microsoft.com/office/drawing/2014/main" val="4169265308"/>
                  </a:ext>
                </a:extLst>
              </a:tr>
            </a:tbl>
          </a:graphicData>
        </a:graphic>
      </p:graphicFrame>
      <p:sp>
        <p:nvSpPr>
          <p:cNvPr id="7" name="TextBox 6">
            <a:extLst>
              <a:ext uri="{FF2B5EF4-FFF2-40B4-BE49-F238E27FC236}">
                <a16:creationId xmlns:a16="http://schemas.microsoft.com/office/drawing/2014/main" id="{0F3CB42F-7AA8-444F-872D-65DAEB9F8A59}"/>
              </a:ext>
            </a:extLst>
          </p:cNvPr>
          <p:cNvSpPr txBox="1"/>
          <p:nvPr/>
        </p:nvSpPr>
        <p:spPr>
          <a:xfrm>
            <a:off x="764273" y="914399"/>
            <a:ext cx="2999411" cy="369332"/>
          </a:xfrm>
          <a:prstGeom prst="rect">
            <a:avLst/>
          </a:prstGeom>
          <a:noFill/>
        </p:spPr>
        <p:txBody>
          <a:bodyPr wrap="none" rtlCol="0">
            <a:spAutoFit/>
          </a:bodyPr>
          <a:lstStyle/>
          <a:p>
            <a:r>
              <a:rPr lang="en-US" b="1" dirty="0">
                <a:solidFill>
                  <a:srgbClr val="C00000"/>
                </a:solidFill>
                <a:latin typeface="Arial Nova" panose="020B0504020202020204" pitchFamily="34" charset="0"/>
              </a:rPr>
              <a:t>DIVERSION TO ETHANOL </a:t>
            </a:r>
          </a:p>
        </p:txBody>
      </p:sp>
      <p:graphicFrame>
        <p:nvGraphicFramePr>
          <p:cNvPr id="8" name="Chart 7">
            <a:extLst>
              <a:ext uri="{FF2B5EF4-FFF2-40B4-BE49-F238E27FC236}">
                <a16:creationId xmlns:a16="http://schemas.microsoft.com/office/drawing/2014/main" id="{1E9979F5-EEB0-4C34-AE51-DCC0B0BB48D6}"/>
              </a:ext>
            </a:extLst>
          </p:cNvPr>
          <p:cNvGraphicFramePr>
            <a:graphicFrameLocks/>
          </p:cNvGraphicFramePr>
          <p:nvPr>
            <p:extLst>
              <p:ext uri="{D42A27DB-BD31-4B8C-83A1-F6EECF244321}">
                <p14:modId xmlns:p14="http://schemas.microsoft.com/office/powerpoint/2010/main" val="442811839"/>
              </p:ext>
            </p:extLst>
          </p:nvPr>
        </p:nvGraphicFramePr>
        <p:xfrm>
          <a:off x="4410501" y="918022"/>
          <a:ext cx="45720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hart 8">
            <a:extLst>
              <a:ext uri="{FF2B5EF4-FFF2-40B4-BE49-F238E27FC236}">
                <a16:creationId xmlns:a16="http://schemas.microsoft.com/office/drawing/2014/main" id="{99E60404-2295-4535-95BE-2692E5BF9C22}"/>
              </a:ext>
            </a:extLst>
          </p:cNvPr>
          <p:cNvGraphicFramePr>
            <a:graphicFrameLocks/>
          </p:cNvGraphicFramePr>
          <p:nvPr>
            <p:extLst>
              <p:ext uri="{D42A27DB-BD31-4B8C-83A1-F6EECF244321}">
                <p14:modId xmlns:p14="http://schemas.microsoft.com/office/powerpoint/2010/main" val="1774119134"/>
              </p:ext>
            </p:extLst>
          </p:nvPr>
        </p:nvGraphicFramePr>
        <p:xfrm>
          <a:off x="4424149" y="3714003"/>
          <a:ext cx="4572000" cy="2743200"/>
        </p:xfrm>
        <a:graphic>
          <a:graphicData uri="http://schemas.openxmlformats.org/drawingml/2006/chart">
            <c:chart xmlns:c="http://schemas.openxmlformats.org/drawingml/2006/chart" xmlns:r="http://schemas.openxmlformats.org/officeDocument/2006/relationships" r:id="rId4"/>
          </a:graphicData>
        </a:graphic>
      </p:graphicFrame>
      <p:sp>
        <p:nvSpPr>
          <p:cNvPr id="10" name="TextBox 9">
            <a:extLst>
              <a:ext uri="{FF2B5EF4-FFF2-40B4-BE49-F238E27FC236}">
                <a16:creationId xmlns:a16="http://schemas.microsoft.com/office/drawing/2014/main" id="{5B16D72C-9A3E-4CFA-A2F8-A48D7B022861}"/>
              </a:ext>
            </a:extLst>
          </p:cNvPr>
          <p:cNvSpPr txBox="1"/>
          <p:nvPr/>
        </p:nvSpPr>
        <p:spPr>
          <a:xfrm>
            <a:off x="8996168" y="834786"/>
            <a:ext cx="3077253" cy="646331"/>
          </a:xfrm>
          <a:prstGeom prst="rect">
            <a:avLst/>
          </a:prstGeom>
          <a:noFill/>
        </p:spPr>
        <p:txBody>
          <a:bodyPr wrap="none" rtlCol="0">
            <a:spAutoFit/>
          </a:bodyPr>
          <a:lstStyle/>
          <a:p>
            <a:pPr algn="ctr"/>
            <a:r>
              <a:rPr lang="en-US" b="1" dirty="0">
                <a:solidFill>
                  <a:srgbClr val="C00000"/>
                </a:solidFill>
                <a:latin typeface="Arial Nova" panose="020B0504020202020204" pitchFamily="34" charset="0"/>
              </a:rPr>
              <a:t>SHIFT FROM SUGARCANE</a:t>
            </a:r>
          </a:p>
          <a:p>
            <a:pPr algn="ctr"/>
            <a:r>
              <a:rPr lang="en-US" b="1" dirty="0">
                <a:solidFill>
                  <a:srgbClr val="C00000"/>
                </a:solidFill>
                <a:latin typeface="Arial Nova" panose="020B0504020202020204" pitchFamily="34" charset="0"/>
              </a:rPr>
              <a:t>TO OTHER CROPS</a:t>
            </a:r>
          </a:p>
        </p:txBody>
      </p:sp>
      <p:pic>
        <p:nvPicPr>
          <p:cNvPr id="12" name="Picture 11">
            <a:extLst>
              <a:ext uri="{FF2B5EF4-FFF2-40B4-BE49-F238E27FC236}">
                <a16:creationId xmlns:a16="http://schemas.microsoft.com/office/drawing/2014/main" id="{E720F6ED-A30E-4C6B-A31A-CBACF970A315}"/>
              </a:ext>
            </a:extLst>
          </p:cNvPr>
          <p:cNvPicPr>
            <a:picLocks noChangeAspect="1"/>
          </p:cNvPicPr>
          <p:nvPr/>
        </p:nvPicPr>
        <p:blipFill>
          <a:blip r:embed="rId5"/>
          <a:stretch>
            <a:fillRect/>
          </a:stretch>
        </p:blipFill>
        <p:spPr>
          <a:xfrm>
            <a:off x="9348931" y="1469740"/>
            <a:ext cx="2371725" cy="1924050"/>
          </a:xfrm>
          <a:prstGeom prst="rect">
            <a:avLst/>
          </a:prstGeom>
        </p:spPr>
      </p:pic>
      <p:pic>
        <p:nvPicPr>
          <p:cNvPr id="1026" name="Picture 2" descr="Benefits Of Organic Pulses - Organic Tattva">
            <a:extLst>
              <a:ext uri="{FF2B5EF4-FFF2-40B4-BE49-F238E27FC236}">
                <a16:creationId xmlns:a16="http://schemas.microsoft.com/office/drawing/2014/main" id="{01CD9A55-FBFA-4C80-A127-79C6F3BD70E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060552" y="3505245"/>
            <a:ext cx="2981325" cy="153352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Raw Cotton, For Spinning, Rs 100 /kg AMBERLY TEXTILES | ID: 6501937712">
            <a:extLst>
              <a:ext uri="{FF2B5EF4-FFF2-40B4-BE49-F238E27FC236}">
                <a16:creationId xmlns:a16="http://schemas.microsoft.com/office/drawing/2014/main" id="{5EEA66B3-0720-4283-9854-4A7E733B45CA}"/>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585282" y="5232113"/>
            <a:ext cx="2092947" cy="1392761"/>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AP Weather report: Check the rain forecast for next three days amid low  pressure in Bay">
            <a:extLst>
              <a:ext uri="{FF2B5EF4-FFF2-40B4-BE49-F238E27FC236}">
                <a16:creationId xmlns:a16="http://schemas.microsoft.com/office/drawing/2014/main" id="{08C6F89A-4862-432C-B00B-5F5C0A457376}"/>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657602" y="1965960"/>
            <a:ext cx="4571998" cy="27431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062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additive="base">
                                        <p:cTn id="21" dur="500" fill="hold"/>
                                        <p:tgtEl>
                                          <p:spTgt spid="10"/>
                                        </p:tgtEl>
                                        <p:attrNameLst>
                                          <p:attrName>ppt_x</p:attrName>
                                        </p:attrNameLst>
                                      </p:cBhvr>
                                      <p:tavLst>
                                        <p:tav tm="0">
                                          <p:val>
                                            <p:strVal val="#ppt_x"/>
                                          </p:val>
                                        </p:tav>
                                        <p:tav tm="100000">
                                          <p:val>
                                            <p:strVal val="#ppt_x"/>
                                          </p:val>
                                        </p:tav>
                                      </p:tavLst>
                                    </p:anim>
                                    <p:anim calcmode="lin" valueType="num">
                                      <p:cBhvr additive="base">
                                        <p:cTn id="22" dur="500" fill="hold"/>
                                        <p:tgtEl>
                                          <p:spTgt spid="10"/>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ppt_x"/>
                                          </p:val>
                                        </p:tav>
                                        <p:tav tm="100000">
                                          <p:val>
                                            <p:strVal val="#ppt_x"/>
                                          </p:val>
                                        </p:tav>
                                      </p:tavLst>
                                    </p:anim>
                                    <p:anim calcmode="lin" valueType="num">
                                      <p:cBhvr additive="base">
                                        <p:cTn id="26" dur="500" fill="hold"/>
                                        <p:tgtEl>
                                          <p:spTgt spid="12"/>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1026"/>
                                        </p:tgtEl>
                                        <p:attrNameLst>
                                          <p:attrName>style.visibility</p:attrName>
                                        </p:attrNameLst>
                                      </p:cBhvr>
                                      <p:to>
                                        <p:strVal val="visible"/>
                                      </p:to>
                                    </p:set>
                                    <p:anim calcmode="lin" valueType="num">
                                      <p:cBhvr additive="base">
                                        <p:cTn id="29" dur="500" fill="hold"/>
                                        <p:tgtEl>
                                          <p:spTgt spid="1026"/>
                                        </p:tgtEl>
                                        <p:attrNameLst>
                                          <p:attrName>ppt_x</p:attrName>
                                        </p:attrNameLst>
                                      </p:cBhvr>
                                      <p:tavLst>
                                        <p:tav tm="0">
                                          <p:val>
                                            <p:strVal val="#ppt_x"/>
                                          </p:val>
                                        </p:tav>
                                        <p:tav tm="100000">
                                          <p:val>
                                            <p:strVal val="#ppt_x"/>
                                          </p:val>
                                        </p:tav>
                                      </p:tavLst>
                                    </p:anim>
                                    <p:anim calcmode="lin" valueType="num">
                                      <p:cBhvr additive="base">
                                        <p:cTn id="30" dur="500" fill="hold"/>
                                        <p:tgtEl>
                                          <p:spTgt spid="1026"/>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1028"/>
                                        </p:tgtEl>
                                        <p:attrNameLst>
                                          <p:attrName>style.visibility</p:attrName>
                                        </p:attrNameLst>
                                      </p:cBhvr>
                                      <p:to>
                                        <p:strVal val="visible"/>
                                      </p:to>
                                    </p:set>
                                    <p:anim calcmode="lin" valueType="num">
                                      <p:cBhvr additive="base">
                                        <p:cTn id="33" dur="500" fill="hold"/>
                                        <p:tgtEl>
                                          <p:spTgt spid="1028"/>
                                        </p:tgtEl>
                                        <p:attrNameLst>
                                          <p:attrName>ppt_x</p:attrName>
                                        </p:attrNameLst>
                                      </p:cBhvr>
                                      <p:tavLst>
                                        <p:tav tm="0">
                                          <p:val>
                                            <p:strVal val="#ppt_x"/>
                                          </p:val>
                                        </p:tav>
                                        <p:tav tm="100000">
                                          <p:val>
                                            <p:strVal val="#ppt_x"/>
                                          </p:val>
                                        </p:tav>
                                      </p:tavLst>
                                    </p:anim>
                                    <p:anim calcmode="lin" valueType="num">
                                      <p:cBhvr additive="base">
                                        <p:cTn id="34" dur="500" fill="hold"/>
                                        <p:tgtEl>
                                          <p:spTgt spid="1028"/>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nodeType="clickEffect">
                                  <p:stCondLst>
                                    <p:cond delay="0"/>
                                  </p:stCondLst>
                                  <p:childTnLst>
                                    <p:set>
                                      <p:cBhvr>
                                        <p:cTn id="38" dur="1" fill="hold">
                                          <p:stCondLst>
                                            <p:cond delay="0"/>
                                          </p:stCondLst>
                                        </p:cTn>
                                        <p:tgtEl>
                                          <p:spTgt spid="1030"/>
                                        </p:tgtEl>
                                        <p:attrNameLst>
                                          <p:attrName>style.visibility</p:attrName>
                                        </p:attrNameLst>
                                      </p:cBhvr>
                                      <p:to>
                                        <p:strVal val="visible"/>
                                      </p:to>
                                    </p:set>
                                    <p:animEffect transition="in" filter="fade">
                                      <p:cBhvr>
                                        <p:cTn id="39" dur="1000"/>
                                        <p:tgtEl>
                                          <p:spTgt spid="1030"/>
                                        </p:tgtEl>
                                      </p:cBhvr>
                                    </p:animEffect>
                                    <p:anim calcmode="lin" valueType="num">
                                      <p:cBhvr>
                                        <p:cTn id="40" dur="1000" fill="hold"/>
                                        <p:tgtEl>
                                          <p:spTgt spid="1030"/>
                                        </p:tgtEl>
                                        <p:attrNameLst>
                                          <p:attrName>ppt_x</p:attrName>
                                        </p:attrNameLst>
                                      </p:cBhvr>
                                      <p:tavLst>
                                        <p:tav tm="0">
                                          <p:val>
                                            <p:strVal val="#ppt_x"/>
                                          </p:val>
                                        </p:tav>
                                        <p:tav tm="100000">
                                          <p:val>
                                            <p:strVal val="#ppt_x"/>
                                          </p:val>
                                        </p:tav>
                                      </p:tavLst>
                                    </p:anim>
                                    <p:anim calcmode="lin" valueType="num">
                                      <p:cBhvr>
                                        <p:cTn id="41" dur="1000" fill="hold"/>
                                        <p:tgtEl>
                                          <p:spTgt spid="103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Graphic spid="8" grpId="0">
        <p:bldAsOne/>
      </p:bldGraphic>
      <p:bldGraphic spid="9" grpId="0">
        <p:bldAsOne/>
      </p:bldGraphic>
      <p:bldP spid="10"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531</TotalTime>
  <Words>1264</Words>
  <Application>Microsoft Office PowerPoint</Application>
  <PresentationFormat>Widescreen</PresentationFormat>
  <Paragraphs>255</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Amasis MT Pro Medium</vt:lpstr>
      <vt:lpstr>Arial</vt:lpstr>
      <vt:lpstr>Arial Nova</vt:lpstr>
      <vt:lpstr>Calibri</vt:lpstr>
      <vt:lpstr>Calibri Light</vt:lpstr>
      <vt:lpstr>Office Theme</vt:lpstr>
      <vt:lpstr>PowerPoint Presentation</vt:lpstr>
      <vt:lpstr>ABOUT GREENLEAF CORPORATIONS</vt:lpstr>
      <vt:lpstr>INDIAN SUGAR PRODUCTION CYCLES</vt:lpstr>
      <vt:lpstr>INCREASED SURPLUS BUILD UP WITH EVERY CYCLE</vt:lpstr>
      <vt:lpstr>FOR HOW LONG INDIA CAN CONTINUE TO FEED THE WORLD</vt:lpstr>
      <vt:lpstr>ALL THE REASONS TO GROW CANE</vt:lpstr>
      <vt:lpstr>IS THE INDIAN SUGAR SURPLUS RESOLVED</vt:lpstr>
      <vt:lpstr>INDIA HAS HABIT OF BEATING EXPECTATIONS</vt:lpstr>
      <vt:lpstr>WHAT SHALL HELP INDIA RESOLVE THE SUGAR SURPLUS?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Harsh Soni</dc:creator>
  <cp:lastModifiedBy>Harsh Soni</cp:lastModifiedBy>
  <cp:revision>32</cp:revision>
  <dcterms:created xsi:type="dcterms:W3CDTF">2022-03-08T07:54:57Z</dcterms:created>
  <dcterms:modified xsi:type="dcterms:W3CDTF">2022-03-18T08:58:55Z</dcterms:modified>
</cp:coreProperties>
</file>