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56" r:id="rId2"/>
    <p:sldId id="307" r:id="rId3"/>
    <p:sldId id="305" r:id="rId4"/>
    <p:sldId id="308" r:id="rId5"/>
    <p:sldId id="302" r:id="rId6"/>
    <p:sldId id="309" r:id="rId7"/>
    <p:sldId id="266" r:id="rId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6" autoAdjust="0"/>
  </p:normalViewPr>
  <p:slideViewPr>
    <p:cSldViewPr snapToGrid="0">
      <p:cViewPr varScale="1">
        <p:scale>
          <a:sx n="61" d="100"/>
          <a:sy n="61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id\OneDrive\Desktop\SUGAR%20EXPORTS%20IMPORTS%202019-2020%2030.09.2020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id\OneDrive\Desktop\SUGAR%20EXPORTS%20IMPORTS%202019-2020%2030.09.2020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id\OneDrive\Desktop\SUGAR%20EXPORTS%20IMPORTS%202019-2020%2030.09.2020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id\OneDrive\Desktop\SUGAR%20EXPORTS%20IMPORTS%202019-2020%2030.09.2020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Quantity in MT</a:t>
            </a:r>
            <a:br>
              <a:rPr lang="en-IN"/>
            </a:br>
            <a:r>
              <a:rPr lang="en-US"/>
              <a:t>Exports – 2019-20, 2020-21 &amp; 2021-22*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1'!$B$1</c:f>
              <c:strCache>
                <c:ptCount val="1"/>
                <c:pt idx="0">
                  <c:v>2019-20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'Slide 1'!$A$2:$A$7</c:f>
              <c:strCache>
                <c:ptCount val="6"/>
                <c:pt idx="0">
                  <c:v>RAW</c:v>
                </c:pt>
                <c:pt idx="1">
                  <c:v>WHITE</c:v>
                </c:pt>
                <c:pt idx="2">
                  <c:v>REFINED - INDIAN</c:v>
                </c:pt>
                <c:pt idx="3">
                  <c:v>DELIVEREY TO PORT BASED REFINERY</c:v>
                </c:pt>
                <c:pt idx="4">
                  <c:v>PORT BASED REFINERY</c:v>
                </c:pt>
                <c:pt idx="5">
                  <c:v>Total</c:v>
                </c:pt>
              </c:strCache>
            </c:strRef>
          </c:cat>
          <c:val>
            <c:numRef>
              <c:f>'Slide 1'!$B$2:$B$7</c:f>
              <c:numCache>
                <c:formatCode>_(* #,##0.00_);_(* \(#,##0.00\);_(* "-"??_);_(@_)</c:formatCode>
                <c:ptCount val="6"/>
                <c:pt idx="0">
                  <c:v>2.6383658170000004</c:v>
                </c:pt>
                <c:pt idx="1">
                  <c:v>2.860854911000001</c:v>
                </c:pt>
                <c:pt idx="2">
                  <c:v>0.22323969999999879</c:v>
                </c:pt>
                <c:pt idx="3">
                  <c:v>0.33110497999999999</c:v>
                </c:pt>
                <c:pt idx="4">
                  <c:v>1.9459573000000001</c:v>
                </c:pt>
                <c:pt idx="5">
                  <c:v>7.9995227079999998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5-49EA-BA5F-98936F5B4F78}"/>
            </c:ext>
          </c:extLst>
        </c:ser>
        <c:ser>
          <c:idx val="1"/>
          <c:order val="1"/>
          <c:tx>
            <c:strRef>
              <c:f>'Slide 1'!$C$1</c:f>
              <c:strCache>
                <c:ptCount val="1"/>
                <c:pt idx="0">
                  <c:v>2020-21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2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'Slide 1'!$A$2:$A$7</c:f>
              <c:strCache>
                <c:ptCount val="6"/>
                <c:pt idx="0">
                  <c:v>RAW</c:v>
                </c:pt>
                <c:pt idx="1">
                  <c:v>WHITE</c:v>
                </c:pt>
                <c:pt idx="2">
                  <c:v>REFINED - INDIAN</c:v>
                </c:pt>
                <c:pt idx="3">
                  <c:v>DELIVEREY TO PORT BASED REFINERY</c:v>
                </c:pt>
                <c:pt idx="4">
                  <c:v>PORT BASED REFINERY</c:v>
                </c:pt>
                <c:pt idx="5">
                  <c:v>Total</c:v>
                </c:pt>
              </c:strCache>
            </c:strRef>
          </c:cat>
          <c:val>
            <c:numRef>
              <c:f>'Slide 1'!$C$2:$C$7</c:f>
              <c:numCache>
                <c:formatCode>_(* #,##0.00_);_(* \(#,##0.00\);_(* "-"??_);_(@_)</c:formatCode>
                <c:ptCount val="6"/>
                <c:pt idx="0">
                  <c:v>3.4358976000000006</c:v>
                </c:pt>
                <c:pt idx="1">
                  <c:v>2.7910412600000005</c:v>
                </c:pt>
                <c:pt idx="2">
                  <c:v>0.20149349999998381</c:v>
                </c:pt>
                <c:pt idx="3">
                  <c:v>0.76252574999999945</c:v>
                </c:pt>
                <c:pt idx="4">
                  <c:v>1.51869425</c:v>
                </c:pt>
                <c:pt idx="5">
                  <c:v>8.7096523599999838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5-49EA-BA5F-98936F5B4F78}"/>
            </c:ext>
          </c:extLst>
        </c:ser>
        <c:ser>
          <c:idx val="2"/>
          <c:order val="2"/>
          <c:tx>
            <c:strRef>
              <c:f>'Slide 1'!$D$1</c:f>
              <c:strCache>
                <c:ptCount val="1"/>
                <c:pt idx="0">
                  <c:v>2021-22*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3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'Slide 1'!$A$2:$A$7</c:f>
              <c:strCache>
                <c:ptCount val="6"/>
                <c:pt idx="0">
                  <c:v>RAW</c:v>
                </c:pt>
                <c:pt idx="1">
                  <c:v>WHITE</c:v>
                </c:pt>
                <c:pt idx="2">
                  <c:v>REFINED - INDIAN</c:v>
                </c:pt>
                <c:pt idx="3">
                  <c:v>DELIVEREY TO PORT BASED REFINERY</c:v>
                </c:pt>
                <c:pt idx="4">
                  <c:v>PORT BASED REFINERY</c:v>
                </c:pt>
                <c:pt idx="5">
                  <c:v>Total</c:v>
                </c:pt>
              </c:strCache>
            </c:strRef>
          </c:cat>
          <c:val>
            <c:numRef>
              <c:f>'Slide 1'!$D$2:$D$7</c:f>
              <c:numCache>
                <c:formatCode>_(* #,##0.00_);_(* \(#,##0.00\);_(* "-"??_);_(@_)</c:formatCode>
                <c:ptCount val="6"/>
                <c:pt idx="0">
                  <c:v>3.0477544999999999</c:v>
                </c:pt>
                <c:pt idx="1">
                  <c:v>1.8230216499999998</c:v>
                </c:pt>
                <c:pt idx="2">
                  <c:v>0.1132493</c:v>
                </c:pt>
                <c:pt idx="3">
                  <c:v>0.84241792999999909</c:v>
                </c:pt>
                <c:pt idx="4">
                  <c:v>1.2018873900000002</c:v>
                </c:pt>
                <c:pt idx="5">
                  <c:v>7.0283307699999984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5-49EA-BA5F-98936F5B4F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86543"/>
        <c:axId val="1288207"/>
      </c:barChart>
      <c:catAx>
        <c:axId val="1286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207"/>
        <c:crosses val="autoZero"/>
        <c:auto val="1"/>
        <c:lblAlgn val="ctr"/>
        <c:lblOffset val="100"/>
        <c:noMultiLvlLbl val="0"/>
      </c:catAx>
      <c:valAx>
        <c:axId val="128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'Slide 2'!$B$1</c:f>
              <c:strCache>
                <c:ptCount val="1"/>
                <c:pt idx="0">
                  <c:v> 2019-20 in million MT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FB-4AB7-B76E-53D8BB1367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FB-4AB7-B76E-53D8BB1367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EFB-4AB7-B76E-53D8BB1367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EFB-4AB7-B76E-53D8BB1367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EFB-4AB7-B76E-53D8BB1367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EFB-4AB7-B76E-53D8BB13677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EFB-4AB7-B76E-53D8BB13677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FB-4AB7-B76E-53D8BB13677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FB-4AB7-B76E-53D8BB13677B}"/>
                </c:ext>
              </c:extLst>
            </c:dLbl>
            <c:dLbl>
              <c:idx val="2"/>
              <c:layout>
                <c:manualLayout>
                  <c:x val="9.2593503937007882E-2"/>
                  <c:y val="-8.2505999550439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4234470691164"/>
                      <c:h val="0.20997776885586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EFB-4AB7-B76E-53D8BB13677B}"/>
                </c:ext>
              </c:extLst>
            </c:dLbl>
            <c:dLbl>
              <c:idx val="3"/>
              <c:layout>
                <c:manualLayout>
                  <c:x val="4.9999999999999899E-2"/>
                  <c:y val="-1.6241338509306979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83333333333335"/>
                      <c:h val="0.160577464038428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EFB-4AB7-B76E-53D8BB13677B}"/>
                </c:ext>
              </c:extLst>
            </c:dLbl>
            <c:dLbl>
              <c:idx val="4"/>
              <c:layout>
                <c:manualLayout>
                  <c:x val="-8.05556649168854E-2"/>
                  <c:y val="-1.6241338509306979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6666666666665"/>
                      <c:h val="0.160577464038428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EFB-4AB7-B76E-53D8BB13677B}"/>
                </c:ext>
              </c:extLst>
            </c:dLbl>
            <c:dLbl>
              <c:idx val="5"/>
              <c:layout>
                <c:manualLayout>
                  <c:x val="-8.8888888888888906E-2"/>
                  <c:y val="-0.156761399145835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FB-4AB7-B76E-53D8BB13677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FB-4AB7-B76E-53D8BB136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2'!$A$2:$A$8</c:f>
              <c:strCache>
                <c:ptCount val="7"/>
                <c:pt idx="0">
                  <c:v>IRAN</c:v>
                </c:pt>
                <c:pt idx="1">
                  <c:v>SRI LANKA</c:v>
                </c:pt>
                <c:pt idx="2">
                  <c:v>AFGHANISTAN</c:v>
                </c:pt>
                <c:pt idx="3">
                  <c:v>SOMALIA</c:v>
                </c:pt>
                <c:pt idx="4">
                  <c:v>INDONEASIA</c:v>
                </c:pt>
                <c:pt idx="5">
                  <c:v>PORT BASED REFINERIES</c:v>
                </c:pt>
                <c:pt idx="6">
                  <c:v>OTHERS</c:v>
                </c:pt>
              </c:strCache>
            </c:strRef>
          </c:cat>
          <c:val>
            <c:numRef>
              <c:f>'Slide 2'!$B$2:$B$8</c:f>
              <c:numCache>
                <c:formatCode>_(* #,##0.00_);_(* \(#,##0.00\);_(* "-"??_);_(@_)</c:formatCode>
                <c:ptCount val="7"/>
                <c:pt idx="0">
                  <c:v>1.1043109199999999</c:v>
                </c:pt>
                <c:pt idx="1">
                  <c:v>0.72295069500000009</c:v>
                </c:pt>
                <c:pt idx="2">
                  <c:v>0.68406060000000002</c:v>
                </c:pt>
                <c:pt idx="3">
                  <c:v>0.59165135499999999</c:v>
                </c:pt>
                <c:pt idx="4">
                  <c:v>0.53141700000000003</c:v>
                </c:pt>
                <c:pt idx="5">
                  <c:v>0.33110497999999999</c:v>
                </c:pt>
                <c:pt idx="6">
                  <c:v>2.0880698580000003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FB-4AB7-B76E-53D8BB13677B}"/>
            </c:ext>
          </c:extLst>
        </c:ser>
        <c:ser>
          <c:idx val="1"/>
          <c:order val="1"/>
          <c:tx>
            <c:strRef>
              <c:f>'Slide 2'!$C$1</c:f>
              <c:strCache>
                <c:ptCount val="1"/>
                <c:pt idx="0">
                  <c:v>in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1EFB-4AB7-B76E-53D8BB1367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1EFB-4AB7-B76E-53D8BB1367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1EFB-4AB7-B76E-53D8BB1367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1EFB-4AB7-B76E-53D8BB1367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1EFB-4AB7-B76E-53D8BB1367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1EFB-4AB7-B76E-53D8BB13677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1EFB-4AB7-B76E-53D8BB13677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EFB-4AB7-B76E-53D8BB13677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EFB-4AB7-B76E-53D8BB13677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EFB-4AB7-B76E-53D8BB13677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EFB-4AB7-B76E-53D8BB13677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EFB-4AB7-B76E-53D8BB13677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EFB-4AB7-B76E-53D8BB13677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EFB-4AB7-B76E-53D8BB13677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2'!$A$2:$A$8</c:f>
              <c:strCache>
                <c:ptCount val="7"/>
                <c:pt idx="0">
                  <c:v>IRAN</c:v>
                </c:pt>
                <c:pt idx="1">
                  <c:v>SRI LANKA</c:v>
                </c:pt>
                <c:pt idx="2">
                  <c:v>AFGHANISTAN</c:v>
                </c:pt>
                <c:pt idx="3">
                  <c:v>SOMALIA</c:v>
                </c:pt>
                <c:pt idx="4">
                  <c:v>INDONEASIA</c:v>
                </c:pt>
                <c:pt idx="5">
                  <c:v>PORT BASED REFINERIES</c:v>
                </c:pt>
                <c:pt idx="6">
                  <c:v>OTHERS</c:v>
                </c:pt>
              </c:strCache>
            </c:strRef>
          </c:cat>
          <c:val>
            <c:numRef>
              <c:f>'Slide 2'!$C$2:$C$8</c:f>
              <c:numCache>
                <c:formatCode>_(* #,##0.00_);_(* \(#,##0.00\);_(* "-"??_);_(@_)</c:formatCode>
                <c:ptCount val="7"/>
                <c:pt idx="0">
                  <c:v>18.242322426063392</c:v>
                </c:pt>
                <c:pt idx="1">
                  <c:v>11.942560231439726</c:v>
                </c:pt>
                <c:pt idx="2">
                  <c:v>11.300127344721339</c:v>
                </c:pt>
                <c:pt idx="3">
                  <c:v>9.7736014253370715</c:v>
                </c:pt>
                <c:pt idx="4">
                  <c:v>8.77857864222816</c:v>
                </c:pt>
                <c:pt idx="5">
                  <c:v>5.4695862303301963</c:v>
                </c:pt>
                <c:pt idx="6">
                  <c:v>34.493223699880112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1EFB-4AB7-B76E-53D8BB13677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'Slide 2'!$B$11</c:f>
              <c:strCache>
                <c:ptCount val="1"/>
                <c:pt idx="0">
                  <c:v> 2020-21 in million MT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DD-46E3-9CAB-1A3CDB642F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DD-46E3-9CAB-1A3CDB642F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DD-46E3-9CAB-1A3CDB642F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DD-46E3-9CAB-1A3CDB642F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ADD-46E3-9CAB-1A3CDB642F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ADD-46E3-9CAB-1A3CDB642F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ADD-46E3-9CAB-1A3CDB642FE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D-46E3-9CAB-1A3CDB642FE8}"/>
                </c:ext>
              </c:extLst>
            </c:dLbl>
            <c:dLbl>
              <c:idx val="1"/>
              <c:layout>
                <c:manualLayout>
                  <c:x val="3.0555555555555454E-2"/>
                  <c:y val="-8.9807937955911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83333333333334"/>
                      <c:h val="0.207783282836367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DD-46E3-9CAB-1A3CDB642FE8}"/>
                </c:ext>
              </c:extLst>
            </c:dLbl>
            <c:dLbl>
              <c:idx val="2"/>
              <c:layout>
                <c:manualLayout>
                  <c:x val="0.17222222222222222"/>
                  <c:y val="-2.4493117819611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D-46E3-9CAB-1A3CDB642FE8}"/>
                </c:ext>
              </c:extLst>
            </c:dLbl>
            <c:dLbl>
              <c:idx val="3"/>
              <c:layout>
                <c:manualLayout>
                  <c:x val="0.1999999999999999"/>
                  <c:y val="-8.16437260653702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D-46E3-9CAB-1A3CDB642FE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DD-46E3-9CAB-1A3CDB642FE8}"/>
                </c:ext>
              </c:extLst>
            </c:dLbl>
            <c:dLbl>
              <c:idx val="5"/>
              <c:layout>
                <c:manualLayout>
                  <c:x val="-1.1111111111111136E-2"/>
                  <c:y val="-6.9397167155564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DD-46E3-9CAB-1A3CDB642FE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DD-46E3-9CAB-1A3CDB642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2'!$A$12:$A$18</c:f>
              <c:strCache>
                <c:ptCount val="7"/>
                <c:pt idx="0">
                  <c:v>INDONESIA</c:v>
                </c:pt>
                <c:pt idx="1">
                  <c:v>AFGHANISTAN</c:v>
                </c:pt>
                <c:pt idx="2">
                  <c:v>PORT BASED REFINERIES</c:v>
                </c:pt>
                <c:pt idx="3">
                  <c:v>UAE</c:v>
                </c:pt>
                <c:pt idx="4">
                  <c:v>SRILANKA</c:v>
                </c:pt>
                <c:pt idx="5">
                  <c:v>SOMALIA</c:v>
                </c:pt>
                <c:pt idx="6">
                  <c:v>OTHERS</c:v>
                </c:pt>
              </c:strCache>
            </c:strRef>
          </c:cat>
          <c:val>
            <c:numRef>
              <c:f>'Slide 2'!$B$12:$B$18</c:f>
              <c:numCache>
                <c:formatCode>_(* #,##0.00_);_(* \(#,##0.00\);_(* "-"??_);_(@_)</c:formatCode>
                <c:ptCount val="7"/>
                <c:pt idx="0">
                  <c:v>1.8221754800000001</c:v>
                </c:pt>
                <c:pt idx="1">
                  <c:v>0.85620990000000019</c:v>
                </c:pt>
                <c:pt idx="2">
                  <c:v>0.76252575000000011</c:v>
                </c:pt>
                <c:pt idx="3">
                  <c:v>0.54906355000000007</c:v>
                </c:pt>
                <c:pt idx="4">
                  <c:v>0.47575689999999998</c:v>
                </c:pt>
                <c:pt idx="5">
                  <c:v>0.45858376000000001</c:v>
                </c:pt>
                <c:pt idx="6">
                  <c:v>2.2666427699999985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DD-46E3-9CAB-1A3CDB642FE8}"/>
            </c:ext>
          </c:extLst>
        </c:ser>
        <c:ser>
          <c:idx val="1"/>
          <c:order val="1"/>
          <c:tx>
            <c:strRef>
              <c:f>'Slide 2'!$C$11</c:f>
              <c:strCache>
                <c:ptCount val="1"/>
                <c:pt idx="0">
                  <c:v>in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6ADD-46E3-9CAB-1A3CDB642F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6ADD-46E3-9CAB-1A3CDB642F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6ADD-46E3-9CAB-1A3CDB642F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6ADD-46E3-9CAB-1A3CDB642F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6ADD-46E3-9CAB-1A3CDB642F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6ADD-46E3-9CAB-1A3CDB642F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6ADD-46E3-9CAB-1A3CDB642FE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ADD-46E3-9CAB-1A3CDB642FE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ADD-46E3-9CAB-1A3CDB642FE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ADD-46E3-9CAB-1A3CDB642FE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ADD-46E3-9CAB-1A3CDB642FE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6ADD-46E3-9CAB-1A3CDB642FE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6ADD-46E3-9CAB-1A3CDB642FE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6ADD-46E3-9CAB-1A3CDB642FE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2'!$A$12:$A$18</c:f>
              <c:strCache>
                <c:ptCount val="7"/>
                <c:pt idx="0">
                  <c:v>INDONESIA</c:v>
                </c:pt>
                <c:pt idx="1">
                  <c:v>AFGHANISTAN</c:v>
                </c:pt>
                <c:pt idx="2">
                  <c:v>PORT BASED REFINERIES</c:v>
                </c:pt>
                <c:pt idx="3">
                  <c:v>UAE</c:v>
                </c:pt>
                <c:pt idx="4">
                  <c:v>SRILANKA</c:v>
                </c:pt>
                <c:pt idx="5">
                  <c:v>SOMALIA</c:v>
                </c:pt>
                <c:pt idx="6">
                  <c:v>OTHERS</c:v>
                </c:pt>
              </c:strCache>
            </c:strRef>
          </c:cat>
          <c:val>
            <c:numRef>
              <c:f>'Slide 2'!$C$12:$C$18</c:f>
              <c:numCache>
                <c:formatCode>_(* #,##0.00_);_(* \(#,##0.00\);_(* "-"??_);_(@_)</c:formatCode>
                <c:ptCount val="7"/>
                <c:pt idx="0">
                  <c:v>25.339814974947757</c:v>
                </c:pt>
                <c:pt idx="1">
                  <c:v>11.906756886948411</c:v>
                </c:pt>
                <c:pt idx="2">
                  <c:v>10.603952051112701</c:v>
                </c:pt>
                <c:pt idx="3">
                  <c:v>7.6354714017378704</c:v>
                </c:pt>
                <c:pt idx="4">
                  <c:v>6.6160432688155382</c:v>
                </c:pt>
                <c:pt idx="5">
                  <c:v>6.3772275263608789</c:v>
                </c:pt>
                <c:pt idx="6">
                  <c:v>31.520733890076837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ADD-46E3-9CAB-1A3CDB642FE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'Slide 2'!$B$21</c:f>
              <c:strCache>
                <c:ptCount val="1"/>
                <c:pt idx="0">
                  <c:v> 2021-22* in million MT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74-42C3-8F9B-6307A006A0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74-42C3-8F9B-6307A006A0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74-42C3-8F9B-6307A006A0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974-42C3-8F9B-6307A006A0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974-42C3-8F9B-6307A006A0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974-42C3-8F9B-6307A006A0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974-42C3-8F9B-6307A006A05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74-42C3-8F9B-6307A006A05A}"/>
                </c:ext>
              </c:extLst>
            </c:dLbl>
            <c:dLbl>
              <c:idx val="1"/>
              <c:layout>
                <c:manualLayout>
                  <c:x val="-1.6666666666666566E-2"/>
                  <c:y val="2.88770904626018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74-42C3-8F9B-6307A006A05A}"/>
                </c:ext>
              </c:extLst>
            </c:dLbl>
            <c:dLbl>
              <c:idx val="2"/>
              <c:layout>
                <c:manualLayout>
                  <c:x val="0.125"/>
                  <c:y val="-0.10313246593786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74-42C3-8F9B-6307A006A05A}"/>
                </c:ext>
              </c:extLst>
            </c:dLbl>
            <c:dLbl>
              <c:idx val="3"/>
              <c:layout>
                <c:manualLayout>
                  <c:x val="0.22500000000000001"/>
                  <c:y val="-1.23758959125436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74-42C3-8F9B-6307A006A05A}"/>
                </c:ext>
              </c:extLst>
            </c:dLbl>
            <c:dLbl>
              <c:idx val="4"/>
              <c:layout>
                <c:manualLayout>
                  <c:x val="-3.888888888888889E-2"/>
                  <c:y val="-1.624133321856124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9444444444447"/>
                      <c:h val="0.209977700649490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974-42C3-8F9B-6307A006A05A}"/>
                </c:ext>
              </c:extLst>
            </c:dLbl>
            <c:dLbl>
              <c:idx val="5"/>
              <c:layout>
                <c:manualLayout>
                  <c:x val="-9.7222222222222238E-2"/>
                  <c:y val="-0.152636049588038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74-42C3-8F9B-6307A006A05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74-42C3-8F9B-6307A006A0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2'!$A$22:$A$28</c:f>
              <c:strCache>
                <c:ptCount val="7"/>
                <c:pt idx="0">
                  <c:v>INDONESIA</c:v>
                </c:pt>
                <c:pt idx="1">
                  <c:v>BANGLADESH</c:v>
                </c:pt>
                <c:pt idx="2">
                  <c:v>PORT BASED REFINERIES</c:v>
                </c:pt>
                <c:pt idx="3">
                  <c:v>DJIBOUTI</c:v>
                </c:pt>
                <c:pt idx="4">
                  <c:v>SAUDI ARABIA</c:v>
                </c:pt>
                <c:pt idx="5">
                  <c:v>MALAYSIA</c:v>
                </c:pt>
                <c:pt idx="6">
                  <c:v>OTHERS</c:v>
                </c:pt>
              </c:strCache>
            </c:strRef>
          </c:cat>
          <c:val>
            <c:numRef>
              <c:f>'Slide 2'!$B$22:$B$28</c:f>
              <c:numCache>
                <c:formatCode>_(* #,##0.00_);_(* \(#,##0.00\);_(* "-"??_);_(@_)</c:formatCode>
                <c:ptCount val="7"/>
                <c:pt idx="0">
                  <c:v>1.1278349999999999</c:v>
                </c:pt>
                <c:pt idx="1">
                  <c:v>0.88196300000000005</c:v>
                </c:pt>
                <c:pt idx="2">
                  <c:v>0.84241792999999998</c:v>
                </c:pt>
                <c:pt idx="3">
                  <c:v>0.32303569999999993</c:v>
                </c:pt>
                <c:pt idx="4">
                  <c:v>0.30529600000000001</c:v>
                </c:pt>
                <c:pt idx="5">
                  <c:v>0.30131599999999997</c:v>
                </c:pt>
                <c:pt idx="6">
                  <c:v>2.04457975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74-42C3-8F9B-6307A006A05A}"/>
            </c:ext>
          </c:extLst>
        </c:ser>
        <c:ser>
          <c:idx val="1"/>
          <c:order val="1"/>
          <c:tx>
            <c:strRef>
              <c:f>'Slide 2'!$C$21</c:f>
              <c:strCache>
                <c:ptCount val="1"/>
                <c:pt idx="0">
                  <c:v>in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974-42C3-8F9B-6307A006A0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3974-42C3-8F9B-6307A006A0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3974-42C3-8F9B-6307A006A0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3974-42C3-8F9B-6307A006A0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3974-42C3-8F9B-6307A006A0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3974-42C3-8F9B-6307A006A0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3974-42C3-8F9B-6307A006A05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3974-42C3-8F9B-6307A006A05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3974-42C3-8F9B-6307A006A05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3974-42C3-8F9B-6307A006A05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3974-42C3-8F9B-6307A006A05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3974-42C3-8F9B-6307A006A05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3974-42C3-8F9B-6307A006A05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3974-42C3-8F9B-6307A006A05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2'!$A$22:$A$28</c:f>
              <c:strCache>
                <c:ptCount val="7"/>
                <c:pt idx="0">
                  <c:v>INDONESIA</c:v>
                </c:pt>
                <c:pt idx="1">
                  <c:v>BANGLADESH</c:v>
                </c:pt>
                <c:pt idx="2">
                  <c:v>PORT BASED REFINERIES</c:v>
                </c:pt>
                <c:pt idx="3">
                  <c:v>DJIBOUTI</c:v>
                </c:pt>
                <c:pt idx="4">
                  <c:v>SAUDI ARABIA</c:v>
                </c:pt>
                <c:pt idx="5">
                  <c:v>MALAYSIA</c:v>
                </c:pt>
                <c:pt idx="6">
                  <c:v>OTHERS</c:v>
                </c:pt>
              </c:strCache>
            </c:strRef>
          </c:cat>
          <c:val>
            <c:numRef>
              <c:f>'Slide 2'!$C$22:$C$28</c:f>
              <c:numCache>
                <c:formatCode>_(* #,##0.00_);_(* \(#,##0.00\);_(* "-"??_);_(@_)</c:formatCode>
                <c:ptCount val="7"/>
                <c:pt idx="0">
                  <c:v>19.3571777230589</c:v>
                </c:pt>
                <c:pt idx="1">
                  <c:v>15.137244841809483</c:v>
                </c:pt>
                <c:pt idx="2">
                  <c:v>14.458527699620417</c:v>
                </c:pt>
                <c:pt idx="3">
                  <c:v>5.5443034271792744</c:v>
                </c:pt>
                <c:pt idx="4">
                  <c:v>5.2398346656549855</c:v>
                </c:pt>
                <c:pt idx="5">
                  <c:v>5.1715254117856029</c:v>
                </c:pt>
                <c:pt idx="6">
                  <c:v>35.091386230891345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974-42C3-8F9B-6307A006A05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BC1287-D842-4368-B93A-90E30DB52806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0E0848-7FAB-4530-A7BB-BF0F28123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27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E0848-7FAB-4530-A7BB-BF0F2812336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85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E0848-7FAB-4530-A7BB-BF0F2812336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0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E0848-7FAB-4530-A7BB-BF0F2812336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16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E0848-7FAB-4530-A7BB-BF0F2812336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35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329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E0848-7FAB-4530-A7BB-BF0F2812336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01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E0848-7FAB-4530-A7BB-BF0F2812336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434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92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23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FC4A439-3CF9-47F6-B1C0-BE12C907EF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04" y="0"/>
            <a:ext cx="3655896" cy="3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8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5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16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D7224EC-CB14-4D88-8DC1-5DB2197F8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04" y="0"/>
            <a:ext cx="3655896" cy="3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99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6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0790AF-26F2-4954-99B5-427407CB9DB3}" type="datetimeFigureOut">
              <a:rPr lang="en-IN" smtClean="0"/>
              <a:t>19-03-2022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51DE18-BF01-4AAE-9427-CFFBC7639E54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07824EF-A27C-4C85-93A4-FA675FFDA0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04" y="0"/>
            <a:ext cx="3655896" cy="3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4AF94-F536-49FA-B1DB-D6E06FA3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IN" sz="4800" b="1">
                <a:solidFill>
                  <a:srgbClr val="FFFFFF"/>
                </a:solidFill>
              </a:rPr>
              <a:t>Indian Sugar Exports : Potential &amp; Challenges</a:t>
            </a:r>
            <a:endParaRPr lang="en-IN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E1391-BFEF-482A-BF2B-18F8A2756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Siddharth Amin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Director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Dr Amin Controllers Pvt Ltd</a:t>
            </a:r>
            <a:br>
              <a:rPr lang="en-US" dirty="0">
                <a:solidFill>
                  <a:srgbClr val="FFFFFF"/>
                </a:solidFill>
              </a:rPr>
            </a:br>
            <a:endParaRPr lang="en-IN" dirty="0">
              <a:solidFill>
                <a:srgbClr val="FFFFFF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1DD115B-F8C0-4B52-9788-A097D5F62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04" y="0"/>
            <a:ext cx="3655896" cy="3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9408-A3A2-4792-A1DC-4A488A30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00" dirty="0"/>
              <a:t>Exports – 2019-20, 2020-21 &amp; 2021-22*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E8B54D-E829-4C74-A668-A36DD1A23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586493"/>
              </p:ext>
            </p:extLst>
          </p:nvPr>
        </p:nvGraphicFramePr>
        <p:xfrm>
          <a:off x="123568" y="1902941"/>
          <a:ext cx="11924270" cy="4707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20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7E03-4603-4158-A0E1-B312FC83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Indian sugar - Major destinations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B96F96-2BFD-4603-A2EA-31C5421C3F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605458"/>
              </p:ext>
            </p:extLst>
          </p:nvPr>
        </p:nvGraphicFramePr>
        <p:xfrm>
          <a:off x="-203568" y="1744159"/>
          <a:ext cx="4572000" cy="307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13C351-8C77-412F-ABE2-D8DE6F176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102678"/>
              </p:ext>
            </p:extLst>
          </p:nvPr>
        </p:nvGraphicFramePr>
        <p:xfrm>
          <a:off x="3810000" y="1744159"/>
          <a:ext cx="4572000" cy="311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3D0313-27AA-41CA-92D0-F0B6843CD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042428"/>
              </p:ext>
            </p:extLst>
          </p:nvPr>
        </p:nvGraphicFramePr>
        <p:xfrm>
          <a:off x="7972227" y="1744159"/>
          <a:ext cx="4572000" cy="307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CFF55D-2232-4666-B24F-40D9CBED5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36534"/>
              </p:ext>
            </p:extLst>
          </p:nvPr>
        </p:nvGraphicFramePr>
        <p:xfrm>
          <a:off x="295875" y="4988697"/>
          <a:ext cx="3098800" cy="180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301143111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1761429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36017197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DESTINATION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2019-20 in million MT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in %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978593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IRAN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1.10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18.24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794805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SRI LANKA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0.72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11.94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358486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AFGHANISTAN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0.68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11.30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7771713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SOMALIA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0.59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9.77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387839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INDONEASIA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0.53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8.78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982212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PORT BASED REFINERIES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0.33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5.47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383217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OTHERS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2.09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34.49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066966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TOTAL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6.05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 dirty="0">
                          <a:effectLst/>
                        </a:rPr>
                        <a:t>   100.00 </a:t>
                      </a:r>
                      <a:endParaRPr lang="en-IN" sz="11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987891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59B4E2-1D91-4DCF-BC57-316B01476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58547"/>
              </p:ext>
            </p:extLst>
          </p:nvPr>
        </p:nvGraphicFramePr>
        <p:xfrm>
          <a:off x="4546600" y="4988707"/>
          <a:ext cx="3098800" cy="180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88776587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5408165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50754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DESTINATION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2020-21 in million MT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in %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517809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INDONESIA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1.82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25.34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39709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AFGHANISTAN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0.86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11.91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721339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PORT BASED REFINERIES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0.76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10.60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497426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UAE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0.55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7.64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492252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SRILANKA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0.48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6.62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060784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SOMALIA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0.46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6.38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756625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OTHERS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2.27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31.52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650081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TOTAL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7.19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 dirty="0">
                          <a:effectLst/>
                        </a:rPr>
                        <a:t>   100.00 </a:t>
                      </a:r>
                      <a:endParaRPr lang="en-IN" sz="11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848929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DFDF89-ADAD-43D5-8029-4B807D2A4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5169"/>
              </p:ext>
            </p:extLst>
          </p:nvPr>
        </p:nvGraphicFramePr>
        <p:xfrm>
          <a:off x="8708827" y="4988697"/>
          <a:ext cx="3098800" cy="180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370923746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144950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1881378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DESTINATION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2021-22* in million MT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in %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498922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INDONESIA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1.13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19.36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316698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BANGLADESH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0.88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15.14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199348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PORT BASED REFINERIES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0.84 </a:t>
                      </a:r>
                      <a:endParaRPr lang="en-IN" sz="11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14.46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341938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DJIBOUTI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0.32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5.54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156409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SAUDI ARABIA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0.31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5.24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468005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MALAYSIA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0.30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5.17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17285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OTHERS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2.04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35.09 </a:t>
                      </a:r>
                      <a:endParaRPr lang="en-IN" sz="11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766718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TOTAL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>
                          <a:effectLst/>
                        </a:rPr>
                        <a:t>             5.83 </a:t>
                      </a:r>
                      <a:endParaRPr lang="en-IN" sz="11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50" u="none" strike="noStrike" dirty="0">
                          <a:effectLst/>
                        </a:rPr>
                        <a:t>   100.00 </a:t>
                      </a:r>
                      <a:endParaRPr lang="en-IN" sz="11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9795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07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2228-22C1-4E9D-88D6-899FD7CE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88651"/>
            <a:ext cx="9720072" cy="1499616"/>
          </a:xfrm>
        </p:spPr>
        <p:txBody>
          <a:bodyPr/>
          <a:lstStyle/>
          <a:p>
            <a:r>
              <a:rPr lang="en-IN" dirty="0"/>
              <a:t>Common yet persistent Challenges</a:t>
            </a:r>
          </a:p>
        </p:txBody>
      </p:sp>
      <p:pic>
        <p:nvPicPr>
          <p:cNvPr id="2080" name="Picture 3">
            <a:extLst>
              <a:ext uri="{FF2B5EF4-FFF2-40B4-BE49-F238E27FC236}">
                <a16:creationId xmlns:a16="http://schemas.microsoft.com/office/drawing/2014/main" id="{4EA95AA0-C1A4-48AA-BCC9-F93EF5007CE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93" y="4255442"/>
            <a:ext cx="2222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>
            <a:extLst>
              <a:ext uri="{FF2B5EF4-FFF2-40B4-BE49-F238E27FC236}">
                <a16:creationId xmlns:a16="http://schemas.microsoft.com/office/drawing/2014/main" id="{963F242B-E824-4F1D-B165-2378FCEE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9" y="4255442"/>
            <a:ext cx="168910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FA455484-02F6-43AD-8291-9D07FC49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29155" b="11026"/>
          <a:stretch>
            <a:fillRect/>
          </a:stretch>
        </p:blipFill>
        <p:spPr bwMode="auto">
          <a:xfrm>
            <a:off x="666750" y="1371249"/>
            <a:ext cx="155575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10" descr="A picture containing snow, cloth&#10;&#10;Description generated with high confidence">
            <a:extLst>
              <a:ext uri="{FF2B5EF4-FFF2-40B4-BE49-F238E27FC236}">
                <a16:creationId xmlns:a16="http://schemas.microsoft.com/office/drawing/2014/main" id="{A2E4B7F2-5382-496E-8282-30ED4F8F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2" y="1365240"/>
            <a:ext cx="300355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">
            <a:extLst>
              <a:ext uri="{FF2B5EF4-FFF2-40B4-BE49-F238E27FC236}">
                <a16:creationId xmlns:a16="http://schemas.microsoft.com/office/drawing/2014/main" id="{356D0537-C304-42B8-B36A-A5F0FB4A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66" y="1371591"/>
            <a:ext cx="2838450" cy="2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5">
            <a:extLst>
              <a:ext uri="{FF2B5EF4-FFF2-40B4-BE49-F238E27FC236}">
                <a16:creationId xmlns:a16="http://schemas.microsoft.com/office/drawing/2014/main" id="{1EEB4ECC-7B9A-411F-B56E-D30BD912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5"/>
          <a:stretch>
            <a:fillRect/>
          </a:stretch>
        </p:blipFill>
        <p:spPr bwMode="auto">
          <a:xfrm>
            <a:off x="5998877" y="1371592"/>
            <a:ext cx="29019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7" descr="A picture containing ground, sitting, laptop&#10;&#10;Description generated with very high confidence">
            <a:extLst>
              <a:ext uri="{FF2B5EF4-FFF2-40B4-BE49-F238E27FC236}">
                <a16:creationId xmlns:a16="http://schemas.microsoft.com/office/drawing/2014/main" id="{7160DA3B-95FC-435B-ACA1-0DCB2F0F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15" y="4249092"/>
            <a:ext cx="234950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2FBEEA77-D2CE-4265-9B1A-043BFD7D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6" y="4249091"/>
            <a:ext cx="2573340" cy="2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BD6A63D-5C29-41DC-BA3A-09CEE27FAB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54" y="4249090"/>
            <a:ext cx="2349500" cy="22479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44DC70-C24D-486C-ACC0-34A3F3B944F5}"/>
              </a:ext>
            </a:extLst>
          </p:cNvPr>
          <p:cNvSpPr txBox="1"/>
          <p:nvPr/>
        </p:nvSpPr>
        <p:spPr>
          <a:xfrm>
            <a:off x="146889" y="3614830"/>
            <a:ext cx="254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Black Particles, dull colour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395BF-822B-47FD-89C1-E53533441F59}"/>
              </a:ext>
            </a:extLst>
          </p:cNvPr>
          <p:cNvSpPr txBox="1"/>
          <p:nvPr/>
        </p:nvSpPr>
        <p:spPr>
          <a:xfrm>
            <a:off x="3358310" y="3629759"/>
            <a:ext cx="222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Poor stitching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5709C8-1236-4F4A-9D6C-83DF092473DC}"/>
              </a:ext>
            </a:extLst>
          </p:cNvPr>
          <p:cNvSpPr txBox="1"/>
          <p:nvPr/>
        </p:nvSpPr>
        <p:spPr>
          <a:xfrm>
            <a:off x="5608618" y="3690854"/>
            <a:ext cx="359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Labour Foot Marks and Stained Bags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17A991-816A-4077-985B-0535546021C9}"/>
              </a:ext>
            </a:extLst>
          </p:cNvPr>
          <p:cNvSpPr txBox="1"/>
          <p:nvPr/>
        </p:nvSpPr>
        <p:spPr>
          <a:xfrm>
            <a:off x="9115297" y="3660997"/>
            <a:ext cx="377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Poor bag Quality, cannot sustain manual handling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DE6A28-3A54-4CB2-8243-6094CF290C86}"/>
              </a:ext>
            </a:extLst>
          </p:cNvPr>
          <p:cNvSpPr txBox="1"/>
          <p:nvPr/>
        </p:nvSpPr>
        <p:spPr>
          <a:xfrm>
            <a:off x="408926" y="6488668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Spillages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875D14-90A4-4A34-B09A-BF010C34F868}"/>
              </a:ext>
            </a:extLst>
          </p:cNvPr>
          <p:cNvSpPr txBox="1"/>
          <p:nvPr/>
        </p:nvSpPr>
        <p:spPr>
          <a:xfrm>
            <a:off x="2620330" y="6509692"/>
            <a:ext cx="128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Hook Marks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94D569-9445-4D33-8D01-9A6DD79F010C}"/>
              </a:ext>
            </a:extLst>
          </p:cNvPr>
          <p:cNvSpPr txBox="1"/>
          <p:nvPr/>
        </p:nvSpPr>
        <p:spPr>
          <a:xfrm>
            <a:off x="4915126" y="6510377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Lumps in Cargo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9111A1C-BC45-4973-994C-063462455A45}"/>
              </a:ext>
            </a:extLst>
          </p:cNvPr>
          <p:cNvSpPr txBox="1"/>
          <p:nvPr/>
        </p:nvSpPr>
        <p:spPr>
          <a:xfrm>
            <a:off x="6808854" y="6488668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Illegible </a:t>
            </a:r>
            <a:r>
              <a:rPr lang="en-IN" dirty="0" err="1"/>
              <a:t>Mfg</a:t>
            </a:r>
            <a:r>
              <a:rPr lang="en-IN" dirty="0"/>
              <a:t> / Exp Details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FE8708-7A91-4713-9623-B7943C4F9A20}"/>
              </a:ext>
            </a:extLst>
          </p:cNvPr>
          <p:cNvSpPr txBox="1"/>
          <p:nvPr/>
        </p:nvSpPr>
        <p:spPr>
          <a:xfrm>
            <a:off x="9505426" y="6496990"/>
            <a:ext cx="277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Hand Written Bag Markings</a:t>
            </a:r>
          </a:p>
        </p:txBody>
      </p:sp>
    </p:spTree>
    <p:extLst>
      <p:ext uri="{BB962C8B-B14F-4D97-AF65-F5344CB8AC3E}">
        <p14:creationId xmlns:p14="http://schemas.microsoft.com/office/powerpoint/2010/main" val="370175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AFA9-E297-44B8-8274-6B6DBA2D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5" y="632479"/>
            <a:ext cx="11174186" cy="604781"/>
          </a:xfrm>
        </p:spPr>
        <p:txBody>
          <a:bodyPr>
            <a:normAutofit fontScale="90000"/>
          </a:bodyPr>
          <a:lstStyle/>
          <a:p>
            <a:r>
              <a:rPr lang="en-IN" dirty="0">
                <a:cs typeface="Aparajita" pitchFamily="34" charset="0"/>
              </a:rPr>
              <a:t>Nationwide Network</a:t>
            </a:r>
            <a:endParaRPr lang="en-IN" dirty="0"/>
          </a:p>
        </p:txBody>
      </p:sp>
      <p:sp>
        <p:nvSpPr>
          <p:cNvPr id="3" name="Freeform 67">
            <a:extLst>
              <a:ext uri="{FF2B5EF4-FFF2-40B4-BE49-F238E27FC236}">
                <a16:creationId xmlns:a16="http://schemas.microsoft.com/office/drawing/2014/main" id="{C76E91E1-B0B1-4731-9A04-7357FAF24FF6}"/>
              </a:ext>
            </a:extLst>
          </p:cNvPr>
          <p:cNvSpPr>
            <a:spLocks/>
          </p:cNvSpPr>
          <p:nvPr/>
        </p:nvSpPr>
        <p:spPr bwMode="auto">
          <a:xfrm>
            <a:off x="3423885" y="1211341"/>
            <a:ext cx="5076825" cy="5257800"/>
          </a:xfrm>
          <a:custGeom>
            <a:avLst/>
            <a:gdLst/>
            <a:ahLst/>
            <a:cxnLst>
              <a:cxn ang="0">
                <a:pos x="3740" y="400"/>
              </a:cxn>
              <a:cxn ang="0">
                <a:pos x="3640" y="1020"/>
              </a:cxn>
              <a:cxn ang="0">
                <a:pos x="3620" y="1600"/>
              </a:cxn>
              <a:cxn ang="0">
                <a:pos x="3440" y="1760"/>
              </a:cxn>
              <a:cxn ang="0">
                <a:pos x="3820" y="2180"/>
              </a:cxn>
              <a:cxn ang="0">
                <a:pos x="3903" y="2770"/>
              </a:cxn>
              <a:cxn ang="0">
                <a:pos x="4473" y="3265"/>
              </a:cxn>
              <a:cxn ang="0">
                <a:pos x="5118" y="3430"/>
              </a:cxn>
              <a:cxn ang="0">
                <a:pos x="5575" y="3640"/>
              </a:cxn>
              <a:cxn ang="0">
                <a:pos x="6085" y="3760"/>
              </a:cxn>
              <a:cxn ang="0">
                <a:pos x="6300" y="3380"/>
              </a:cxn>
              <a:cxn ang="0">
                <a:pos x="6580" y="3430"/>
              </a:cxn>
              <a:cxn ang="0">
                <a:pos x="7480" y="3560"/>
              </a:cxn>
              <a:cxn ang="0">
                <a:pos x="7800" y="3040"/>
              </a:cxn>
              <a:cxn ang="0">
                <a:pos x="8280" y="2600"/>
              </a:cxn>
              <a:cxn ang="0">
                <a:pos x="8940" y="2680"/>
              </a:cxn>
              <a:cxn ang="0">
                <a:pos x="9160" y="3260"/>
              </a:cxn>
              <a:cxn ang="0">
                <a:pos x="8520" y="3920"/>
              </a:cxn>
              <a:cxn ang="0">
                <a:pos x="8160" y="4640"/>
              </a:cxn>
              <a:cxn ang="0">
                <a:pos x="7920" y="5220"/>
              </a:cxn>
              <a:cxn ang="0">
                <a:pos x="7440" y="4840"/>
              </a:cxn>
              <a:cxn ang="0">
                <a:pos x="7015" y="4150"/>
              </a:cxn>
              <a:cxn ang="0">
                <a:pos x="6700" y="3740"/>
              </a:cxn>
              <a:cxn ang="0">
                <a:pos x="6393" y="3895"/>
              </a:cxn>
              <a:cxn ang="0">
                <a:pos x="6620" y="4640"/>
              </a:cxn>
              <a:cxn ang="0">
                <a:pos x="6678" y="5350"/>
              </a:cxn>
              <a:cxn ang="0">
                <a:pos x="6500" y="5460"/>
              </a:cxn>
              <a:cxn ang="0">
                <a:pos x="6140" y="5560"/>
              </a:cxn>
              <a:cxn ang="0">
                <a:pos x="5520" y="6350"/>
              </a:cxn>
              <a:cxn ang="0">
                <a:pos x="4390" y="7510"/>
              </a:cxn>
              <a:cxn ang="0">
                <a:pos x="4100" y="7630"/>
              </a:cxn>
              <a:cxn ang="0">
                <a:pos x="3830" y="8520"/>
              </a:cxn>
              <a:cxn ang="0">
                <a:pos x="3840" y="9270"/>
              </a:cxn>
              <a:cxn ang="0">
                <a:pos x="3580" y="9770"/>
              </a:cxn>
              <a:cxn ang="0">
                <a:pos x="3400" y="10180"/>
              </a:cxn>
              <a:cxn ang="0">
                <a:pos x="2790" y="10520"/>
              </a:cxn>
              <a:cxn ang="0">
                <a:pos x="2360" y="9510"/>
              </a:cxn>
              <a:cxn ang="0">
                <a:pos x="1970" y="8460"/>
              </a:cxn>
              <a:cxn ang="0">
                <a:pos x="1540" y="7330"/>
              </a:cxn>
              <a:cxn ang="0">
                <a:pos x="1440" y="6020"/>
              </a:cxn>
              <a:cxn ang="0">
                <a:pos x="1440" y="5360"/>
              </a:cxn>
              <a:cxn ang="0">
                <a:pos x="1060" y="5820"/>
              </a:cxn>
              <a:cxn ang="0">
                <a:pos x="256" y="5260"/>
              </a:cxn>
              <a:cxn ang="0">
                <a:pos x="637" y="5110"/>
              </a:cxn>
              <a:cxn ang="0">
                <a:pos x="170" y="4930"/>
              </a:cxn>
              <a:cxn ang="0">
                <a:pos x="170" y="4590"/>
              </a:cxn>
              <a:cxn ang="0">
                <a:pos x="780" y="4440"/>
              </a:cxn>
              <a:cxn ang="0">
                <a:pos x="660" y="3840"/>
              </a:cxn>
              <a:cxn ang="0">
                <a:pos x="740" y="3240"/>
              </a:cxn>
              <a:cxn ang="0">
                <a:pos x="1280" y="3150"/>
              </a:cxn>
              <a:cxn ang="0">
                <a:pos x="1670" y="2700"/>
              </a:cxn>
              <a:cxn ang="0">
                <a:pos x="2120" y="2060"/>
              </a:cxn>
              <a:cxn ang="0">
                <a:pos x="2220" y="1580"/>
              </a:cxn>
              <a:cxn ang="0">
                <a:pos x="2050" y="1030"/>
              </a:cxn>
              <a:cxn ang="0">
                <a:pos x="2110" y="520"/>
              </a:cxn>
              <a:cxn ang="0">
                <a:pos x="1930" y="70"/>
              </a:cxn>
              <a:cxn ang="0">
                <a:pos x="2660" y="100"/>
              </a:cxn>
            </a:cxnLst>
            <a:rect l="0" t="0" r="r" b="b"/>
            <a:pathLst>
              <a:path w="9233" h="10607">
                <a:moveTo>
                  <a:pt x="2780" y="180"/>
                </a:moveTo>
                <a:lnTo>
                  <a:pt x="2900" y="420"/>
                </a:lnTo>
                <a:lnTo>
                  <a:pt x="3010" y="410"/>
                </a:lnTo>
                <a:lnTo>
                  <a:pt x="3070" y="480"/>
                </a:lnTo>
                <a:lnTo>
                  <a:pt x="3180" y="500"/>
                </a:lnTo>
                <a:lnTo>
                  <a:pt x="3520" y="320"/>
                </a:lnTo>
                <a:cubicBezTo>
                  <a:pt x="3607" y="332"/>
                  <a:pt x="3683" y="320"/>
                  <a:pt x="3740" y="400"/>
                </a:cubicBezTo>
                <a:cubicBezTo>
                  <a:pt x="3756" y="422"/>
                  <a:pt x="3739" y="462"/>
                  <a:pt x="3760" y="480"/>
                </a:cubicBezTo>
                <a:cubicBezTo>
                  <a:pt x="3792" y="507"/>
                  <a:pt x="3880" y="520"/>
                  <a:pt x="3880" y="520"/>
                </a:cubicBezTo>
                <a:cubicBezTo>
                  <a:pt x="3867" y="573"/>
                  <a:pt x="3857" y="628"/>
                  <a:pt x="3840" y="680"/>
                </a:cubicBezTo>
                <a:cubicBezTo>
                  <a:pt x="3833" y="700"/>
                  <a:pt x="3833" y="724"/>
                  <a:pt x="3820" y="740"/>
                </a:cubicBezTo>
                <a:cubicBezTo>
                  <a:pt x="3805" y="759"/>
                  <a:pt x="3780" y="767"/>
                  <a:pt x="3760" y="780"/>
                </a:cubicBezTo>
                <a:cubicBezTo>
                  <a:pt x="3710" y="931"/>
                  <a:pt x="3778" y="745"/>
                  <a:pt x="3700" y="900"/>
                </a:cubicBezTo>
                <a:cubicBezTo>
                  <a:pt x="3681" y="938"/>
                  <a:pt x="3682" y="994"/>
                  <a:pt x="3640" y="1020"/>
                </a:cubicBezTo>
                <a:cubicBezTo>
                  <a:pt x="3604" y="1042"/>
                  <a:pt x="3520" y="1060"/>
                  <a:pt x="3520" y="1060"/>
                </a:cubicBezTo>
                <a:cubicBezTo>
                  <a:pt x="3513" y="1080"/>
                  <a:pt x="3500" y="1099"/>
                  <a:pt x="3500" y="1120"/>
                </a:cubicBezTo>
                <a:cubicBezTo>
                  <a:pt x="3500" y="1141"/>
                  <a:pt x="3515" y="1160"/>
                  <a:pt x="3520" y="1180"/>
                </a:cubicBezTo>
                <a:cubicBezTo>
                  <a:pt x="3528" y="1213"/>
                  <a:pt x="3521" y="1252"/>
                  <a:pt x="3540" y="1280"/>
                </a:cubicBezTo>
                <a:cubicBezTo>
                  <a:pt x="3552" y="1298"/>
                  <a:pt x="3580" y="1293"/>
                  <a:pt x="3600" y="1300"/>
                </a:cubicBezTo>
                <a:cubicBezTo>
                  <a:pt x="3622" y="1365"/>
                  <a:pt x="3658" y="1415"/>
                  <a:pt x="3680" y="1480"/>
                </a:cubicBezTo>
                <a:cubicBezTo>
                  <a:pt x="3670" y="1511"/>
                  <a:pt x="3652" y="1582"/>
                  <a:pt x="3620" y="1600"/>
                </a:cubicBezTo>
                <a:cubicBezTo>
                  <a:pt x="3590" y="1617"/>
                  <a:pt x="3553" y="1613"/>
                  <a:pt x="3520" y="1620"/>
                </a:cubicBezTo>
                <a:cubicBezTo>
                  <a:pt x="3500" y="1613"/>
                  <a:pt x="3476" y="1613"/>
                  <a:pt x="3460" y="1600"/>
                </a:cubicBezTo>
                <a:cubicBezTo>
                  <a:pt x="3441" y="1585"/>
                  <a:pt x="3442" y="1549"/>
                  <a:pt x="3420" y="1540"/>
                </a:cubicBezTo>
                <a:cubicBezTo>
                  <a:pt x="3400" y="1532"/>
                  <a:pt x="3380" y="1553"/>
                  <a:pt x="3360" y="1560"/>
                </a:cubicBezTo>
                <a:cubicBezTo>
                  <a:pt x="3347" y="1600"/>
                  <a:pt x="3320" y="1640"/>
                  <a:pt x="3360" y="1680"/>
                </a:cubicBezTo>
                <a:cubicBezTo>
                  <a:pt x="3375" y="1695"/>
                  <a:pt x="3400" y="1693"/>
                  <a:pt x="3420" y="1700"/>
                </a:cubicBezTo>
                <a:cubicBezTo>
                  <a:pt x="3427" y="1720"/>
                  <a:pt x="3436" y="1739"/>
                  <a:pt x="3440" y="1760"/>
                </a:cubicBezTo>
                <a:cubicBezTo>
                  <a:pt x="3449" y="1806"/>
                  <a:pt x="3460" y="1900"/>
                  <a:pt x="3460" y="1900"/>
                </a:cubicBezTo>
                <a:cubicBezTo>
                  <a:pt x="3471" y="1929"/>
                  <a:pt x="3460" y="1937"/>
                  <a:pt x="3483" y="1960"/>
                </a:cubicBezTo>
                <a:cubicBezTo>
                  <a:pt x="3499" y="1971"/>
                  <a:pt x="3539" y="1955"/>
                  <a:pt x="3558" y="1968"/>
                </a:cubicBezTo>
                <a:cubicBezTo>
                  <a:pt x="3577" y="1981"/>
                  <a:pt x="3586" y="2018"/>
                  <a:pt x="3600" y="2040"/>
                </a:cubicBezTo>
                <a:cubicBezTo>
                  <a:pt x="3614" y="2060"/>
                  <a:pt x="3620" y="2087"/>
                  <a:pt x="3640" y="2100"/>
                </a:cubicBezTo>
                <a:cubicBezTo>
                  <a:pt x="3676" y="2122"/>
                  <a:pt x="3725" y="2117"/>
                  <a:pt x="3760" y="2140"/>
                </a:cubicBezTo>
                <a:cubicBezTo>
                  <a:pt x="3780" y="2153"/>
                  <a:pt x="3800" y="2167"/>
                  <a:pt x="3820" y="2180"/>
                </a:cubicBezTo>
                <a:cubicBezTo>
                  <a:pt x="3844" y="2203"/>
                  <a:pt x="3853" y="2257"/>
                  <a:pt x="3890" y="2290"/>
                </a:cubicBezTo>
                <a:cubicBezTo>
                  <a:pt x="3927" y="2323"/>
                  <a:pt x="4018" y="2348"/>
                  <a:pt x="4040" y="2380"/>
                </a:cubicBezTo>
                <a:cubicBezTo>
                  <a:pt x="4110" y="2485"/>
                  <a:pt x="4083" y="2401"/>
                  <a:pt x="4020" y="2480"/>
                </a:cubicBezTo>
                <a:cubicBezTo>
                  <a:pt x="4007" y="2496"/>
                  <a:pt x="4010" y="2522"/>
                  <a:pt x="4000" y="2540"/>
                </a:cubicBezTo>
                <a:cubicBezTo>
                  <a:pt x="3977" y="2582"/>
                  <a:pt x="3920" y="2660"/>
                  <a:pt x="3920" y="2660"/>
                </a:cubicBezTo>
                <a:cubicBezTo>
                  <a:pt x="3902" y="2694"/>
                  <a:pt x="3888" y="2678"/>
                  <a:pt x="3880" y="2703"/>
                </a:cubicBezTo>
                <a:cubicBezTo>
                  <a:pt x="3877" y="2721"/>
                  <a:pt x="3909" y="2740"/>
                  <a:pt x="3903" y="2770"/>
                </a:cubicBezTo>
                <a:cubicBezTo>
                  <a:pt x="3897" y="2800"/>
                  <a:pt x="3850" y="2855"/>
                  <a:pt x="3843" y="2883"/>
                </a:cubicBezTo>
                <a:cubicBezTo>
                  <a:pt x="3836" y="2911"/>
                  <a:pt x="3844" y="2924"/>
                  <a:pt x="3860" y="2940"/>
                </a:cubicBezTo>
                <a:cubicBezTo>
                  <a:pt x="3929" y="2963"/>
                  <a:pt x="3905" y="2945"/>
                  <a:pt x="3940" y="2980"/>
                </a:cubicBezTo>
                <a:cubicBezTo>
                  <a:pt x="4013" y="3013"/>
                  <a:pt x="4091" y="3038"/>
                  <a:pt x="4160" y="3080"/>
                </a:cubicBezTo>
                <a:cubicBezTo>
                  <a:pt x="4218" y="3115"/>
                  <a:pt x="4200" y="3129"/>
                  <a:pt x="4233" y="3175"/>
                </a:cubicBezTo>
                <a:cubicBezTo>
                  <a:pt x="4255" y="3206"/>
                  <a:pt x="4292" y="3228"/>
                  <a:pt x="4323" y="3250"/>
                </a:cubicBezTo>
                <a:cubicBezTo>
                  <a:pt x="4362" y="3270"/>
                  <a:pt x="4434" y="3253"/>
                  <a:pt x="4473" y="3265"/>
                </a:cubicBezTo>
                <a:cubicBezTo>
                  <a:pt x="4512" y="3277"/>
                  <a:pt x="4529" y="3300"/>
                  <a:pt x="4560" y="3320"/>
                </a:cubicBezTo>
                <a:cubicBezTo>
                  <a:pt x="4577" y="3324"/>
                  <a:pt x="4638" y="3372"/>
                  <a:pt x="4660" y="3385"/>
                </a:cubicBezTo>
                <a:cubicBezTo>
                  <a:pt x="4689" y="3402"/>
                  <a:pt x="4720" y="3409"/>
                  <a:pt x="4750" y="3423"/>
                </a:cubicBezTo>
                <a:cubicBezTo>
                  <a:pt x="4796" y="3435"/>
                  <a:pt x="4765" y="3454"/>
                  <a:pt x="4833" y="3460"/>
                </a:cubicBezTo>
                <a:cubicBezTo>
                  <a:pt x="4860" y="3458"/>
                  <a:pt x="4891" y="3413"/>
                  <a:pt x="4915" y="3408"/>
                </a:cubicBezTo>
                <a:cubicBezTo>
                  <a:pt x="4939" y="3403"/>
                  <a:pt x="4941" y="3426"/>
                  <a:pt x="4975" y="3430"/>
                </a:cubicBezTo>
                <a:cubicBezTo>
                  <a:pt x="5009" y="3434"/>
                  <a:pt x="5077" y="3422"/>
                  <a:pt x="5118" y="3430"/>
                </a:cubicBezTo>
                <a:cubicBezTo>
                  <a:pt x="5162" y="3444"/>
                  <a:pt x="5180" y="3443"/>
                  <a:pt x="5223" y="3475"/>
                </a:cubicBezTo>
                <a:cubicBezTo>
                  <a:pt x="5247" y="3490"/>
                  <a:pt x="5248" y="3506"/>
                  <a:pt x="5260" y="3520"/>
                </a:cubicBezTo>
                <a:cubicBezTo>
                  <a:pt x="5272" y="3534"/>
                  <a:pt x="5279" y="3544"/>
                  <a:pt x="5298" y="3558"/>
                </a:cubicBezTo>
                <a:cubicBezTo>
                  <a:pt x="5315" y="3569"/>
                  <a:pt x="5269" y="3573"/>
                  <a:pt x="5373" y="3603"/>
                </a:cubicBezTo>
                <a:cubicBezTo>
                  <a:pt x="5398" y="3615"/>
                  <a:pt x="5424" y="3630"/>
                  <a:pt x="5448" y="3633"/>
                </a:cubicBezTo>
                <a:cubicBezTo>
                  <a:pt x="5472" y="3636"/>
                  <a:pt x="5494" y="3617"/>
                  <a:pt x="5515" y="3618"/>
                </a:cubicBezTo>
                <a:cubicBezTo>
                  <a:pt x="5536" y="3619"/>
                  <a:pt x="5555" y="3628"/>
                  <a:pt x="5575" y="3640"/>
                </a:cubicBezTo>
                <a:cubicBezTo>
                  <a:pt x="5595" y="3652"/>
                  <a:pt x="5611" y="3687"/>
                  <a:pt x="5635" y="3693"/>
                </a:cubicBezTo>
                <a:cubicBezTo>
                  <a:pt x="5659" y="3699"/>
                  <a:pt x="5692" y="3678"/>
                  <a:pt x="5718" y="3678"/>
                </a:cubicBezTo>
                <a:cubicBezTo>
                  <a:pt x="5744" y="3678"/>
                  <a:pt x="5769" y="3688"/>
                  <a:pt x="5793" y="3693"/>
                </a:cubicBezTo>
                <a:cubicBezTo>
                  <a:pt x="5817" y="3698"/>
                  <a:pt x="5839" y="3700"/>
                  <a:pt x="5860" y="3708"/>
                </a:cubicBezTo>
                <a:cubicBezTo>
                  <a:pt x="5881" y="3716"/>
                  <a:pt x="5896" y="3736"/>
                  <a:pt x="5920" y="3740"/>
                </a:cubicBezTo>
                <a:cubicBezTo>
                  <a:pt x="5944" y="3749"/>
                  <a:pt x="5940" y="3727"/>
                  <a:pt x="6003" y="3730"/>
                </a:cubicBezTo>
                <a:cubicBezTo>
                  <a:pt x="6030" y="3733"/>
                  <a:pt x="6060" y="3754"/>
                  <a:pt x="6085" y="3760"/>
                </a:cubicBezTo>
                <a:cubicBezTo>
                  <a:pt x="6110" y="3766"/>
                  <a:pt x="6132" y="3769"/>
                  <a:pt x="6153" y="3768"/>
                </a:cubicBezTo>
                <a:cubicBezTo>
                  <a:pt x="6174" y="3767"/>
                  <a:pt x="6188" y="3757"/>
                  <a:pt x="6213" y="3753"/>
                </a:cubicBezTo>
                <a:cubicBezTo>
                  <a:pt x="6238" y="3749"/>
                  <a:pt x="6282" y="3755"/>
                  <a:pt x="6303" y="3745"/>
                </a:cubicBezTo>
                <a:cubicBezTo>
                  <a:pt x="6323" y="3732"/>
                  <a:pt x="6288" y="3723"/>
                  <a:pt x="6340" y="3693"/>
                </a:cubicBezTo>
                <a:cubicBezTo>
                  <a:pt x="6353" y="3677"/>
                  <a:pt x="6357" y="3654"/>
                  <a:pt x="6355" y="3633"/>
                </a:cubicBezTo>
                <a:cubicBezTo>
                  <a:pt x="6353" y="3602"/>
                  <a:pt x="6342" y="3547"/>
                  <a:pt x="6333" y="3505"/>
                </a:cubicBezTo>
                <a:cubicBezTo>
                  <a:pt x="6324" y="3463"/>
                  <a:pt x="6298" y="3417"/>
                  <a:pt x="6300" y="3380"/>
                </a:cubicBezTo>
                <a:cubicBezTo>
                  <a:pt x="6301" y="3339"/>
                  <a:pt x="6325" y="3313"/>
                  <a:pt x="6348" y="3280"/>
                </a:cubicBezTo>
                <a:cubicBezTo>
                  <a:pt x="6357" y="3246"/>
                  <a:pt x="6340" y="3192"/>
                  <a:pt x="6355" y="3175"/>
                </a:cubicBezTo>
                <a:cubicBezTo>
                  <a:pt x="6370" y="3158"/>
                  <a:pt x="6411" y="3185"/>
                  <a:pt x="6440" y="3180"/>
                </a:cubicBezTo>
                <a:cubicBezTo>
                  <a:pt x="6480" y="3176"/>
                  <a:pt x="6488" y="3145"/>
                  <a:pt x="6528" y="3145"/>
                </a:cubicBezTo>
                <a:cubicBezTo>
                  <a:pt x="6547" y="3149"/>
                  <a:pt x="6551" y="3109"/>
                  <a:pt x="6573" y="3175"/>
                </a:cubicBezTo>
                <a:cubicBezTo>
                  <a:pt x="6580" y="3200"/>
                  <a:pt x="6572" y="3253"/>
                  <a:pt x="6573" y="3295"/>
                </a:cubicBezTo>
                <a:cubicBezTo>
                  <a:pt x="6574" y="3337"/>
                  <a:pt x="6566" y="3389"/>
                  <a:pt x="6580" y="3430"/>
                </a:cubicBezTo>
                <a:cubicBezTo>
                  <a:pt x="6594" y="3471"/>
                  <a:pt x="6625" y="3513"/>
                  <a:pt x="6660" y="3540"/>
                </a:cubicBezTo>
                <a:cubicBezTo>
                  <a:pt x="6695" y="3565"/>
                  <a:pt x="6747" y="3585"/>
                  <a:pt x="6790" y="3595"/>
                </a:cubicBezTo>
                <a:cubicBezTo>
                  <a:pt x="6833" y="3605"/>
                  <a:pt x="6885" y="3602"/>
                  <a:pt x="6920" y="3600"/>
                </a:cubicBezTo>
                <a:cubicBezTo>
                  <a:pt x="6947" y="3593"/>
                  <a:pt x="6974" y="3588"/>
                  <a:pt x="7000" y="3580"/>
                </a:cubicBezTo>
                <a:cubicBezTo>
                  <a:pt x="7020" y="3574"/>
                  <a:pt x="7060" y="3560"/>
                  <a:pt x="7060" y="3560"/>
                </a:cubicBezTo>
                <a:cubicBezTo>
                  <a:pt x="7180" y="3567"/>
                  <a:pt x="7300" y="3580"/>
                  <a:pt x="7420" y="3580"/>
                </a:cubicBezTo>
                <a:cubicBezTo>
                  <a:pt x="7441" y="3580"/>
                  <a:pt x="7465" y="3575"/>
                  <a:pt x="7480" y="3560"/>
                </a:cubicBezTo>
                <a:cubicBezTo>
                  <a:pt x="7514" y="3526"/>
                  <a:pt x="7533" y="3480"/>
                  <a:pt x="7560" y="3440"/>
                </a:cubicBezTo>
                <a:cubicBezTo>
                  <a:pt x="7572" y="3422"/>
                  <a:pt x="7573" y="3400"/>
                  <a:pt x="7580" y="3380"/>
                </a:cubicBezTo>
                <a:cubicBezTo>
                  <a:pt x="7541" y="3263"/>
                  <a:pt x="7590" y="3370"/>
                  <a:pt x="7500" y="3280"/>
                </a:cubicBezTo>
                <a:cubicBezTo>
                  <a:pt x="7483" y="3263"/>
                  <a:pt x="7473" y="3240"/>
                  <a:pt x="7460" y="3220"/>
                </a:cubicBezTo>
                <a:cubicBezTo>
                  <a:pt x="7512" y="3203"/>
                  <a:pt x="7571" y="3205"/>
                  <a:pt x="7620" y="3180"/>
                </a:cubicBezTo>
                <a:cubicBezTo>
                  <a:pt x="7858" y="3061"/>
                  <a:pt x="7498" y="3165"/>
                  <a:pt x="7760" y="3100"/>
                </a:cubicBezTo>
                <a:cubicBezTo>
                  <a:pt x="7773" y="3080"/>
                  <a:pt x="7780" y="3053"/>
                  <a:pt x="7800" y="3040"/>
                </a:cubicBezTo>
                <a:cubicBezTo>
                  <a:pt x="7836" y="3018"/>
                  <a:pt x="7920" y="3000"/>
                  <a:pt x="7920" y="3000"/>
                </a:cubicBezTo>
                <a:cubicBezTo>
                  <a:pt x="7927" y="2980"/>
                  <a:pt x="7934" y="2960"/>
                  <a:pt x="7940" y="2940"/>
                </a:cubicBezTo>
                <a:cubicBezTo>
                  <a:pt x="7948" y="2914"/>
                  <a:pt x="7939" y="2878"/>
                  <a:pt x="7960" y="2860"/>
                </a:cubicBezTo>
                <a:cubicBezTo>
                  <a:pt x="7986" y="2838"/>
                  <a:pt x="8027" y="2847"/>
                  <a:pt x="8060" y="2840"/>
                </a:cubicBezTo>
                <a:cubicBezTo>
                  <a:pt x="8080" y="2820"/>
                  <a:pt x="8102" y="2802"/>
                  <a:pt x="8120" y="2780"/>
                </a:cubicBezTo>
                <a:cubicBezTo>
                  <a:pt x="8135" y="2762"/>
                  <a:pt x="8144" y="2738"/>
                  <a:pt x="8160" y="2720"/>
                </a:cubicBezTo>
                <a:cubicBezTo>
                  <a:pt x="8198" y="2678"/>
                  <a:pt x="8280" y="2600"/>
                  <a:pt x="8280" y="2600"/>
                </a:cubicBezTo>
                <a:cubicBezTo>
                  <a:pt x="8386" y="2615"/>
                  <a:pt x="8477" y="2639"/>
                  <a:pt x="8580" y="2660"/>
                </a:cubicBezTo>
                <a:cubicBezTo>
                  <a:pt x="8600" y="2647"/>
                  <a:pt x="8622" y="2635"/>
                  <a:pt x="8640" y="2620"/>
                </a:cubicBezTo>
                <a:cubicBezTo>
                  <a:pt x="8662" y="2602"/>
                  <a:pt x="8675" y="2574"/>
                  <a:pt x="8700" y="2560"/>
                </a:cubicBezTo>
                <a:cubicBezTo>
                  <a:pt x="8737" y="2540"/>
                  <a:pt x="8820" y="2520"/>
                  <a:pt x="8820" y="2520"/>
                </a:cubicBezTo>
                <a:cubicBezTo>
                  <a:pt x="8827" y="2540"/>
                  <a:pt x="8840" y="2559"/>
                  <a:pt x="8840" y="2580"/>
                </a:cubicBezTo>
                <a:cubicBezTo>
                  <a:pt x="8840" y="2601"/>
                  <a:pt x="8805" y="2625"/>
                  <a:pt x="8820" y="2640"/>
                </a:cubicBezTo>
                <a:cubicBezTo>
                  <a:pt x="8850" y="2670"/>
                  <a:pt x="8940" y="2680"/>
                  <a:pt x="8940" y="2680"/>
                </a:cubicBezTo>
                <a:cubicBezTo>
                  <a:pt x="8934" y="2699"/>
                  <a:pt x="8896" y="2807"/>
                  <a:pt x="8900" y="2820"/>
                </a:cubicBezTo>
                <a:cubicBezTo>
                  <a:pt x="8908" y="2843"/>
                  <a:pt x="8940" y="2847"/>
                  <a:pt x="8960" y="2860"/>
                </a:cubicBezTo>
                <a:cubicBezTo>
                  <a:pt x="9057" y="2828"/>
                  <a:pt x="9099" y="2815"/>
                  <a:pt x="9200" y="2840"/>
                </a:cubicBezTo>
                <a:cubicBezTo>
                  <a:pt x="9220" y="2900"/>
                  <a:pt x="9233" y="2900"/>
                  <a:pt x="9200" y="2960"/>
                </a:cubicBezTo>
                <a:cubicBezTo>
                  <a:pt x="9177" y="3002"/>
                  <a:pt x="9120" y="3080"/>
                  <a:pt x="9120" y="3080"/>
                </a:cubicBezTo>
                <a:cubicBezTo>
                  <a:pt x="9127" y="3120"/>
                  <a:pt x="9131" y="3160"/>
                  <a:pt x="9140" y="3200"/>
                </a:cubicBezTo>
                <a:cubicBezTo>
                  <a:pt x="9145" y="3221"/>
                  <a:pt x="9180" y="3252"/>
                  <a:pt x="9160" y="3260"/>
                </a:cubicBezTo>
                <a:cubicBezTo>
                  <a:pt x="9122" y="3275"/>
                  <a:pt x="9080" y="3247"/>
                  <a:pt x="9040" y="3240"/>
                </a:cubicBezTo>
                <a:cubicBezTo>
                  <a:pt x="9029" y="3242"/>
                  <a:pt x="8879" y="3261"/>
                  <a:pt x="8860" y="3280"/>
                </a:cubicBezTo>
                <a:cubicBezTo>
                  <a:pt x="8627" y="3513"/>
                  <a:pt x="8890" y="3327"/>
                  <a:pt x="8720" y="3440"/>
                </a:cubicBezTo>
                <a:cubicBezTo>
                  <a:pt x="8707" y="3460"/>
                  <a:pt x="8698" y="3484"/>
                  <a:pt x="8680" y="3500"/>
                </a:cubicBezTo>
                <a:cubicBezTo>
                  <a:pt x="8554" y="3610"/>
                  <a:pt x="8560" y="3528"/>
                  <a:pt x="8560" y="3600"/>
                </a:cubicBezTo>
                <a:cubicBezTo>
                  <a:pt x="8563" y="3625"/>
                  <a:pt x="8616" y="3835"/>
                  <a:pt x="8580" y="3880"/>
                </a:cubicBezTo>
                <a:cubicBezTo>
                  <a:pt x="8565" y="3899"/>
                  <a:pt x="8538" y="3905"/>
                  <a:pt x="8520" y="3920"/>
                </a:cubicBezTo>
                <a:cubicBezTo>
                  <a:pt x="8498" y="3938"/>
                  <a:pt x="8480" y="3960"/>
                  <a:pt x="8460" y="3980"/>
                </a:cubicBezTo>
                <a:cubicBezTo>
                  <a:pt x="8473" y="4033"/>
                  <a:pt x="8487" y="4087"/>
                  <a:pt x="8500" y="4140"/>
                </a:cubicBezTo>
                <a:cubicBezTo>
                  <a:pt x="8520" y="4220"/>
                  <a:pt x="8460" y="4300"/>
                  <a:pt x="8440" y="4380"/>
                </a:cubicBezTo>
                <a:cubicBezTo>
                  <a:pt x="8434" y="4403"/>
                  <a:pt x="8410" y="4418"/>
                  <a:pt x="8400" y="4440"/>
                </a:cubicBezTo>
                <a:cubicBezTo>
                  <a:pt x="8383" y="4479"/>
                  <a:pt x="8402" y="4556"/>
                  <a:pt x="8360" y="4560"/>
                </a:cubicBezTo>
                <a:cubicBezTo>
                  <a:pt x="8287" y="4567"/>
                  <a:pt x="8213" y="4573"/>
                  <a:pt x="8140" y="4580"/>
                </a:cubicBezTo>
                <a:cubicBezTo>
                  <a:pt x="8147" y="4600"/>
                  <a:pt x="8162" y="4619"/>
                  <a:pt x="8160" y="4640"/>
                </a:cubicBezTo>
                <a:cubicBezTo>
                  <a:pt x="8152" y="4709"/>
                  <a:pt x="8119" y="4773"/>
                  <a:pt x="8100" y="4840"/>
                </a:cubicBezTo>
                <a:cubicBezTo>
                  <a:pt x="8094" y="4860"/>
                  <a:pt x="8089" y="4881"/>
                  <a:pt x="8080" y="4900"/>
                </a:cubicBezTo>
                <a:cubicBezTo>
                  <a:pt x="8069" y="4921"/>
                  <a:pt x="8040" y="4960"/>
                  <a:pt x="8040" y="4960"/>
                </a:cubicBezTo>
                <a:lnTo>
                  <a:pt x="8080" y="5100"/>
                </a:lnTo>
                <a:lnTo>
                  <a:pt x="8080" y="5240"/>
                </a:lnTo>
                <a:cubicBezTo>
                  <a:pt x="8034" y="5286"/>
                  <a:pt x="8015" y="5340"/>
                  <a:pt x="7940" y="5280"/>
                </a:cubicBezTo>
                <a:cubicBezTo>
                  <a:pt x="7924" y="5267"/>
                  <a:pt x="7920" y="5220"/>
                  <a:pt x="7920" y="5220"/>
                </a:cubicBezTo>
                <a:lnTo>
                  <a:pt x="7820" y="4880"/>
                </a:lnTo>
                <a:lnTo>
                  <a:pt x="7780" y="4700"/>
                </a:lnTo>
                <a:lnTo>
                  <a:pt x="7660" y="4660"/>
                </a:lnTo>
                <a:lnTo>
                  <a:pt x="7600" y="4840"/>
                </a:lnTo>
                <a:lnTo>
                  <a:pt x="7600" y="4980"/>
                </a:lnTo>
                <a:lnTo>
                  <a:pt x="7500" y="4900"/>
                </a:lnTo>
                <a:cubicBezTo>
                  <a:pt x="7480" y="4880"/>
                  <a:pt x="7456" y="4864"/>
                  <a:pt x="7440" y="4840"/>
                </a:cubicBezTo>
                <a:cubicBezTo>
                  <a:pt x="7397" y="4776"/>
                  <a:pt x="7395" y="4649"/>
                  <a:pt x="7450" y="4600"/>
                </a:cubicBezTo>
                <a:cubicBezTo>
                  <a:pt x="7486" y="4568"/>
                  <a:pt x="7559" y="4544"/>
                  <a:pt x="7593" y="4510"/>
                </a:cubicBezTo>
                <a:cubicBezTo>
                  <a:pt x="7670" y="4433"/>
                  <a:pt x="7614" y="4454"/>
                  <a:pt x="7698" y="4398"/>
                </a:cubicBezTo>
                <a:cubicBezTo>
                  <a:pt x="7713" y="4278"/>
                  <a:pt x="7812" y="4280"/>
                  <a:pt x="7720" y="4188"/>
                </a:cubicBezTo>
                <a:cubicBezTo>
                  <a:pt x="7703" y="4171"/>
                  <a:pt x="7643" y="4126"/>
                  <a:pt x="7623" y="4113"/>
                </a:cubicBezTo>
                <a:cubicBezTo>
                  <a:pt x="7596" y="4120"/>
                  <a:pt x="7628" y="4150"/>
                  <a:pt x="7518" y="4158"/>
                </a:cubicBezTo>
                <a:lnTo>
                  <a:pt x="7015" y="4150"/>
                </a:lnTo>
                <a:lnTo>
                  <a:pt x="6933" y="4105"/>
                </a:lnTo>
                <a:lnTo>
                  <a:pt x="6940" y="4040"/>
                </a:lnTo>
                <a:cubicBezTo>
                  <a:pt x="6937" y="4014"/>
                  <a:pt x="6930" y="3957"/>
                  <a:pt x="6918" y="3925"/>
                </a:cubicBezTo>
                <a:cubicBezTo>
                  <a:pt x="6906" y="3893"/>
                  <a:pt x="6885" y="3861"/>
                  <a:pt x="6865" y="3850"/>
                </a:cubicBezTo>
                <a:cubicBezTo>
                  <a:pt x="6839" y="3817"/>
                  <a:pt x="6800" y="3860"/>
                  <a:pt x="6800" y="3860"/>
                </a:cubicBezTo>
                <a:cubicBezTo>
                  <a:pt x="6780" y="3840"/>
                  <a:pt x="6758" y="3822"/>
                  <a:pt x="6740" y="3800"/>
                </a:cubicBezTo>
                <a:cubicBezTo>
                  <a:pt x="6725" y="3782"/>
                  <a:pt x="6722" y="3749"/>
                  <a:pt x="6700" y="3740"/>
                </a:cubicBezTo>
                <a:cubicBezTo>
                  <a:pt x="6680" y="3732"/>
                  <a:pt x="6660" y="3753"/>
                  <a:pt x="6640" y="3760"/>
                </a:cubicBezTo>
                <a:cubicBezTo>
                  <a:pt x="6620" y="3753"/>
                  <a:pt x="6599" y="3749"/>
                  <a:pt x="6580" y="3740"/>
                </a:cubicBezTo>
                <a:cubicBezTo>
                  <a:pt x="6559" y="3729"/>
                  <a:pt x="6544" y="3695"/>
                  <a:pt x="6520" y="3700"/>
                </a:cubicBezTo>
                <a:cubicBezTo>
                  <a:pt x="6496" y="3705"/>
                  <a:pt x="6473" y="3688"/>
                  <a:pt x="6460" y="3708"/>
                </a:cubicBezTo>
                <a:cubicBezTo>
                  <a:pt x="6448" y="3723"/>
                  <a:pt x="6482" y="3728"/>
                  <a:pt x="6475" y="3760"/>
                </a:cubicBezTo>
                <a:cubicBezTo>
                  <a:pt x="6465" y="3781"/>
                  <a:pt x="6414" y="3813"/>
                  <a:pt x="6400" y="3835"/>
                </a:cubicBezTo>
                <a:cubicBezTo>
                  <a:pt x="6386" y="3857"/>
                  <a:pt x="6393" y="3874"/>
                  <a:pt x="6393" y="3895"/>
                </a:cubicBezTo>
                <a:cubicBezTo>
                  <a:pt x="6384" y="3914"/>
                  <a:pt x="6400" y="3960"/>
                  <a:pt x="6400" y="3960"/>
                </a:cubicBezTo>
                <a:lnTo>
                  <a:pt x="6660" y="4160"/>
                </a:lnTo>
                <a:lnTo>
                  <a:pt x="6540" y="4200"/>
                </a:lnTo>
                <a:cubicBezTo>
                  <a:pt x="6482" y="4258"/>
                  <a:pt x="6448" y="4315"/>
                  <a:pt x="6380" y="4360"/>
                </a:cubicBezTo>
                <a:cubicBezTo>
                  <a:pt x="6387" y="4380"/>
                  <a:pt x="6383" y="4408"/>
                  <a:pt x="6400" y="4420"/>
                </a:cubicBezTo>
                <a:cubicBezTo>
                  <a:pt x="6434" y="4445"/>
                  <a:pt x="6520" y="4460"/>
                  <a:pt x="6520" y="4460"/>
                </a:cubicBezTo>
                <a:cubicBezTo>
                  <a:pt x="6560" y="4520"/>
                  <a:pt x="6580" y="4580"/>
                  <a:pt x="6620" y="4640"/>
                </a:cubicBezTo>
                <a:cubicBezTo>
                  <a:pt x="6543" y="4691"/>
                  <a:pt x="6560" y="4656"/>
                  <a:pt x="6560" y="4740"/>
                </a:cubicBezTo>
                <a:lnTo>
                  <a:pt x="6640" y="4900"/>
                </a:lnTo>
                <a:lnTo>
                  <a:pt x="6700" y="5125"/>
                </a:lnTo>
                <a:lnTo>
                  <a:pt x="6738" y="5268"/>
                </a:lnTo>
                <a:lnTo>
                  <a:pt x="6753" y="5358"/>
                </a:lnTo>
                <a:lnTo>
                  <a:pt x="6790" y="5440"/>
                </a:lnTo>
                <a:cubicBezTo>
                  <a:pt x="6803" y="5460"/>
                  <a:pt x="6659" y="5335"/>
                  <a:pt x="6678" y="5350"/>
                </a:cubicBezTo>
                <a:cubicBezTo>
                  <a:pt x="6694" y="5363"/>
                  <a:pt x="6753" y="5442"/>
                  <a:pt x="6753" y="5463"/>
                </a:cubicBezTo>
                <a:cubicBezTo>
                  <a:pt x="6753" y="5484"/>
                  <a:pt x="6772" y="5491"/>
                  <a:pt x="6753" y="5500"/>
                </a:cubicBezTo>
                <a:cubicBezTo>
                  <a:pt x="6732" y="5511"/>
                  <a:pt x="6720" y="5487"/>
                  <a:pt x="6700" y="5500"/>
                </a:cubicBezTo>
                <a:cubicBezTo>
                  <a:pt x="6681" y="5494"/>
                  <a:pt x="6682" y="5458"/>
                  <a:pt x="6660" y="5440"/>
                </a:cubicBezTo>
                <a:cubicBezTo>
                  <a:pt x="6638" y="5422"/>
                  <a:pt x="6587" y="5380"/>
                  <a:pt x="6570" y="5390"/>
                </a:cubicBezTo>
                <a:cubicBezTo>
                  <a:pt x="6546" y="5395"/>
                  <a:pt x="6579" y="5485"/>
                  <a:pt x="6560" y="5500"/>
                </a:cubicBezTo>
                <a:cubicBezTo>
                  <a:pt x="6544" y="5514"/>
                  <a:pt x="6517" y="5460"/>
                  <a:pt x="6500" y="5460"/>
                </a:cubicBezTo>
                <a:cubicBezTo>
                  <a:pt x="6483" y="5460"/>
                  <a:pt x="6467" y="5507"/>
                  <a:pt x="6460" y="5500"/>
                </a:cubicBezTo>
                <a:cubicBezTo>
                  <a:pt x="6453" y="5493"/>
                  <a:pt x="6465" y="5440"/>
                  <a:pt x="6460" y="5420"/>
                </a:cubicBezTo>
                <a:cubicBezTo>
                  <a:pt x="6433" y="5411"/>
                  <a:pt x="6447" y="5380"/>
                  <a:pt x="6430" y="5380"/>
                </a:cubicBezTo>
                <a:cubicBezTo>
                  <a:pt x="6413" y="5380"/>
                  <a:pt x="6378" y="5403"/>
                  <a:pt x="6360" y="5420"/>
                </a:cubicBezTo>
                <a:cubicBezTo>
                  <a:pt x="6347" y="5440"/>
                  <a:pt x="6339" y="5465"/>
                  <a:pt x="6320" y="5480"/>
                </a:cubicBezTo>
                <a:cubicBezTo>
                  <a:pt x="6304" y="5493"/>
                  <a:pt x="6279" y="5491"/>
                  <a:pt x="6260" y="5500"/>
                </a:cubicBezTo>
                <a:cubicBezTo>
                  <a:pt x="6105" y="5578"/>
                  <a:pt x="6291" y="5510"/>
                  <a:pt x="6140" y="5560"/>
                </a:cubicBezTo>
                <a:cubicBezTo>
                  <a:pt x="6126" y="5602"/>
                  <a:pt x="6093" y="5637"/>
                  <a:pt x="6080" y="5680"/>
                </a:cubicBezTo>
                <a:cubicBezTo>
                  <a:pt x="6052" y="5772"/>
                  <a:pt x="6063" y="5895"/>
                  <a:pt x="6040" y="5960"/>
                </a:cubicBezTo>
                <a:lnTo>
                  <a:pt x="5940" y="6070"/>
                </a:lnTo>
                <a:lnTo>
                  <a:pt x="5910" y="6190"/>
                </a:lnTo>
                <a:cubicBezTo>
                  <a:pt x="5866" y="6230"/>
                  <a:pt x="5827" y="6188"/>
                  <a:pt x="5790" y="6200"/>
                </a:cubicBezTo>
                <a:cubicBezTo>
                  <a:pt x="5753" y="6212"/>
                  <a:pt x="5735" y="6235"/>
                  <a:pt x="5690" y="6260"/>
                </a:cubicBezTo>
                <a:cubicBezTo>
                  <a:pt x="5645" y="6285"/>
                  <a:pt x="5562" y="6317"/>
                  <a:pt x="5520" y="6350"/>
                </a:cubicBezTo>
                <a:cubicBezTo>
                  <a:pt x="5478" y="6383"/>
                  <a:pt x="5467" y="6417"/>
                  <a:pt x="5440" y="6460"/>
                </a:cubicBezTo>
                <a:cubicBezTo>
                  <a:pt x="5413" y="6503"/>
                  <a:pt x="5435" y="6528"/>
                  <a:pt x="5360" y="6610"/>
                </a:cubicBezTo>
                <a:cubicBezTo>
                  <a:pt x="5285" y="6692"/>
                  <a:pt x="5093" y="6852"/>
                  <a:pt x="4990" y="6950"/>
                </a:cubicBezTo>
                <a:cubicBezTo>
                  <a:pt x="4887" y="7048"/>
                  <a:pt x="4795" y="7142"/>
                  <a:pt x="4740" y="7200"/>
                </a:cubicBezTo>
                <a:cubicBezTo>
                  <a:pt x="4685" y="7258"/>
                  <a:pt x="4700" y="7265"/>
                  <a:pt x="4660" y="7300"/>
                </a:cubicBezTo>
                <a:cubicBezTo>
                  <a:pt x="4620" y="7335"/>
                  <a:pt x="4545" y="7375"/>
                  <a:pt x="4500" y="7410"/>
                </a:cubicBezTo>
                <a:cubicBezTo>
                  <a:pt x="4455" y="7445"/>
                  <a:pt x="4427" y="7487"/>
                  <a:pt x="4390" y="7510"/>
                </a:cubicBezTo>
                <a:cubicBezTo>
                  <a:pt x="4353" y="7533"/>
                  <a:pt x="4303" y="7533"/>
                  <a:pt x="4280" y="7550"/>
                </a:cubicBezTo>
                <a:cubicBezTo>
                  <a:pt x="4257" y="7567"/>
                  <a:pt x="4270" y="7585"/>
                  <a:pt x="4250" y="7610"/>
                </a:cubicBezTo>
                <a:cubicBezTo>
                  <a:pt x="4230" y="7635"/>
                  <a:pt x="4180" y="7688"/>
                  <a:pt x="4160" y="7700"/>
                </a:cubicBezTo>
                <a:cubicBezTo>
                  <a:pt x="4140" y="7712"/>
                  <a:pt x="4132" y="7693"/>
                  <a:pt x="4130" y="7680"/>
                </a:cubicBezTo>
                <a:cubicBezTo>
                  <a:pt x="4128" y="7667"/>
                  <a:pt x="4153" y="7630"/>
                  <a:pt x="4150" y="7620"/>
                </a:cubicBezTo>
                <a:cubicBezTo>
                  <a:pt x="4147" y="7610"/>
                  <a:pt x="4118" y="7618"/>
                  <a:pt x="4110" y="7620"/>
                </a:cubicBezTo>
                <a:cubicBezTo>
                  <a:pt x="4102" y="7622"/>
                  <a:pt x="4105" y="7613"/>
                  <a:pt x="4100" y="7630"/>
                </a:cubicBezTo>
                <a:cubicBezTo>
                  <a:pt x="4095" y="7647"/>
                  <a:pt x="4100" y="7705"/>
                  <a:pt x="4080" y="7720"/>
                </a:cubicBezTo>
                <a:cubicBezTo>
                  <a:pt x="4060" y="7735"/>
                  <a:pt x="4010" y="7703"/>
                  <a:pt x="3980" y="7720"/>
                </a:cubicBezTo>
                <a:cubicBezTo>
                  <a:pt x="3950" y="7737"/>
                  <a:pt x="3922" y="7777"/>
                  <a:pt x="3900" y="7820"/>
                </a:cubicBezTo>
                <a:cubicBezTo>
                  <a:pt x="3878" y="7863"/>
                  <a:pt x="3853" y="7932"/>
                  <a:pt x="3850" y="7980"/>
                </a:cubicBezTo>
                <a:cubicBezTo>
                  <a:pt x="3847" y="8028"/>
                  <a:pt x="3877" y="8043"/>
                  <a:pt x="3880" y="8110"/>
                </a:cubicBezTo>
                <a:cubicBezTo>
                  <a:pt x="3883" y="8177"/>
                  <a:pt x="3878" y="8312"/>
                  <a:pt x="3870" y="8380"/>
                </a:cubicBezTo>
                <a:cubicBezTo>
                  <a:pt x="3862" y="8448"/>
                  <a:pt x="3828" y="8488"/>
                  <a:pt x="3830" y="8520"/>
                </a:cubicBezTo>
                <a:cubicBezTo>
                  <a:pt x="3832" y="8552"/>
                  <a:pt x="3862" y="8535"/>
                  <a:pt x="3880" y="8570"/>
                </a:cubicBezTo>
                <a:cubicBezTo>
                  <a:pt x="3898" y="8605"/>
                  <a:pt x="3933" y="8673"/>
                  <a:pt x="3940" y="8730"/>
                </a:cubicBezTo>
                <a:cubicBezTo>
                  <a:pt x="3947" y="8787"/>
                  <a:pt x="3937" y="8870"/>
                  <a:pt x="3920" y="8910"/>
                </a:cubicBezTo>
                <a:cubicBezTo>
                  <a:pt x="3903" y="8950"/>
                  <a:pt x="3862" y="8940"/>
                  <a:pt x="3840" y="8970"/>
                </a:cubicBezTo>
                <a:cubicBezTo>
                  <a:pt x="3818" y="9000"/>
                  <a:pt x="3792" y="9062"/>
                  <a:pt x="3790" y="9090"/>
                </a:cubicBezTo>
                <a:cubicBezTo>
                  <a:pt x="3788" y="9118"/>
                  <a:pt x="3822" y="9110"/>
                  <a:pt x="3830" y="9140"/>
                </a:cubicBezTo>
                <a:cubicBezTo>
                  <a:pt x="3838" y="9170"/>
                  <a:pt x="3848" y="9257"/>
                  <a:pt x="3840" y="9270"/>
                </a:cubicBezTo>
                <a:cubicBezTo>
                  <a:pt x="3832" y="9283"/>
                  <a:pt x="3793" y="9218"/>
                  <a:pt x="3780" y="9220"/>
                </a:cubicBezTo>
                <a:cubicBezTo>
                  <a:pt x="3767" y="9222"/>
                  <a:pt x="3762" y="9223"/>
                  <a:pt x="3760" y="9280"/>
                </a:cubicBezTo>
                <a:cubicBezTo>
                  <a:pt x="3758" y="9337"/>
                  <a:pt x="3772" y="9498"/>
                  <a:pt x="3770" y="9560"/>
                </a:cubicBezTo>
                <a:cubicBezTo>
                  <a:pt x="3768" y="9622"/>
                  <a:pt x="3750" y="9618"/>
                  <a:pt x="3750" y="9650"/>
                </a:cubicBezTo>
                <a:cubicBezTo>
                  <a:pt x="3750" y="9682"/>
                  <a:pt x="3782" y="9732"/>
                  <a:pt x="3770" y="9750"/>
                </a:cubicBezTo>
                <a:cubicBezTo>
                  <a:pt x="3758" y="9768"/>
                  <a:pt x="3712" y="9757"/>
                  <a:pt x="3680" y="9760"/>
                </a:cubicBezTo>
                <a:cubicBezTo>
                  <a:pt x="3648" y="9763"/>
                  <a:pt x="3608" y="9753"/>
                  <a:pt x="3580" y="9770"/>
                </a:cubicBezTo>
                <a:cubicBezTo>
                  <a:pt x="3552" y="9787"/>
                  <a:pt x="3530" y="9827"/>
                  <a:pt x="3510" y="9860"/>
                </a:cubicBezTo>
                <a:cubicBezTo>
                  <a:pt x="3490" y="9893"/>
                  <a:pt x="3472" y="9935"/>
                  <a:pt x="3460" y="9970"/>
                </a:cubicBezTo>
                <a:cubicBezTo>
                  <a:pt x="3448" y="10005"/>
                  <a:pt x="3432" y="10045"/>
                  <a:pt x="3440" y="10070"/>
                </a:cubicBezTo>
                <a:cubicBezTo>
                  <a:pt x="3448" y="10095"/>
                  <a:pt x="3485" y="10107"/>
                  <a:pt x="3510" y="10120"/>
                </a:cubicBezTo>
                <a:cubicBezTo>
                  <a:pt x="3535" y="10133"/>
                  <a:pt x="3588" y="10142"/>
                  <a:pt x="3590" y="10150"/>
                </a:cubicBezTo>
                <a:cubicBezTo>
                  <a:pt x="3592" y="10158"/>
                  <a:pt x="3552" y="10165"/>
                  <a:pt x="3520" y="10170"/>
                </a:cubicBezTo>
                <a:cubicBezTo>
                  <a:pt x="3488" y="10175"/>
                  <a:pt x="3440" y="10172"/>
                  <a:pt x="3400" y="10180"/>
                </a:cubicBezTo>
                <a:cubicBezTo>
                  <a:pt x="3360" y="10188"/>
                  <a:pt x="3315" y="10202"/>
                  <a:pt x="3280" y="10220"/>
                </a:cubicBezTo>
                <a:cubicBezTo>
                  <a:pt x="3245" y="10238"/>
                  <a:pt x="3215" y="10260"/>
                  <a:pt x="3190" y="10290"/>
                </a:cubicBezTo>
                <a:cubicBezTo>
                  <a:pt x="3165" y="10320"/>
                  <a:pt x="3157" y="10357"/>
                  <a:pt x="3130" y="10400"/>
                </a:cubicBezTo>
                <a:cubicBezTo>
                  <a:pt x="3103" y="10443"/>
                  <a:pt x="3060" y="10517"/>
                  <a:pt x="3030" y="10550"/>
                </a:cubicBezTo>
                <a:cubicBezTo>
                  <a:pt x="3000" y="10583"/>
                  <a:pt x="2983" y="10593"/>
                  <a:pt x="2950" y="10600"/>
                </a:cubicBezTo>
                <a:cubicBezTo>
                  <a:pt x="2917" y="10607"/>
                  <a:pt x="2857" y="10603"/>
                  <a:pt x="2830" y="10590"/>
                </a:cubicBezTo>
                <a:cubicBezTo>
                  <a:pt x="2803" y="10577"/>
                  <a:pt x="2813" y="10555"/>
                  <a:pt x="2790" y="10520"/>
                </a:cubicBezTo>
                <a:cubicBezTo>
                  <a:pt x="2767" y="10485"/>
                  <a:pt x="2722" y="10415"/>
                  <a:pt x="2690" y="10380"/>
                </a:cubicBezTo>
                <a:cubicBezTo>
                  <a:pt x="2658" y="10345"/>
                  <a:pt x="2625" y="10342"/>
                  <a:pt x="2600" y="10310"/>
                </a:cubicBezTo>
                <a:cubicBezTo>
                  <a:pt x="2575" y="10278"/>
                  <a:pt x="2548" y="10238"/>
                  <a:pt x="2540" y="10190"/>
                </a:cubicBezTo>
                <a:cubicBezTo>
                  <a:pt x="2532" y="10142"/>
                  <a:pt x="2563" y="10090"/>
                  <a:pt x="2550" y="10020"/>
                </a:cubicBezTo>
                <a:cubicBezTo>
                  <a:pt x="2537" y="9950"/>
                  <a:pt x="2488" y="9835"/>
                  <a:pt x="2460" y="9770"/>
                </a:cubicBezTo>
                <a:cubicBezTo>
                  <a:pt x="2432" y="9705"/>
                  <a:pt x="2397" y="9673"/>
                  <a:pt x="2380" y="9630"/>
                </a:cubicBezTo>
                <a:cubicBezTo>
                  <a:pt x="2363" y="9587"/>
                  <a:pt x="2372" y="9560"/>
                  <a:pt x="2360" y="9510"/>
                </a:cubicBezTo>
                <a:cubicBezTo>
                  <a:pt x="2348" y="9460"/>
                  <a:pt x="2328" y="9372"/>
                  <a:pt x="2310" y="9330"/>
                </a:cubicBezTo>
                <a:cubicBezTo>
                  <a:pt x="2292" y="9288"/>
                  <a:pt x="2277" y="9300"/>
                  <a:pt x="2250" y="9260"/>
                </a:cubicBezTo>
                <a:cubicBezTo>
                  <a:pt x="2223" y="9220"/>
                  <a:pt x="2185" y="9155"/>
                  <a:pt x="2150" y="9090"/>
                </a:cubicBezTo>
                <a:cubicBezTo>
                  <a:pt x="2115" y="9025"/>
                  <a:pt x="2065" y="8933"/>
                  <a:pt x="2040" y="8870"/>
                </a:cubicBezTo>
                <a:cubicBezTo>
                  <a:pt x="2015" y="8807"/>
                  <a:pt x="2013" y="8755"/>
                  <a:pt x="2000" y="8710"/>
                </a:cubicBezTo>
                <a:cubicBezTo>
                  <a:pt x="1987" y="8665"/>
                  <a:pt x="1965" y="8642"/>
                  <a:pt x="1960" y="8600"/>
                </a:cubicBezTo>
                <a:cubicBezTo>
                  <a:pt x="1955" y="8558"/>
                  <a:pt x="1975" y="8495"/>
                  <a:pt x="1970" y="8460"/>
                </a:cubicBezTo>
                <a:cubicBezTo>
                  <a:pt x="1965" y="8425"/>
                  <a:pt x="1938" y="8428"/>
                  <a:pt x="1930" y="8390"/>
                </a:cubicBezTo>
                <a:cubicBezTo>
                  <a:pt x="1922" y="8352"/>
                  <a:pt x="1928" y="8268"/>
                  <a:pt x="1920" y="8230"/>
                </a:cubicBezTo>
                <a:cubicBezTo>
                  <a:pt x="1912" y="8192"/>
                  <a:pt x="1907" y="8197"/>
                  <a:pt x="1880" y="8160"/>
                </a:cubicBezTo>
                <a:cubicBezTo>
                  <a:pt x="1853" y="8123"/>
                  <a:pt x="1790" y="8062"/>
                  <a:pt x="1760" y="8010"/>
                </a:cubicBezTo>
                <a:cubicBezTo>
                  <a:pt x="1730" y="7958"/>
                  <a:pt x="1723" y="7905"/>
                  <a:pt x="1700" y="7850"/>
                </a:cubicBezTo>
                <a:cubicBezTo>
                  <a:pt x="1677" y="7795"/>
                  <a:pt x="1647" y="7767"/>
                  <a:pt x="1620" y="7680"/>
                </a:cubicBezTo>
                <a:cubicBezTo>
                  <a:pt x="1593" y="7593"/>
                  <a:pt x="1553" y="7417"/>
                  <a:pt x="1540" y="7330"/>
                </a:cubicBezTo>
                <a:cubicBezTo>
                  <a:pt x="1527" y="7243"/>
                  <a:pt x="1552" y="7213"/>
                  <a:pt x="1540" y="7160"/>
                </a:cubicBezTo>
                <a:cubicBezTo>
                  <a:pt x="1528" y="7107"/>
                  <a:pt x="1478" y="7060"/>
                  <a:pt x="1470" y="7010"/>
                </a:cubicBezTo>
                <a:cubicBezTo>
                  <a:pt x="1462" y="6960"/>
                  <a:pt x="1490" y="6927"/>
                  <a:pt x="1490" y="6860"/>
                </a:cubicBezTo>
                <a:cubicBezTo>
                  <a:pt x="1490" y="6793"/>
                  <a:pt x="1488" y="6712"/>
                  <a:pt x="1470" y="6610"/>
                </a:cubicBezTo>
                <a:cubicBezTo>
                  <a:pt x="1452" y="6508"/>
                  <a:pt x="1395" y="6334"/>
                  <a:pt x="1380" y="6250"/>
                </a:cubicBezTo>
                <a:cubicBezTo>
                  <a:pt x="1365" y="6166"/>
                  <a:pt x="1371" y="6142"/>
                  <a:pt x="1381" y="6104"/>
                </a:cubicBezTo>
                <a:cubicBezTo>
                  <a:pt x="1347" y="6103"/>
                  <a:pt x="1424" y="6050"/>
                  <a:pt x="1440" y="6020"/>
                </a:cubicBezTo>
                <a:cubicBezTo>
                  <a:pt x="1450" y="6002"/>
                  <a:pt x="1453" y="5980"/>
                  <a:pt x="1460" y="5960"/>
                </a:cubicBezTo>
                <a:cubicBezTo>
                  <a:pt x="1453" y="5933"/>
                  <a:pt x="1445" y="5907"/>
                  <a:pt x="1440" y="5880"/>
                </a:cubicBezTo>
                <a:cubicBezTo>
                  <a:pt x="1425" y="5800"/>
                  <a:pt x="1400" y="5640"/>
                  <a:pt x="1400" y="5640"/>
                </a:cubicBezTo>
                <a:cubicBezTo>
                  <a:pt x="1420" y="5627"/>
                  <a:pt x="1439" y="5611"/>
                  <a:pt x="1460" y="5600"/>
                </a:cubicBezTo>
                <a:cubicBezTo>
                  <a:pt x="1479" y="5591"/>
                  <a:pt x="1520" y="5601"/>
                  <a:pt x="1520" y="5580"/>
                </a:cubicBezTo>
                <a:cubicBezTo>
                  <a:pt x="1520" y="5554"/>
                  <a:pt x="1415" y="5525"/>
                  <a:pt x="1400" y="5520"/>
                </a:cubicBezTo>
                <a:cubicBezTo>
                  <a:pt x="1411" y="5488"/>
                  <a:pt x="1448" y="5384"/>
                  <a:pt x="1440" y="5360"/>
                </a:cubicBezTo>
                <a:cubicBezTo>
                  <a:pt x="1433" y="5340"/>
                  <a:pt x="1400" y="5347"/>
                  <a:pt x="1380" y="5340"/>
                </a:cubicBezTo>
                <a:cubicBezTo>
                  <a:pt x="1360" y="5344"/>
                  <a:pt x="1228" y="5340"/>
                  <a:pt x="1260" y="5420"/>
                </a:cubicBezTo>
                <a:cubicBezTo>
                  <a:pt x="1269" y="5442"/>
                  <a:pt x="1300" y="5447"/>
                  <a:pt x="1320" y="5460"/>
                </a:cubicBezTo>
                <a:cubicBezTo>
                  <a:pt x="1291" y="5546"/>
                  <a:pt x="1240" y="5619"/>
                  <a:pt x="1200" y="5700"/>
                </a:cubicBezTo>
                <a:cubicBezTo>
                  <a:pt x="1191" y="5719"/>
                  <a:pt x="1195" y="5745"/>
                  <a:pt x="1180" y="5760"/>
                </a:cubicBezTo>
                <a:cubicBezTo>
                  <a:pt x="1165" y="5775"/>
                  <a:pt x="1139" y="5771"/>
                  <a:pt x="1120" y="5780"/>
                </a:cubicBezTo>
                <a:cubicBezTo>
                  <a:pt x="1099" y="5791"/>
                  <a:pt x="1082" y="5810"/>
                  <a:pt x="1060" y="5820"/>
                </a:cubicBezTo>
                <a:cubicBezTo>
                  <a:pt x="1021" y="5837"/>
                  <a:pt x="980" y="5847"/>
                  <a:pt x="940" y="5860"/>
                </a:cubicBezTo>
                <a:cubicBezTo>
                  <a:pt x="920" y="5867"/>
                  <a:pt x="880" y="5880"/>
                  <a:pt x="880" y="5880"/>
                </a:cubicBezTo>
                <a:cubicBezTo>
                  <a:pt x="790" y="5867"/>
                  <a:pt x="732" y="5874"/>
                  <a:pt x="660" y="5820"/>
                </a:cubicBezTo>
                <a:cubicBezTo>
                  <a:pt x="571" y="5753"/>
                  <a:pt x="520" y="5650"/>
                  <a:pt x="460" y="5560"/>
                </a:cubicBezTo>
                <a:cubicBezTo>
                  <a:pt x="416" y="5503"/>
                  <a:pt x="415" y="5521"/>
                  <a:pt x="385" y="5491"/>
                </a:cubicBezTo>
                <a:cubicBezTo>
                  <a:pt x="355" y="5461"/>
                  <a:pt x="301" y="5418"/>
                  <a:pt x="280" y="5380"/>
                </a:cubicBezTo>
                <a:cubicBezTo>
                  <a:pt x="267" y="5340"/>
                  <a:pt x="269" y="5300"/>
                  <a:pt x="256" y="5260"/>
                </a:cubicBezTo>
                <a:cubicBezTo>
                  <a:pt x="249" y="5228"/>
                  <a:pt x="249" y="5209"/>
                  <a:pt x="250" y="5191"/>
                </a:cubicBezTo>
                <a:cubicBezTo>
                  <a:pt x="251" y="5173"/>
                  <a:pt x="251" y="5151"/>
                  <a:pt x="262" y="5149"/>
                </a:cubicBezTo>
                <a:cubicBezTo>
                  <a:pt x="277" y="5134"/>
                  <a:pt x="297" y="5163"/>
                  <a:pt x="316" y="5176"/>
                </a:cubicBezTo>
                <a:cubicBezTo>
                  <a:pt x="335" y="5189"/>
                  <a:pt x="349" y="5220"/>
                  <a:pt x="376" y="5227"/>
                </a:cubicBezTo>
                <a:cubicBezTo>
                  <a:pt x="403" y="5234"/>
                  <a:pt x="444" y="5231"/>
                  <a:pt x="480" y="5220"/>
                </a:cubicBezTo>
                <a:cubicBezTo>
                  <a:pt x="527" y="5213"/>
                  <a:pt x="548" y="5181"/>
                  <a:pt x="590" y="5160"/>
                </a:cubicBezTo>
                <a:cubicBezTo>
                  <a:pt x="609" y="5151"/>
                  <a:pt x="628" y="5129"/>
                  <a:pt x="637" y="5110"/>
                </a:cubicBezTo>
                <a:cubicBezTo>
                  <a:pt x="668" y="5049"/>
                  <a:pt x="700" y="5051"/>
                  <a:pt x="700" y="4980"/>
                </a:cubicBezTo>
                <a:lnTo>
                  <a:pt x="580" y="5040"/>
                </a:lnTo>
                <a:cubicBezTo>
                  <a:pt x="549" y="5052"/>
                  <a:pt x="545" y="5057"/>
                  <a:pt x="514" y="5059"/>
                </a:cubicBezTo>
                <a:cubicBezTo>
                  <a:pt x="483" y="5061"/>
                  <a:pt x="432" y="5056"/>
                  <a:pt x="394" y="5053"/>
                </a:cubicBezTo>
                <a:cubicBezTo>
                  <a:pt x="356" y="5050"/>
                  <a:pt x="316" y="5051"/>
                  <a:pt x="286" y="5044"/>
                </a:cubicBezTo>
                <a:cubicBezTo>
                  <a:pt x="223" y="5041"/>
                  <a:pt x="230" y="5027"/>
                  <a:pt x="211" y="5008"/>
                </a:cubicBezTo>
                <a:cubicBezTo>
                  <a:pt x="192" y="4989"/>
                  <a:pt x="187" y="4966"/>
                  <a:pt x="170" y="4930"/>
                </a:cubicBezTo>
                <a:cubicBezTo>
                  <a:pt x="153" y="4894"/>
                  <a:pt x="123" y="4828"/>
                  <a:pt x="110" y="4790"/>
                </a:cubicBezTo>
                <a:cubicBezTo>
                  <a:pt x="97" y="4752"/>
                  <a:pt x="80" y="4720"/>
                  <a:pt x="90" y="4700"/>
                </a:cubicBezTo>
                <a:cubicBezTo>
                  <a:pt x="100" y="4680"/>
                  <a:pt x="180" y="4672"/>
                  <a:pt x="170" y="4670"/>
                </a:cubicBezTo>
                <a:lnTo>
                  <a:pt x="30" y="4690"/>
                </a:lnTo>
                <a:lnTo>
                  <a:pt x="0" y="4660"/>
                </a:lnTo>
                <a:lnTo>
                  <a:pt x="100" y="4600"/>
                </a:lnTo>
                <a:lnTo>
                  <a:pt x="170" y="4590"/>
                </a:lnTo>
                <a:lnTo>
                  <a:pt x="180" y="4480"/>
                </a:lnTo>
                <a:lnTo>
                  <a:pt x="286" y="4492"/>
                </a:lnTo>
                <a:lnTo>
                  <a:pt x="320" y="4520"/>
                </a:lnTo>
                <a:lnTo>
                  <a:pt x="470" y="4510"/>
                </a:lnTo>
                <a:lnTo>
                  <a:pt x="620" y="4520"/>
                </a:lnTo>
                <a:lnTo>
                  <a:pt x="720" y="4450"/>
                </a:lnTo>
                <a:lnTo>
                  <a:pt x="780" y="4440"/>
                </a:lnTo>
                <a:lnTo>
                  <a:pt x="800" y="4540"/>
                </a:lnTo>
                <a:lnTo>
                  <a:pt x="900" y="4500"/>
                </a:lnTo>
                <a:lnTo>
                  <a:pt x="910" y="4350"/>
                </a:lnTo>
                <a:lnTo>
                  <a:pt x="880" y="4200"/>
                </a:lnTo>
                <a:lnTo>
                  <a:pt x="800" y="4040"/>
                </a:lnTo>
                <a:lnTo>
                  <a:pt x="680" y="3960"/>
                </a:lnTo>
                <a:lnTo>
                  <a:pt x="660" y="3840"/>
                </a:lnTo>
                <a:lnTo>
                  <a:pt x="660" y="3680"/>
                </a:lnTo>
                <a:lnTo>
                  <a:pt x="500" y="3660"/>
                </a:lnTo>
                <a:cubicBezTo>
                  <a:pt x="492" y="3628"/>
                  <a:pt x="468" y="3557"/>
                  <a:pt x="480" y="3520"/>
                </a:cubicBezTo>
                <a:cubicBezTo>
                  <a:pt x="487" y="3497"/>
                  <a:pt x="504" y="3478"/>
                  <a:pt x="520" y="3460"/>
                </a:cubicBezTo>
                <a:cubicBezTo>
                  <a:pt x="558" y="3418"/>
                  <a:pt x="600" y="3380"/>
                  <a:pt x="640" y="3340"/>
                </a:cubicBezTo>
                <a:cubicBezTo>
                  <a:pt x="657" y="3323"/>
                  <a:pt x="663" y="3297"/>
                  <a:pt x="680" y="3280"/>
                </a:cubicBezTo>
                <a:cubicBezTo>
                  <a:pt x="697" y="3263"/>
                  <a:pt x="720" y="3253"/>
                  <a:pt x="740" y="3240"/>
                </a:cubicBezTo>
                <a:cubicBezTo>
                  <a:pt x="753" y="3220"/>
                  <a:pt x="757" y="3187"/>
                  <a:pt x="780" y="3180"/>
                </a:cubicBezTo>
                <a:cubicBezTo>
                  <a:pt x="932" y="3137"/>
                  <a:pt x="850" y="3210"/>
                  <a:pt x="900" y="3260"/>
                </a:cubicBezTo>
                <a:cubicBezTo>
                  <a:pt x="915" y="3275"/>
                  <a:pt x="940" y="3273"/>
                  <a:pt x="960" y="3280"/>
                </a:cubicBezTo>
                <a:cubicBezTo>
                  <a:pt x="1205" y="3231"/>
                  <a:pt x="951" y="3286"/>
                  <a:pt x="1120" y="3240"/>
                </a:cubicBezTo>
                <a:cubicBezTo>
                  <a:pt x="1164" y="3229"/>
                  <a:pt x="1193" y="3247"/>
                  <a:pt x="1220" y="3240"/>
                </a:cubicBezTo>
                <a:cubicBezTo>
                  <a:pt x="1247" y="3233"/>
                  <a:pt x="1270" y="3215"/>
                  <a:pt x="1280" y="3200"/>
                </a:cubicBezTo>
                <a:cubicBezTo>
                  <a:pt x="1316" y="3187"/>
                  <a:pt x="1273" y="3167"/>
                  <a:pt x="1280" y="3150"/>
                </a:cubicBezTo>
                <a:cubicBezTo>
                  <a:pt x="1287" y="3133"/>
                  <a:pt x="1303" y="3115"/>
                  <a:pt x="1320" y="3100"/>
                </a:cubicBezTo>
                <a:cubicBezTo>
                  <a:pt x="1329" y="3078"/>
                  <a:pt x="1330" y="3050"/>
                  <a:pt x="1380" y="3060"/>
                </a:cubicBezTo>
                <a:cubicBezTo>
                  <a:pt x="1402" y="3042"/>
                  <a:pt x="1330" y="2990"/>
                  <a:pt x="1350" y="2970"/>
                </a:cubicBezTo>
                <a:cubicBezTo>
                  <a:pt x="1357" y="2950"/>
                  <a:pt x="1405" y="2935"/>
                  <a:pt x="1420" y="2920"/>
                </a:cubicBezTo>
                <a:cubicBezTo>
                  <a:pt x="1435" y="2905"/>
                  <a:pt x="1481" y="2879"/>
                  <a:pt x="1500" y="2870"/>
                </a:cubicBezTo>
                <a:cubicBezTo>
                  <a:pt x="1521" y="2859"/>
                  <a:pt x="1540" y="2853"/>
                  <a:pt x="1560" y="2840"/>
                </a:cubicBezTo>
                <a:cubicBezTo>
                  <a:pt x="1583" y="2803"/>
                  <a:pt x="1635" y="2758"/>
                  <a:pt x="1670" y="2700"/>
                </a:cubicBezTo>
                <a:cubicBezTo>
                  <a:pt x="1705" y="2642"/>
                  <a:pt x="1738" y="2533"/>
                  <a:pt x="1770" y="2490"/>
                </a:cubicBezTo>
                <a:cubicBezTo>
                  <a:pt x="1795" y="2446"/>
                  <a:pt x="1832" y="2482"/>
                  <a:pt x="1860" y="2440"/>
                </a:cubicBezTo>
                <a:cubicBezTo>
                  <a:pt x="1876" y="2416"/>
                  <a:pt x="1903" y="2402"/>
                  <a:pt x="1920" y="2380"/>
                </a:cubicBezTo>
                <a:cubicBezTo>
                  <a:pt x="1937" y="2359"/>
                  <a:pt x="1917" y="2318"/>
                  <a:pt x="1930" y="2298"/>
                </a:cubicBezTo>
                <a:cubicBezTo>
                  <a:pt x="1943" y="2278"/>
                  <a:pt x="1978" y="2290"/>
                  <a:pt x="2000" y="2260"/>
                </a:cubicBezTo>
                <a:cubicBezTo>
                  <a:pt x="2028" y="2218"/>
                  <a:pt x="2032" y="2162"/>
                  <a:pt x="2060" y="2120"/>
                </a:cubicBezTo>
                <a:cubicBezTo>
                  <a:pt x="2090" y="2150"/>
                  <a:pt x="2100" y="2080"/>
                  <a:pt x="2120" y="2060"/>
                </a:cubicBezTo>
                <a:cubicBezTo>
                  <a:pt x="2129" y="2035"/>
                  <a:pt x="2148" y="1985"/>
                  <a:pt x="2150" y="1950"/>
                </a:cubicBezTo>
                <a:cubicBezTo>
                  <a:pt x="2152" y="1915"/>
                  <a:pt x="2125" y="1878"/>
                  <a:pt x="2130" y="1850"/>
                </a:cubicBezTo>
                <a:cubicBezTo>
                  <a:pt x="2134" y="1829"/>
                  <a:pt x="2162" y="1792"/>
                  <a:pt x="2180" y="1780"/>
                </a:cubicBezTo>
                <a:cubicBezTo>
                  <a:pt x="2208" y="1761"/>
                  <a:pt x="2227" y="1737"/>
                  <a:pt x="2260" y="1730"/>
                </a:cubicBezTo>
                <a:cubicBezTo>
                  <a:pt x="2288" y="1713"/>
                  <a:pt x="2362" y="1732"/>
                  <a:pt x="2380" y="1710"/>
                </a:cubicBezTo>
                <a:cubicBezTo>
                  <a:pt x="2398" y="1688"/>
                  <a:pt x="2397" y="1622"/>
                  <a:pt x="2370" y="1600"/>
                </a:cubicBezTo>
                <a:cubicBezTo>
                  <a:pt x="2361" y="1565"/>
                  <a:pt x="2250" y="1597"/>
                  <a:pt x="2220" y="1580"/>
                </a:cubicBezTo>
                <a:cubicBezTo>
                  <a:pt x="2190" y="1563"/>
                  <a:pt x="2207" y="1523"/>
                  <a:pt x="2190" y="1500"/>
                </a:cubicBezTo>
                <a:cubicBezTo>
                  <a:pt x="2173" y="1477"/>
                  <a:pt x="2145" y="1463"/>
                  <a:pt x="2120" y="1440"/>
                </a:cubicBezTo>
                <a:cubicBezTo>
                  <a:pt x="2093" y="1413"/>
                  <a:pt x="2067" y="1387"/>
                  <a:pt x="2040" y="1360"/>
                </a:cubicBezTo>
                <a:cubicBezTo>
                  <a:pt x="2020" y="1340"/>
                  <a:pt x="2000" y="1290"/>
                  <a:pt x="2000" y="1290"/>
                </a:cubicBezTo>
                <a:cubicBezTo>
                  <a:pt x="1992" y="1264"/>
                  <a:pt x="2012" y="1227"/>
                  <a:pt x="2010" y="1200"/>
                </a:cubicBezTo>
                <a:cubicBezTo>
                  <a:pt x="2008" y="1173"/>
                  <a:pt x="1983" y="1158"/>
                  <a:pt x="1990" y="1130"/>
                </a:cubicBezTo>
                <a:cubicBezTo>
                  <a:pt x="1997" y="1102"/>
                  <a:pt x="2045" y="1055"/>
                  <a:pt x="2050" y="1030"/>
                </a:cubicBezTo>
                <a:cubicBezTo>
                  <a:pt x="2055" y="1005"/>
                  <a:pt x="2023" y="998"/>
                  <a:pt x="2020" y="980"/>
                </a:cubicBezTo>
                <a:cubicBezTo>
                  <a:pt x="2017" y="962"/>
                  <a:pt x="2035" y="947"/>
                  <a:pt x="2030" y="920"/>
                </a:cubicBezTo>
                <a:cubicBezTo>
                  <a:pt x="2025" y="893"/>
                  <a:pt x="1989" y="847"/>
                  <a:pt x="1990" y="820"/>
                </a:cubicBezTo>
                <a:cubicBezTo>
                  <a:pt x="1991" y="793"/>
                  <a:pt x="2009" y="779"/>
                  <a:pt x="2035" y="760"/>
                </a:cubicBezTo>
                <a:cubicBezTo>
                  <a:pt x="2058" y="738"/>
                  <a:pt x="2127" y="735"/>
                  <a:pt x="2148" y="708"/>
                </a:cubicBezTo>
                <a:cubicBezTo>
                  <a:pt x="2169" y="681"/>
                  <a:pt x="2166" y="631"/>
                  <a:pt x="2160" y="600"/>
                </a:cubicBezTo>
                <a:cubicBezTo>
                  <a:pt x="2168" y="564"/>
                  <a:pt x="2133" y="537"/>
                  <a:pt x="2110" y="520"/>
                </a:cubicBezTo>
                <a:cubicBezTo>
                  <a:pt x="2087" y="503"/>
                  <a:pt x="2047" y="527"/>
                  <a:pt x="2020" y="500"/>
                </a:cubicBezTo>
                <a:cubicBezTo>
                  <a:pt x="1977" y="470"/>
                  <a:pt x="1980" y="380"/>
                  <a:pt x="1950" y="360"/>
                </a:cubicBezTo>
                <a:cubicBezTo>
                  <a:pt x="1920" y="340"/>
                  <a:pt x="1875" y="377"/>
                  <a:pt x="1840" y="380"/>
                </a:cubicBezTo>
                <a:cubicBezTo>
                  <a:pt x="1805" y="383"/>
                  <a:pt x="1758" y="407"/>
                  <a:pt x="1740" y="380"/>
                </a:cubicBezTo>
                <a:cubicBezTo>
                  <a:pt x="1728" y="333"/>
                  <a:pt x="1730" y="269"/>
                  <a:pt x="1730" y="220"/>
                </a:cubicBezTo>
                <a:cubicBezTo>
                  <a:pt x="1730" y="110"/>
                  <a:pt x="1779" y="147"/>
                  <a:pt x="1860" y="120"/>
                </a:cubicBezTo>
                <a:cubicBezTo>
                  <a:pt x="1895" y="100"/>
                  <a:pt x="1893" y="75"/>
                  <a:pt x="1930" y="70"/>
                </a:cubicBezTo>
                <a:cubicBezTo>
                  <a:pt x="1967" y="65"/>
                  <a:pt x="2028" y="97"/>
                  <a:pt x="2080" y="90"/>
                </a:cubicBezTo>
                <a:cubicBezTo>
                  <a:pt x="2132" y="83"/>
                  <a:pt x="2198" y="38"/>
                  <a:pt x="2240" y="30"/>
                </a:cubicBezTo>
                <a:cubicBezTo>
                  <a:pt x="2273" y="37"/>
                  <a:pt x="2297" y="32"/>
                  <a:pt x="2330" y="40"/>
                </a:cubicBezTo>
                <a:cubicBezTo>
                  <a:pt x="2350" y="45"/>
                  <a:pt x="2379" y="40"/>
                  <a:pt x="2400" y="40"/>
                </a:cubicBezTo>
                <a:cubicBezTo>
                  <a:pt x="2425" y="40"/>
                  <a:pt x="2512" y="9"/>
                  <a:pt x="2540" y="0"/>
                </a:cubicBezTo>
                <a:cubicBezTo>
                  <a:pt x="2560" y="13"/>
                  <a:pt x="2582" y="25"/>
                  <a:pt x="2600" y="40"/>
                </a:cubicBezTo>
                <a:cubicBezTo>
                  <a:pt x="2622" y="58"/>
                  <a:pt x="2638" y="83"/>
                  <a:pt x="2660" y="100"/>
                </a:cubicBezTo>
                <a:cubicBezTo>
                  <a:pt x="2698" y="130"/>
                  <a:pt x="2780" y="180"/>
                  <a:pt x="2780" y="18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WordArt 68">
            <a:extLst>
              <a:ext uri="{FF2B5EF4-FFF2-40B4-BE49-F238E27FC236}">
                <a16:creationId xmlns:a16="http://schemas.microsoft.com/office/drawing/2014/main" id="{746BC4CF-737A-4FB2-BA93-8C94DD412E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0098" y="2101930"/>
            <a:ext cx="20637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5" name="WordArt 69">
            <a:extLst>
              <a:ext uri="{FF2B5EF4-FFF2-40B4-BE49-F238E27FC236}">
                <a16:creationId xmlns:a16="http://schemas.microsoft.com/office/drawing/2014/main" id="{49223CC0-0661-41B0-8A6C-1B6BF3BF46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27247" y="2544842"/>
            <a:ext cx="209550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6" name="WordArt 70">
            <a:extLst>
              <a:ext uri="{FF2B5EF4-FFF2-40B4-BE49-F238E27FC236}">
                <a16:creationId xmlns:a16="http://schemas.microsoft.com/office/drawing/2014/main" id="{E60BA1C1-700B-4F61-AC65-A2DC82ADF6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7811" y="4441905"/>
            <a:ext cx="20637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7" name="WordArt 71">
            <a:extLst>
              <a:ext uri="{FF2B5EF4-FFF2-40B4-BE49-F238E27FC236}">
                <a16:creationId xmlns:a16="http://schemas.microsoft.com/office/drawing/2014/main" id="{01391D30-24B9-42CD-9D9E-93C9E08B7E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82935" y="4532392"/>
            <a:ext cx="207962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8" name="WordArt 72">
            <a:extLst>
              <a:ext uri="{FF2B5EF4-FFF2-40B4-BE49-F238E27FC236}">
                <a16:creationId xmlns:a16="http://schemas.microsoft.com/office/drawing/2014/main" id="{585E94C3-2B0E-4AB4-BACF-57BB74617C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32260" y="3713242"/>
            <a:ext cx="207962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9" name="WordArt 73">
            <a:extLst>
              <a:ext uri="{FF2B5EF4-FFF2-40B4-BE49-F238E27FC236}">
                <a16:creationId xmlns:a16="http://schemas.microsoft.com/office/drawing/2014/main" id="{06F5FCE4-574B-44E4-B5A3-BC55B7422C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03685" y="3548142"/>
            <a:ext cx="207962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10" name="WordArt 74">
            <a:extLst>
              <a:ext uri="{FF2B5EF4-FFF2-40B4-BE49-F238E27FC236}">
                <a16:creationId xmlns:a16="http://schemas.microsoft.com/office/drawing/2014/main" id="{9AB96497-1A73-41C6-9512-559931226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3285" y="3710066"/>
            <a:ext cx="2079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11" name="WordArt 75">
            <a:extLst>
              <a:ext uri="{FF2B5EF4-FFF2-40B4-BE49-F238E27FC236}">
                <a16:creationId xmlns:a16="http://schemas.microsoft.com/office/drawing/2014/main" id="{2C128242-3CB6-4631-A6E3-75CDFB07FE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28735" y="3541792"/>
            <a:ext cx="209550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12" name="WordArt 76">
            <a:extLst>
              <a:ext uri="{FF2B5EF4-FFF2-40B4-BE49-F238E27FC236}">
                <a16:creationId xmlns:a16="http://schemas.microsoft.com/office/drawing/2014/main" id="{4F6F8836-EFCB-48D0-9E60-A241F8DFEA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84298" y="4376817"/>
            <a:ext cx="207963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13" name="WordArt 77">
            <a:extLst>
              <a:ext uri="{FF2B5EF4-FFF2-40B4-BE49-F238E27FC236}">
                <a16:creationId xmlns:a16="http://schemas.microsoft.com/office/drawing/2014/main" id="{80E2EDC3-AC94-47BC-912F-5C183B5471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31961" y="5449967"/>
            <a:ext cx="20637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14" name="WordArt 78">
            <a:extLst>
              <a:ext uri="{FF2B5EF4-FFF2-40B4-BE49-F238E27FC236}">
                <a16:creationId xmlns:a16="http://schemas.microsoft.com/office/drawing/2014/main" id="{2BB8E9AB-46B7-45F7-BD55-0F4737F909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35197" y="6170692"/>
            <a:ext cx="209550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15" name="WordArt 80">
            <a:extLst>
              <a:ext uri="{FF2B5EF4-FFF2-40B4-BE49-F238E27FC236}">
                <a16:creationId xmlns:a16="http://schemas.microsoft.com/office/drawing/2014/main" id="{79351C3C-9BED-4BBF-8EC1-343C7F9C4B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78097" y="4032329"/>
            <a:ext cx="184150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"/>
              </a:rPr>
              <a:t>µ</a:t>
            </a:r>
          </a:p>
        </p:txBody>
      </p:sp>
      <p:sp>
        <p:nvSpPr>
          <p:cNvPr id="16" name="WordArt 81">
            <a:extLst>
              <a:ext uri="{FF2B5EF4-FFF2-40B4-BE49-F238E27FC236}">
                <a16:creationId xmlns:a16="http://schemas.microsoft.com/office/drawing/2014/main" id="{A8EC6708-A15B-402C-858D-5DCBBD8370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00435" y="3967241"/>
            <a:ext cx="182562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"/>
              </a:rPr>
              <a:t>µ</a:t>
            </a:r>
          </a:p>
        </p:txBody>
      </p:sp>
      <p:sp>
        <p:nvSpPr>
          <p:cNvPr id="17" name="WordArt 83">
            <a:extLst>
              <a:ext uri="{FF2B5EF4-FFF2-40B4-BE49-F238E27FC236}">
                <a16:creationId xmlns:a16="http://schemas.microsoft.com/office/drawing/2014/main" id="{FAF8AAF8-544C-4F80-9637-6209E9EE0B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3835" y="4986416"/>
            <a:ext cx="182562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"/>
              </a:rPr>
              <a:t></a:t>
            </a:r>
          </a:p>
        </p:txBody>
      </p:sp>
      <p:sp>
        <p:nvSpPr>
          <p:cNvPr id="18" name="WordArt 84">
            <a:extLst>
              <a:ext uri="{FF2B5EF4-FFF2-40B4-BE49-F238E27FC236}">
                <a16:creationId xmlns:a16="http://schemas.microsoft.com/office/drawing/2014/main" id="{16E6368F-BE3F-41EA-8051-360F847CDC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28661" y="4306966"/>
            <a:ext cx="511175" cy="84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>
                <a:ln w="9525" cap="sq">
                  <a:noFill/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MUMBAI</a:t>
            </a:r>
          </a:p>
        </p:txBody>
      </p:sp>
      <p:sp>
        <p:nvSpPr>
          <p:cNvPr id="19" name="WordArt 85">
            <a:extLst>
              <a:ext uri="{FF2B5EF4-FFF2-40B4-BE49-F238E27FC236}">
                <a16:creationId xmlns:a16="http://schemas.microsoft.com/office/drawing/2014/main" id="{EA34DC89-C8F4-46DF-BA1F-C5A8CF93CA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08060" y="4476829"/>
            <a:ext cx="368300" cy="8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>
                <a:ln w="9525" cap="sq">
                  <a:noFill/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JNPT</a:t>
            </a:r>
          </a:p>
        </p:txBody>
      </p:sp>
      <p:sp>
        <p:nvSpPr>
          <p:cNvPr id="20" name="Rectangle 86">
            <a:extLst>
              <a:ext uri="{FF2B5EF4-FFF2-40B4-BE49-F238E27FC236}">
                <a16:creationId xmlns:a16="http://schemas.microsoft.com/office/drawing/2014/main" id="{9374E6B7-E580-4E75-9D45-F40869F0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972" y="4945141"/>
            <a:ext cx="2362200" cy="1524000"/>
          </a:xfrm>
          <a:prstGeom prst="rect">
            <a:avLst/>
          </a:prstGeom>
          <a:solidFill>
            <a:srgbClr val="FFCC99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indent="465138">
              <a:defRPr/>
            </a:pPr>
            <a:r>
              <a:rPr lang="en-US" sz="1100" dirty="0">
                <a:latin typeface="Arial" charset="0"/>
              </a:rPr>
              <a:t>HEAD OFFICE</a:t>
            </a:r>
          </a:p>
          <a:p>
            <a:pPr indent="465138">
              <a:defRPr/>
            </a:pPr>
            <a:endParaRPr lang="en-US" sz="700" dirty="0">
              <a:latin typeface="Arial" charset="0"/>
            </a:endParaRPr>
          </a:p>
          <a:p>
            <a:pPr indent="465138">
              <a:defRPr/>
            </a:pPr>
            <a:r>
              <a:rPr lang="en-US" sz="1100" dirty="0">
                <a:latin typeface="Arial" charset="0"/>
              </a:rPr>
              <a:t>BRANCH OFFICES</a:t>
            </a:r>
          </a:p>
          <a:p>
            <a:pPr indent="465138">
              <a:defRPr/>
            </a:pPr>
            <a:endParaRPr lang="en-US" sz="700" dirty="0">
              <a:latin typeface="Arial" charset="0"/>
            </a:endParaRPr>
          </a:p>
          <a:p>
            <a:pPr indent="465138">
              <a:defRPr/>
            </a:pPr>
            <a:r>
              <a:rPr lang="en-US" sz="1100" dirty="0">
                <a:latin typeface="Arial" charset="0"/>
              </a:rPr>
              <a:t>ASSOCIATE OFFICES</a:t>
            </a:r>
          </a:p>
          <a:p>
            <a:pPr indent="465138">
              <a:defRPr/>
            </a:pPr>
            <a:endParaRPr lang="en-US" sz="700" dirty="0">
              <a:latin typeface="Arial" charset="0"/>
            </a:endParaRPr>
          </a:p>
          <a:p>
            <a:pPr indent="465138">
              <a:defRPr/>
            </a:pPr>
            <a:r>
              <a:rPr lang="en-US" sz="1100" dirty="0">
                <a:latin typeface="Arial" charset="0"/>
              </a:rPr>
              <a:t>RESIDENT ENGINEER</a:t>
            </a:r>
          </a:p>
          <a:p>
            <a:pPr indent="465138">
              <a:defRPr/>
            </a:pPr>
            <a:endParaRPr lang="en-US" sz="700" dirty="0">
              <a:latin typeface="Arial" charset="0"/>
            </a:endParaRPr>
          </a:p>
          <a:p>
            <a:pPr indent="465138">
              <a:defRPr/>
            </a:pPr>
            <a:r>
              <a:rPr lang="en-US" sz="1100" dirty="0">
                <a:latin typeface="Arial" charset="0"/>
              </a:rPr>
              <a:t>LABORATORIES</a:t>
            </a:r>
          </a:p>
        </p:txBody>
      </p:sp>
      <p:sp>
        <p:nvSpPr>
          <p:cNvPr id="21" name="Oval 93">
            <a:extLst>
              <a:ext uri="{FF2B5EF4-FFF2-40B4-BE49-F238E27FC236}">
                <a16:creationId xmlns:a16="http://schemas.microsoft.com/office/drawing/2014/main" id="{92EC92A1-316D-4FB1-8DC9-A85191819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598" y="3603705"/>
            <a:ext cx="79375" cy="71437"/>
          </a:xfrm>
          <a:prstGeom prst="ellipse">
            <a:avLst/>
          </a:prstGeom>
          <a:solidFill>
            <a:srgbClr val="FF0066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WordArt 94">
            <a:extLst>
              <a:ext uri="{FF2B5EF4-FFF2-40B4-BE49-F238E27FC236}">
                <a16:creationId xmlns:a16="http://schemas.microsoft.com/office/drawing/2014/main" id="{E5A1EEAE-997D-47D0-BBA4-52027D1D97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248" y="3508455"/>
            <a:ext cx="207963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23" name="Oval 95">
            <a:extLst>
              <a:ext uri="{FF2B5EF4-FFF2-40B4-BE49-F238E27FC236}">
                <a16:creationId xmlns:a16="http://schemas.microsoft.com/office/drawing/2014/main" id="{1941E4A3-A036-4E5A-8550-F90C9EA4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723" y="4319666"/>
            <a:ext cx="80963" cy="71438"/>
          </a:xfrm>
          <a:prstGeom prst="ellipse">
            <a:avLst/>
          </a:prstGeom>
          <a:solidFill>
            <a:srgbClr val="FF0066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WordArt 96">
            <a:extLst>
              <a:ext uri="{FF2B5EF4-FFF2-40B4-BE49-F238E27FC236}">
                <a16:creationId xmlns:a16="http://schemas.microsoft.com/office/drawing/2014/main" id="{967011CB-9426-4461-A4EA-A3E9279BB5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98573" y="4246641"/>
            <a:ext cx="227013" cy="211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"/>
              </a:rPr>
              <a:t>]</a:t>
            </a:r>
          </a:p>
        </p:txBody>
      </p:sp>
      <p:sp>
        <p:nvSpPr>
          <p:cNvPr id="25" name="WordArt 97">
            <a:extLst>
              <a:ext uri="{FF2B5EF4-FFF2-40B4-BE49-F238E27FC236}">
                <a16:creationId xmlns:a16="http://schemas.microsoft.com/office/drawing/2014/main" id="{734876EE-D10B-4A1D-A11A-57B34DBBC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62123" y="3749755"/>
            <a:ext cx="20637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26" name="Oval 98">
            <a:extLst>
              <a:ext uri="{FF2B5EF4-FFF2-40B4-BE49-F238E27FC236}">
                <a16:creationId xmlns:a16="http://schemas.microsoft.com/office/drawing/2014/main" id="{B02AECDD-C91C-4FE6-8C0F-A39D2D95E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348" y="5489655"/>
            <a:ext cx="79375" cy="73025"/>
          </a:xfrm>
          <a:prstGeom prst="ellipse">
            <a:avLst/>
          </a:prstGeom>
          <a:solidFill>
            <a:srgbClr val="FF0066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WordArt 99">
            <a:extLst>
              <a:ext uri="{FF2B5EF4-FFF2-40B4-BE49-F238E27FC236}">
                <a16:creationId xmlns:a16="http://schemas.microsoft.com/office/drawing/2014/main" id="{80E3C7CE-7360-42BD-8659-695BD5AAD5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89211" y="5408692"/>
            <a:ext cx="20637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28" name="Oval 100">
            <a:extLst>
              <a:ext uri="{FF2B5EF4-FFF2-40B4-BE49-F238E27FC236}">
                <a16:creationId xmlns:a16="http://schemas.microsoft.com/office/drawing/2014/main" id="{2F14E9CD-D367-47D0-B67D-455051A6E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961" y="4873705"/>
            <a:ext cx="79375" cy="71437"/>
          </a:xfrm>
          <a:prstGeom prst="ellipse">
            <a:avLst/>
          </a:prstGeom>
          <a:solidFill>
            <a:srgbClr val="FF0066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WordArt 101">
            <a:extLst>
              <a:ext uri="{FF2B5EF4-FFF2-40B4-BE49-F238E27FC236}">
                <a16:creationId xmlns:a16="http://schemas.microsoft.com/office/drawing/2014/main" id="{CFEB68DF-04DF-425E-B8E1-CF438A4FAF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97185" y="4745117"/>
            <a:ext cx="207962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30" name="WordArt 88">
            <a:extLst>
              <a:ext uri="{FF2B5EF4-FFF2-40B4-BE49-F238E27FC236}">
                <a16:creationId xmlns:a16="http://schemas.microsoft.com/office/drawing/2014/main" id="{4B04EE5C-0024-4EE6-A788-031A636058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97521" y="5306297"/>
            <a:ext cx="247650" cy="238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31" name="WordArt 89">
            <a:extLst>
              <a:ext uri="{FF2B5EF4-FFF2-40B4-BE49-F238E27FC236}">
                <a16:creationId xmlns:a16="http://schemas.microsoft.com/office/drawing/2014/main" id="{5C6E3731-F0A1-489A-A4DA-96C4552D79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26412" y="5911515"/>
            <a:ext cx="202218" cy="166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"/>
              </a:rPr>
              <a:t>µ</a:t>
            </a:r>
            <a:endParaRPr lang="en-US" sz="3600" kern="10" dirty="0">
              <a:ln w="9525" cap="sq">
                <a:noFill/>
                <a:round/>
                <a:headEnd type="none" w="sm" len="sm"/>
                <a:tailEnd type="none" w="sm" len="sm"/>
              </a:ln>
              <a:solidFill>
                <a:srgbClr val="3333CC"/>
              </a:solidFill>
              <a:latin typeface="Wingdings"/>
            </a:endParaRPr>
          </a:p>
        </p:txBody>
      </p:sp>
      <p:sp>
        <p:nvSpPr>
          <p:cNvPr id="32" name="WordArt 90">
            <a:extLst>
              <a:ext uri="{FF2B5EF4-FFF2-40B4-BE49-F238E27FC236}">
                <a16:creationId xmlns:a16="http://schemas.microsoft.com/office/drawing/2014/main" id="{E4337790-F569-408A-AA9C-212B3DC045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11414" y="5610206"/>
            <a:ext cx="233758" cy="21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"/>
              </a:rPr>
              <a:t></a:t>
            </a:r>
          </a:p>
        </p:txBody>
      </p:sp>
      <p:sp>
        <p:nvSpPr>
          <p:cNvPr id="33" name="WordArt 91">
            <a:extLst>
              <a:ext uri="{FF2B5EF4-FFF2-40B4-BE49-F238E27FC236}">
                <a16:creationId xmlns:a16="http://schemas.microsoft.com/office/drawing/2014/main" id="{1F86F882-B353-435B-BD3A-3778E8264A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97521" y="5059441"/>
            <a:ext cx="247650" cy="21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"/>
              </a:rPr>
              <a:t>]</a:t>
            </a:r>
          </a:p>
        </p:txBody>
      </p:sp>
      <p:sp>
        <p:nvSpPr>
          <p:cNvPr id="34" name="Oval 102">
            <a:extLst>
              <a:ext uri="{FF2B5EF4-FFF2-40B4-BE49-F238E27FC236}">
                <a16:creationId xmlns:a16="http://schemas.microsoft.com/office/drawing/2014/main" id="{524E189C-58C7-41FE-9223-9B32C71A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0710" y="6234991"/>
            <a:ext cx="79375" cy="71438"/>
          </a:xfrm>
          <a:prstGeom prst="ellipse">
            <a:avLst/>
          </a:prstGeom>
          <a:solidFill>
            <a:srgbClr val="FF0066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03">
            <a:extLst>
              <a:ext uri="{FF2B5EF4-FFF2-40B4-BE49-F238E27FC236}">
                <a16:creationId xmlns:a16="http://schemas.microsoft.com/office/drawing/2014/main" id="{DEC36C09-9921-416C-A638-6D62B7294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460" y="2363867"/>
            <a:ext cx="6778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Verdana" pitchFamily="34" charset="0"/>
              </a:rPr>
              <a:t>Ludhiana</a:t>
            </a:r>
          </a:p>
        </p:txBody>
      </p:sp>
      <p:sp>
        <p:nvSpPr>
          <p:cNvPr id="36" name="Text Box 104">
            <a:extLst>
              <a:ext uri="{FF2B5EF4-FFF2-40B4-BE49-F238E27FC236}">
                <a16:creationId xmlns:a16="http://schemas.microsoft.com/office/drawing/2014/main" id="{9D082FEA-28D1-4C84-8B36-45D6F2BB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185" y="2763917"/>
            <a:ext cx="9318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Verdana" pitchFamily="34" charset="0"/>
              </a:rPr>
              <a:t>New Delhi</a:t>
            </a:r>
          </a:p>
        </p:txBody>
      </p:sp>
      <p:sp>
        <p:nvSpPr>
          <p:cNvPr id="37" name="Text Box 106">
            <a:extLst>
              <a:ext uri="{FF2B5EF4-FFF2-40B4-BE49-F238E27FC236}">
                <a16:creationId xmlns:a16="http://schemas.microsoft.com/office/drawing/2014/main" id="{43F393B6-F742-45C8-8EDD-485EAF264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485" y="3408442"/>
            <a:ext cx="11033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Verdana" pitchFamily="34" charset="0"/>
              </a:rPr>
              <a:t>Ahemedabad</a:t>
            </a:r>
          </a:p>
        </p:txBody>
      </p:sp>
      <p:sp>
        <p:nvSpPr>
          <p:cNvPr id="38" name="Text Box 107">
            <a:extLst>
              <a:ext uri="{FF2B5EF4-FFF2-40B4-BE49-F238E27FC236}">
                <a16:creationId xmlns:a16="http://schemas.microsoft.com/office/drawing/2014/main" id="{B5BAD760-0EAE-45ED-BBE4-5B18E7B03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948" y="3549730"/>
            <a:ext cx="67786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Kandla</a:t>
            </a:r>
          </a:p>
        </p:txBody>
      </p:sp>
      <p:sp>
        <p:nvSpPr>
          <p:cNvPr id="39" name="Text Box 108">
            <a:extLst>
              <a:ext uri="{FF2B5EF4-FFF2-40B4-BE49-F238E27FC236}">
                <a16:creationId xmlns:a16="http://schemas.microsoft.com/office/drawing/2014/main" id="{FAF19AC8-491F-41DA-9E8A-948A3E19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372" y="3789442"/>
            <a:ext cx="7635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Jamnagar</a:t>
            </a:r>
          </a:p>
        </p:txBody>
      </p:sp>
      <p:sp>
        <p:nvSpPr>
          <p:cNvPr id="40" name="Text Box 109">
            <a:extLst>
              <a:ext uri="{FF2B5EF4-FFF2-40B4-BE49-F238E27FC236}">
                <a16:creationId xmlns:a16="http://schemas.microsoft.com/office/drawing/2014/main" id="{5CA55E4D-2730-40B0-8174-E5A1A59A3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748" y="5564267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latin typeface="Verdana" pitchFamily="34" charset="0"/>
              </a:rPr>
              <a:t>Mangalore</a:t>
            </a:r>
          </a:p>
        </p:txBody>
      </p:sp>
      <p:sp>
        <p:nvSpPr>
          <p:cNvPr id="41" name="Text Box 110">
            <a:extLst>
              <a:ext uri="{FF2B5EF4-FFF2-40B4-BE49-F238E27FC236}">
                <a16:creationId xmlns:a16="http://schemas.microsoft.com/office/drawing/2014/main" id="{7F2E520A-51DD-44F3-806D-5CE100480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597" y="6043692"/>
            <a:ext cx="5095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Cochin</a:t>
            </a:r>
          </a:p>
        </p:txBody>
      </p:sp>
      <p:sp>
        <p:nvSpPr>
          <p:cNvPr id="42" name="Text Box 111">
            <a:extLst>
              <a:ext uri="{FF2B5EF4-FFF2-40B4-BE49-F238E27FC236}">
                <a16:creationId xmlns:a16="http://schemas.microsoft.com/office/drawing/2014/main" id="{BE1B66D6-E55D-4976-B0CD-8D4D8722B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186" y="6272292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Tuticorin</a:t>
            </a:r>
          </a:p>
        </p:txBody>
      </p:sp>
      <p:sp>
        <p:nvSpPr>
          <p:cNvPr id="43" name="Text Box 112">
            <a:extLst>
              <a:ext uri="{FF2B5EF4-FFF2-40B4-BE49-F238E27FC236}">
                <a16:creationId xmlns:a16="http://schemas.microsoft.com/office/drawing/2014/main" id="{61939FB5-4B33-48FB-BAC4-2479C0DB3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3" y="5507117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latin typeface="Verdana" pitchFamily="34" charset="0"/>
              </a:rPr>
              <a:t>Chennai</a:t>
            </a:r>
          </a:p>
        </p:txBody>
      </p:sp>
      <p:sp>
        <p:nvSpPr>
          <p:cNvPr id="44" name="Text Box 113">
            <a:extLst>
              <a:ext uri="{FF2B5EF4-FFF2-40B4-BE49-F238E27FC236}">
                <a16:creationId xmlns:a16="http://schemas.microsoft.com/office/drawing/2014/main" id="{01626F50-C16A-4B43-82AB-6BBA4CC4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911" y="4856242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Kakinada</a:t>
            </a:r>
          </a:p>
        </p:txBody>
      </p:sp>
      <p:sp>
        <p:nvSpPr>
          <p:cNvPr id="45" name="Text Box 114">
            <a:extLst>
              <a:ext uri="{FF2B5EF4-FFF2-40B4-BE49-F238E27FC236}">
                <a16:creationId xmlns:a16="http://schemas.microsoft.com/office/drawing/2014/main" id="{29F423A9-C0AD-49CB-961E-F6D271367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048" y="4589542"/>
            <a:ext cx="1101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Visakhapatnam</a:t>
            </a:r>
          </a:p>
        </p:txBody>
      </p:sp>
      <p:sp>
        <p:nvSpPr>
          <p:cNvPr id="46" name="Text Box 115">
            <a:extLst>
              <a:ext uri="{FF2B5EF4-FFF2-40B4-BE49-F238E27FC236}">
                <a16:creationId xmlns:a16="http://schemas.microsoft.com/office/drawing/2014/main" id="{DB0D5A50-8BF7-4C78-8C28-E6038B78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772" y="3589417"/>
            <a:ext cx="5921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Verdana" pitchFamily="34" charset="0"/>
              </a:rPr>
              <a:t>Kolkata</a:t>
            </a:r>
          </a:p>
        </p:txBody>
      </p:sp>
      <p:sp>
        <p:nvSpPr>
          <p:cNvPr id="47" name="Text Box 116">
            <a:extLst>
              <a:ext uri="{FF2B5EF4-FFF2-40B4-BE49-F238E27FC236}">
                <a16:creationId xmlns:a16="http://schemas.microsoft.com/office/drawing/2014/main" id="{05423D5A-78A7-4778-A3EC-CF826A18D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635" y="3973592"/>
            <a:ext cx="508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Haldia</a:t>
            </a:r>
          </a:p>
        </p:txBody>
      </p:sp>
      <p:sp>
        <p:nvSpPr>
          <p:cNvPr id="48" name="Text Box 117">
            <a:extLst>
              <a:ext uri="{FF2B5EF4-FFF2-40B4-BE49-F238E27FC236}">
                <a16:creationId xmlns:a16="http://schemas.microsoft.com/office/drawing/2014/main" id="{1B7EC425-9023-4043-9D38-0FEC6D9E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836" y="4487942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Verdana" pitchFamily="34" charset="0"/>
              </a:rPr>
              <a:t>Pune</a:t>
            </a:r>
          </a:p>
        </p:txBody>
      </p:sp>
      <p:sp>
        <p:nvSpPr>
          <p:cNvPr id="49" name="Text Box 118">
            <a:extLst>
              <a:ext uri="{FF2B5EF4-FFF2-40B4-BE49-F238E27FC236}">
                <a16:creationId xmlns:a16="http://schemas.microsoft.com/office/drawing/2014/main" id="{F3C224E9-0AA9-4C2A-A7A4-C1CA340C0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048" y="4202192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solidFill>
                  <a:srgbClr val="000000"/>
                </a:solidFill>
                <a:latin typeface="Verdana" pitchFamily="34" charset="0"/>
              </a:rPr>
              <a:t>Nagpur</a:t>
            </a:r>
          </a:p>
        </p:txBody>
      </p:sp>
      <p:sp>
        <p:nvSpPr>
          <p:cNvPr id="50" name="Text Box 119">
            <a:extLst>
              <a:ext uri="{FF2B5EF4-FFF2-40B4-BE49-F238E27FC236}">
                <a16:creationId xmlns:a16="http://schemas.microsoft.com/office/drawing/2014/main" id="{1622AB20-191F-42AD-9EC3-C34955F8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411" y="4124405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Verdana" pitchFamily="34" charset="0"/>
              </a:rPr>
              <a:t>Rourkela</a:t>
            </a:r>
          </a:p>
        </p:txBody>
      </p:sp>
      <p:sp>
        <p:nvSpPr>
          <p:cNvPr id="51" name="Text Box 120">
            <a:extLst>
              <a:ext uri="{FF2B5EF4-FFF2-40B4-BE49-F238E27FC236}">
                <a16:creationId xmlns:a16="http://schemas.microsoft.com/office/drawing/2014/main" id="{AE2C59AD-D096-4729-BE6D-876C158C4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323" y="3819605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solidFill>
                  <a:srgbClr val="000000"/>
                </a:solidFill>
                <a:latin typeface="Verdana" pitchFamily="34" charset="0"/>
              </a:rPr>
              <a:t>Indore</a:t>
            </a:r>
          </a:p>
        </p:txBody>
      </p:sp>
      <p:sp>
        <p:nvSpPr>
          <p:cNvPr id="52" name="Text Box 121">
            <a:extLst>
              <a:ext uri="{FF2B5EF4-FFF2-40B4-BE49-F238E27FC236}">
                <a16:creationId xmlns:a16="http://schemas.microsoft.com/office/drawing/2014/main" id="{1DF436A5-97BB-4E78-8C86-D656055CB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710" y="5018167"/>
            <a:ext cx="4238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Goa</a:t>
            </a:r>
          </a:p>
        </p:txBody>
      </p:sp>
      <p:sp>
        <p:nvSpPr>
          <p:cNvPr id="53" name="Text Box 122">
            <a:extLst>
              <a:ext uri="{FF2B5EF4-FFF2-40B4-BE49-F238E27FC236}">
                <a16:creationId xmlns:a16="http://schemas.microsoft.com/office/drawing/2014/main" id="{D2144568-48D0-478C-AEB3-0EA46F8AD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186" y="5200730"/>
            <a:ext cx="8461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Verdana" pitchFamily="34" charset="0"/>
              </a:rPr>
              <a:t>Bangalore</a:t>
            </a:r>
          </a:p>
        </p:txBody>
      </p:sp>
      <p:sp>
        <p:nvSpPr>
          <p:cNvPr id="54" name="WordArt 123">
            <a:extLst>
              <a:ext uri="{FF2B5EF4-FFF2-40B4-BE49-F238E27FC236}">
                <a16:creationId xmlns:a16="http://schemas.microsoft.com/office/drawing/2014/main" id="{34ED7FB9-FDBC-416D-A7B9-D7A3F3A1A5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7398" y="3613230"/>
            <a:ext cx="207963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55" name="Text Box 124">
            <a:extLst>
              <a:ext uri="{FF2B5EF4-FFF2-40B4-BE49-F238E27FC236}">
                <a16:creationId xmlns:a16="http://schemas.microsoft.com/office/drawing/2014/main" id="{3AB942F5-4CA4-486F-8806-75EB033C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948" y="3651330"/>
            <a:ext cx="67786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Mundra</a:t>
            </a:r>
          </a:p>
        </p:txBody>
      </p:sp>
      <p:sp>
        <p:nvSpPr>
          <p:cNvPr id="56" name="WordArt 70">
            <a:extLst>
              <a:ext uri="{FF2B5EF4-FFF2-40B4-BE49-F238E27FC236}">
                <a16:creationId xmlns:a16="http://schemas.microsoft.com/office/drawing/2014/main" id="{DC619EC7-0CFD-4C17-9E7C-B6AA56BC2D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04961" y="4787980"/>
            <a:ext cx="20637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57" name="Text Box 117">
            <a:extLst>
              <a:ext uri="{FF2B5EF4-FFF2-40B4-BE49-F238E27FC236}">
                <a16:creationId xmlns:a16="http://schemas.microsoft.com/office/drawing/2014/main" id="{EB329712-5698-4650-B82A-F0E731DE1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572" y="4854654"/>
            <a:ext cx="6096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solidFill>
                  <a:srgbClr val="000000"/>
                </a:solidFill>
                <a:latin typeface="Verdana" pitchFamily="34" charset="0"/>
              </a:rPr>
              <a:t>Kolhapur</a:t>
            </a:r>
          </a:p>
        </p:txBody>
      </p:sp>
      <p:sp>
        <p:nvSpPr>
          <p:cNvPr id="58" name="WordArt 71">
            <a:extLst>
              <a:ext uri="{FF2B5EF4-FFF2-40B4-BE49-F238E27FC236}">
                <a16:creationId xmlns:a16="http://schemas.microsoft.com/office/drawing/2014/main" id="{FC3FB195-6000-4D54-AA72-8C796316F2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49536" y="4518105"/>
            <a:ext cx="20637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59" name="Text Box 114">
            <a:extLst>
              <a:ext uri="{FF2B5EF4-FFF2-40B4-BE49-F238E27FC236}">
                <a16:creationId xmlns:a16="http://schemas.microsoft.com/office/drawing/2014/main" id="{A5002AFB-8FF0-41AE-82F6-F1742B2E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173" y="4411742"/>
            <a:ext cx="7969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latin typeface="Verdana" pitchFamily="34" charset="0"/>
              </a:rPr>
              <a:t>Hyderabad</a:t>
            </a:r>
          </a:p>
        </p:txBody>
      </p:sp>
      <p:sp>
        <p:nvSpPr>
          <p:cNvPr id="60" name="TextBox 67">
            <a:extLst>
              <a:ext uri="{FF2B5EF4-FFF2-40B4-BE49-F238E27FC236}">
                <a16:creationId xmlns:a16="http://schemas.microsoft.com/office/drawing/2014/main" id="{45D4EE27-0C1A-4838-8A96-11CF317A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503" y="1579880"/>
            <a:ext cx="2800353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/>
              <a:t>Also covering : </a:t>
            </a:r>
            <a:r>
              <a:rPr lang="en-US" sz="1100" b="1" dirty="0"/>
              <a:t>Dadri, TKD, </a:t>
            </a:r>
            <a:r>
              <a:rPr lang="en-US" sz="1100" b="1" dirty="0" err="1"/>
              <a:t>Patpargang</a:t>
            </a:r>
            <a:r>
              <a:rPr lang="en-US" sz="1100" b="1" dirty="0"/>
              <a:t>, </a:t>
            </a:r>
            <a:r>
              <a:rPr lang="en-US" sz="1100" b="1" dirty="0" err="1"/>
              <a:t>Patli</a:t>
            </a:r>
            <a:r>
              <a:rPr lang="en-US" sz="1100" b="1" dirty="0"/>
              <a:t>, </a:t>
            </a:r>
            <a:r>
              <a:rPr lang="en-US" sz="1100" b="1" dirty="0" err="1"/>
              <a:t>Loni</a:t>
            </a:r>
            <a:r>
              <a:rPr lang="en-US" sz="1100" b="1" dirty="0"/>
              <a:t>, Agra, Moradabad &amp; Kanpur</a:t>
            </a:r>
          </a:p>
        </p:txBody>
      </p:sp>
      <p:cxnSp>
        <p:nvCxnSpPr>
          <p:cNvPr id="61" name="Straight Arrow Connector 69">
            <a:extLst>
              <a:ext uri="{FF2B5EF4-FFF2-40B4-BE49-F238E27FC236}">
                <a16:creationId xmlns:a16="http://schemas.microsoft.com/office/drawing/2014/main" id="{1C00F2D8-5816-48DE-9655-0D3ABD274F9C}"/>
              </a:ext>
            </a:extLst>
          </p:cNvPr>
          <p:cNvCxnSpPr>
            <a:cxnSpLocks noChangeShapeType="1"/>
            <a:stCxn id="5" idx="3"/>
          </p:cNvCxnSpPr>
          <p:nvPr/>
        </p:nvCxnSpPr>
        <p:spPr bwMode="auto">
          <a:xfrm flipV="1">
            <a:off x="5136798" y="2049541"/>
            <a:ext cx="1222375" cy="603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" name="WordArt 92">
            <a:extLst>
              <a:ext uri="{FF2B5EF4-FFF2-40B4-BE49-F238E27FC236}">
                <a16:creationId xmlns:a16="http://schemas.microsoft.com/office/drawing/2014/main" id="{153022E9-6CBD-44EC-9A3F-836CC63A70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3086" y="3144917"/>
            <a:ext cx="20637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63" name="Text Box 105">
            <a:extLst>
              <a:ext uri="{FF2B5EF4-FFF2-40B4-BE49-F238E27FC236}">
                <a16:creationId xmlns:a16="http://schemas.microsoft.com/office/drawing/2014/main" id="{3B558B7F-00E4-4363-8B62-ED770484A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173" y="3214767"/>
            <a:ext cx="6778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latin typeface="Verdana" pitchFamily="34" charset="0"/>
              </a:rPr>
              <a:t>Kota</a:t>
            </a:r>
          </a:p>
        </p:txBody>
      </p:sp>
      <p:sp>
        <p:nvSpPr>
          <p:cNvPr id="64" name="WordArt 75">
            <a:extLst>
              <a:ext uri="{FF2B5EF4-FFF2-40B4-BE49-F238E27FC236}">
                <a16:creationId xmlns:a16="http://schemas.microsoft.com/office/drawing/2014/main" id="{6F9F5EC3-B23B-4C51-A799-BD26CFC517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44572" y="3970417"/>
            <a:ext cx="209550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65" name="Text Box 108">
            <a:extLst>
              <a:ext uri="{FF2B5EF4-FFF2-40B4-BE49-F238E27FC236}">
                <a16:creationId xmlns:a16="http://schemas.microsoft.com/office/drawing/2014/main" id="{87F1A7C9-E383-4025-884A-124F98C6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447" y="4048204"/>
            <a:ext cx="6096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Pipavav</a:t>
            </a:r>
          </a:p>
        </p:txBody>
      </p:sp>
      <p:sp>
        <p:nvSpPr>
          <p:cNvPr id="66" name="Oval 100">
            <a:extLst>
              <a:ext uri="{FF2B5EF4-FFF2-40B4-BE49-F238E27FC236}">
                <a16:creationId xmlns:a16="http://schemas.microsoft.com/office/drawing/2014/main" id="{23A65124-F19A-4165-A168-8F237EF83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398" y="4564141"/>
            <a:ext cx="79375" cy="71438"/>
          </a:xfrm>
          <a:prstGeom prst="ellipse">
            <a:avLst/>
          </a:prstGeom>
          <a:solidFill>
            <a:srgbClr val="FF0066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Box 79">
            <a:extLst>
              <a:ext uri="{FF2B5EF4-FFF2-40B4-BE49-F238E27FC236}">
                <a16:creationId xmlns:a16="http://schemas.microsoft.com/office/drawing/2014/main" id="{B3382ABF-75C7-40E2-88CA-753A2FA2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842" y="5686663"/>
            <a:ext cx="1600200" cy="446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/>
              <a:t>Also covering : </a:t>
            </a:r>
          </a:p>
          <a:p>
            <a:r>
              <a:rPr lang="en-US" sz="1100" b="1" dirty="0" err="1"/>
              <a:t>Ennore</a:t>
            </a:r>
            <a:r>
              <a:rPr lang="en-US" sz="1100" b="1" dirty="0"/>
              <a:t> &amp; </a:t>
            </a:r>
            <a:r>
              <a:rPr lang="en-US" sz="1100" b="1" dirty="0" err="1"/>
              <a:t>Karaikal</a:t>
            </a:r>
            <a:endParaRPr lang="en-US" sz="1100" b="1" dirty="0"/>
          </a:p>
        </p:txBody>
      </p:sp>
      <p:cxnSp>
        <p:nvCxnSpPr>
          <p:cNvPr id="68" name="Straight Arrow Connector 80">
            <a:extLst>
              <a:ext uri="{FF2B5EF4-FFF2-40B4-BE49-F238E27FC236}">
                <a16:creationId xmlns:a16="http://schemas.microsoft.com/office/drawing/2014/main" id="{A2BB9A75-C1DB-4F2E-B0C1-4E007C8E3A2E}"/>
              </a:ext>
            </a:extLst>
          </p:cNvPr>
          <p:cNvCxnSpPr>
            <a:cxnSpLocks noChangeShapeType="1"/>
            <a:stCxn id="43" idx="1"/>
            <a:endCxn id="67" idx="1"/>
          </p:cNvCxnSpPr>
          <p:nvPr/>
        </p:nvCxnSpPr>
        <p:spPr bwMode="auto">
          <a:xfrm>
            <a:off x="5590823" y="5576367"/>
            <a:ext cx="531019" cy="33343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9" name="TextBox 85">
            <a:extLst>
              <a:ext uri="{FF2B5EF4-FFF2-40B4-BE49-F238E27FC236}">
                <a16:creationId xmlns:a16="http://schemas.microsoft.com/office/drawing/2014/main" id="{AC091F52-02B1-4F57-8044-2A5D37660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172" y="5235654"/>
            <a:ext cx="1166814" cy="63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/>
              <a:t>Also covering : </a:t>
            </a:r>
            <a:r>
              <a:rPr lang="en-US" sz="1100" b="1" dirty="0" err="1"/>
              <a:t>Karvar</a:t>
            </a:r>
            <a:endParaRPr lang="en-US" sz="1100" b="1" dirty="0"/>
          </a:p>
        </p:txBody>
      </p:sp>
      <p:cxnSp>
        <p:nvCxnSpPr>
          <p:cNvPr id="70" name="Straight Arrow Connector 86">
            <a:extLst>
              <a:ext uri="{FF2B5EF4-FFF2-40B4-BE49-F238E27FC236}">
                <a16:creationId xmlns:a16="http://schemas.microsoft.com/office/drawing/2014/main" id="{F3113A73-F744-4761-91BC-F304AAA8B927}"/>
              </a:ext>
            </a:extLst>
          </p:cNvPr>
          <p:cNvCxnSpPr>
            <a:cxnSpLocks noChangeShapeType="1"/>
            <a:stCxn id="13" idx="1"/>
          </p:cNvCxnSpPr>
          <p:nvPr/>
        </p:nvCxnSpPr>
        <p:spPr bwMode="auto">
          <a:xfrm rot="10800000">
            <a:off x="3692172" y="5421392"/>
            <a:ext cx="839788" cy="136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" name="TextBox 89">
            <a:extLst>
              <a:ext uri="{FF2B5EF4-FFF2-40B4-BE49-F238E27FC236}">
                <a16:creationId xmlns:a16="http://schemas.microsoft.com/office/drawing/2014/main" id="{683C013D-3C23-4838-95D4-48DB8627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705" y="4172027"/>
            <a:ext cx="1374218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/>
              <a:t>Also covering : </a:t>
            </a:r>
            <a:r>
              <a:rPr lang="en-US" sz="1100" b="1" dirty="0" err="1"/>
              <a:t>Dahej</a:t>
            </a:r>
            <a:r>
              <a:rPr lang="en-US" sz="1100" b="1" dirty="0"/>
              <a:t> &amp; </a:t>
            </a:r>
            <a:r>
              <a:rPr lang="en-US" sz="1100" b="1" dirty="0" err="1"/>
              <a:t>Magdalla</a:t>
            </a:r>
            <a:endParaRPr lang="en-US" sz="1100" b="1" dirty="0"/>
          </a:p>
        </p:txBody>
      </p:sp>
      <p:cxnSp>
        <p:nvCxnSpPr>
          <p:cNvPr id="72" name="Straight Arrow Connector 90">
            <a:extLst>
              <a:ext uri="{FF2B5EF4-FFF2-40B4-BE49-F238E27FC236}">
                <a16:creationId xmlns:a16="http://schemas.microsoft.com/office/drawing/2014/main" id="{E2E1E340-0BE1-4FD9-AA02-6DEE064FA2B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42923" y="4079954"/>
            <a:ext cx="841374" cy="239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3" name="WordArt 77">
            <a:extLst>
              <a:ext uri="{FF2B5EF4-FFF2-40B4-BE49-F238E27FC236}">
                <a16:creationId xmlns:a16="http://schemas.microsoft.com/office/drawing/2014/main" id="{2B1C1FFB-6107-4239-9733-2073AF707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35173" y="5318204"/>
            <a:ext cx="20637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74" name="WordArt 83">
            <a:extLst>
              <a:ext uri="{FF2B5EF4-FFF2-40B4-BE49-F238E27FC236}">
                <a16:creationId xmlns:a16="http://schemas.microsoft.com/office/drawing/2014/main" id="{9A5D5C6E-648F-4988-9971-0D602E71A3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8810" y="6011941"/>
            <a:ext cx="182562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"/>
              </a:rPr>
              <a:t></a:t>
            </a:r>
          </a:p>
        </p:txBody>
      </p:sp>
      <p:sp>
        <p:nvSpPr>
          <p:cNvPr id="75" name="Text Box 114">
            <a:extLst>
              <a:ext uri="{FF2B5EF4-FFF2-40B4-BE49-F238E27FC236}">
                <a16:creationId xmlns:a16="http://schemas.microsoft.com/office/drawing/2014/main" id="{FCDCE9E3-0DFF-4121-A2B0-CACB15F98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711" y="4378404"/>
            <a:ext cx="1101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Verdana" pitchFamily="34" charset="0"/>
              </a:rPr>
              <a:t>Paradip</a:t>
            </a:r>
          </a:p>
        </p:txBody>
      </p:sp>
      <p:sp>
        <p:nvSpPr>
          <p:cNvPr id="76" name="WordArt 71">
            <a:extLst>
              <a:ext uri="{FF2B5EF4-FFF2-40B4-BE49-F238E27FC236}">
                <a16:creationId xmlns:a16="http://schemas.microsoft.com/office/drawing/2014/main" id="{0806BA96-DABB-4906-ACC7-274D94056F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65207" y="4282142"/>
            <a:ext cx="207962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77" name="Oval 100">
            <a:extLst>
              <a:ext uri="{FF2B5EF4-FFF2-40B4-BE49-F238E27FC236}">
                <a16:creationId xmlns:a16="http://schemas.microsoft.com/office/drawing/2014/main" id="{CB5024AA-9D38-4ABC-A225-AC6931388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503" y="4390961"/>
            <a:ext cx="79375" cy="71438"/>
          </a:xfrm>
          <a:prstGeom prst="ellipse">
            <a:avLst/>
          </a:prstGeom>
          <a:solidFill>
            <a:srgbClr val="FF0066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100">
            <a:extLst>
              <a:ext uri="{FF2B5EF4-FFF2-40B4-BE49-F238E27FC236}">
                <a16:creationId xmlns:a16="http://schemas.microsoft.com/office/drawing/2014/main" id="{F0A53BC4-59BB-4557-AED4-EB03FAC4D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305" y="3549119"/>
            <a:ext cx="79375" cy="71438"/>
          </a:xfrm>
          <a:prstGeom prst="ellipse">
            <a:avLst/>
          </a:prstGeom>
          <a:solidFill>
            <a:srgbClr val="FF0066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Callout 1 83">
            <a:extLst>
              <a:ext uri="{FF2B5EF4-FFF2-40B4-BE49-F238E27FC236}">
                <a16:creationId xmlns:a16="http://schemas.microsoft.com/office/drawing/2014/main" id="{D1D81104-F83C-4F7D-ACD2-8C90EE67A1AE}"/>
              </a:ext>
            </a:extLst>
          </p:cNvPr>
          <p:cNvSpPr/>
          <p:nvPr/>
        </p:nvSpPr>
        <p:spPr bwMode="auto">
          <a:xfrm>
            <a:off x="7654572" y="3954541"/>
            <a:ext cx="990600" cy="595314"/>
          </a:xfrm>
          <a:prstGeom prst="borderCallout1">
            <a:avLst>
              <a:gd name="adj1" fmla="val 47917"/>
              <a:gd name="adj2" fmla="val -641"/>
              <a:gd name="adj3" fmla="val 99167"/>
              <a:gd name="adj4" fmla="val -14202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i="1" dirty="0"/>
              <a:t>Also covering </a:t>
            </a:r>
            <a:r>
              <a:rPr lang="en-US" sz="1100" i="1" dirty="0"/>
              <a:t>: </a:t>
            </a:r>
            <a:r>
              <a:rPr lang="en-US" sz="1100" b="1" dirty="0" err="1"/>
              <a:t>Dhamra</a:t>
            </a:r>
            <a:endParaRPr lang="en-US" sz="1100" dirty="0">
              <a:latin typeface="Garamond" pitchFamily="18" charset="0"/>
            </a:endParaRPr>
          </a:p>
        </p:txBody>
      </p:sp>
      <p:sp>
        <p:nvSpPr>
          <p:cNvPr id="80" name="WordArt 99">
            <a:extLst>
              <a:ext uri="{FF2B5EF4-FFF2-40B4-BE49-F238E27FC236}">
                <a16:creationId xmlns:a16="http://schemas.microsoft.com/office/drawing/2014/main" id="{D2975FF8-0FCE-4A18-806B-2E6BC33F18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6198" y="5113417"/>
            <a:ext cx="20637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81" name="Line Callout 1 85">
            <a:extLst>
              <a:ext uri="{FF2B5EF4-FFF2-40B4-BE49-F238E27FC236}">
                <a16:creationId xmlns:a16="http://schemas.microsoft.com/office/drawing/2014/main" id="{7ECACFE1-98F8-4691-9B60-77EFE92B480E}"/>
              </a:ext>
            </a:extLst>
          </p:cNvPr>
          <p:cNvSpPr/>
          <p:nvPr/>
        </p:nvSpPr>
        <p:spPr bwMode="auto">
          <a:xfrm>
            <a:off x="7044971" y="4792740"/>
            <a:ext cx="1101725" cy="652862"/>
          </a:xfrm>
          <a:prstGeom prst="borderCallout1">
            <a:avLst>
              <a:gd name="adj1" fmla="val 47917"/>
              <a:gd name="adj2" fmla="val -641"/>
              <a:gd name="adj3" fmla="val -20931"/>
              <a:gd name="adj4" fmla="val -908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i="1" dirty="0"/>
              <a:t>Also covering </a:t>
            </a:r>
            <a:r>
              <a:rPr lang="en-US" sz="1100" i="1" dirty="0"/>
              <a:t>: </a:t>
            </a:r>
            <a:r>
              <a:rPr lang="en-US" sz="1100" b="1" dirty="0" err="1"/>
              <a:t>Gangavaram</a:t>
            </a:r>
            <a:endParaRPr lang="en-US" sz="1100" dirty="0">
              <a:latin typeface="Garamond" pitchFamily="18" charset="0"/>
            </a:endParaRPr>
          </a:p>
        </p:txBody>
      </p:sp>
      <p:sp>
        <p:nvSpPr>
          <p:cNvPr id="82" name="Text Box 112">
            <a:extLst>
              <a:ext uri="{FF2B5EF4-FFF2-40B4-BE49-F238E27FC236}">
                <a16:creationId xmlns:a16="http://schemas.microsoft.com/office/drawing/2014/main" id="{BB78BF3C-7FB0-45E2-9848-6C9579AC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698" y="5207079"/>
            <a:ext cx="98107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err="1">
                <a:latin typeface="Verdana" pitchFamily="34" charset="0"/>
              </a:rPr>
              <a:t>Krishnapatnam</a:t>
            </a:r>
            <a:endParaRPr lang="en-US" sz="900" b="1" dirty="0">
              <a:latin typeface="Verdana" pitchFamily="34" charset="0"/>
            </a:endParaRPr>
          </a:p>
        </p:txBody>
      </p:sp>
      <p:sp>
        <p:nvSpPr>
          <p:cNvPr id="83" name="WordArt 68">
            <a:extLst>
              <a:ext uri="{FF2B5EF4-FFF2-40B4-BE49-F238E27FC236}">
                <a16:creationId xmlns:a16="http://schemas.microsoft.com/office/drawing/2014/main" id="{35E025CD-9763-4B0D-A7BF-3D121DDAC2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35173" y="5707142"/>
            <a:ext cx="20637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84" name="Text Box 109">
            <a:extLst>
              <a:ext uri="{FF2B5EF4-FFF2-40B4-BE49-F238E27FC236}">
                <a16:creationId xmlns:a16="http://schemas.microsoft.com/office/drawing/2014/main" id="{C461A764-012C-4935-BEE4-120F2E3F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973" y="5783342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latin typeface="Verdana" pitchFamily="34" charset="0"/>
              </a:rPr>
              <a:t>Coimbatore</a:t>
            </a:r>
          </a:p>
        </p:txBody>
      </p:sp>
      <p:sp>
        <p:nvSpPr>
          <p:cNvPr id="85" name="WordArt 75">
            <a:extLst>
              <a:ext uri="{FF2B5EF4-FFF2-40B4-BE49-F238E27FC236}">
                <a16:creationId xmlns:a16="http://schemas.microsoft.com/office/drawing/2014/main" id="{CD54FD9A-5FD3-499A-89FC-8D604DDCB2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38416" y="3887247"/>
            <a:ext cx="209550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86" name="Text Box 120">
            <a:extLst>
              <a:ext uri="{FF2B5EF4-FFF2-40B4-BE49-F238E27FC236}">
                <a16:creationId xmlns:a16="http://schemas.microsoft.com/office/drawing/2014/main" id="{C1EE53AF-D2E1-431D-92DB-E46D39007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730" y="3954542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err="1">
                <a:solidFill>
                  <a:srgbClr val="000000"/>
                </a:solidFill>
                <a:latin typeface="Verdana" pitchFamily="34" charset="0"/>
              </a:rPr>
              <a:t>Hazira</a:t>
            </a:r>
            <a:endParaRPr lang="en-US" sz="9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7" name="WordArt 70">
            <a:extLst>
              <a:ext uri="{FF2B5EF4-FFF2-40B4-BE49-F238E27FC236}">
                <a16:creationId xmlns:a16="http://schemas.microsoft.com/office/drawing/2014/main" id="{544CBD37-46FA-46AF-81E1-A92FFFBA25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2071" y="4694317"/>
            <a:ext cx="20637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88" name="Text Box 117">
            <a:extLst>
              <a:ext uri="{FF2B5EF4-FFF2-40B4-BE49-F238E27FC236}">
                <a16:creationId xmlns:a16="http://schemas.microsoft.com/office/drawing/2014/main" id="{3504A8BC-7D41-4F8E-A76A-14FEB8EF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339" y="4714954"/>
            <a:ext cx="6096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solidFill>
                  <a:srgbClr val="000000"/>
                </a:solidFill>
                <a:latin typeface="Verdana" pitchFamily="34" charset="0"/>
              </a:rPr>
              <a:t>Jaigarh</a:t>
            </a:r>
          </a:p>
        </p:txBody>
      </p:sp>
      <p:sp>
        <p:nvSpPr>
          <p:cNvPr id="89" name="WordArt 101">
            <a:extLst>
              <a:ext uri="{FF2B5EF4-FFF2-40B4-BE49-F238E27FC236}">
                <a16:creationId xmlns:a16="http://schemas.microsoft.com/office/drawing/2014/main" id="{5A005963-72E6-4642-A0AA-A16BA560EA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31317" y="3842563"/>
            <a:ext cx="207962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 cap="sq">
                  <a:noFill/>
                  <a:round/>
                  <a:headEnd type="none" w="sm" len="sm"/>
                  <a:tailEnd type="none" w="sm" len="sm"/>
                </a:ln>
                <a:solidFill>
                  <a:srgbClr val="3333CC"/>
                </a:solidFill>
                <a:latin typeface="Wingdings 2"/>
              </a:rPr>
              <a:t>ó</a:t>
            </a:r>
          </a:p>
        </p:txBody>
      </p:sp>
      <p:sp>
        <p:nvSpPr>
          <p:cNvPr id="90" name="Text Box 118">
            <a:extLst>
              <a:ext uri="{FF2B5EF4-FFF2-40B4-BE49-F238E27FC236}">
                <a16:creationId xmlns:a16="http://schemas.microsoft.com/office/drawing/2014/main" id="{F5271723-8244-4E9B-89BD-0A598D60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122" y="4040653"/>
            <a:ext cx="847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solidFill>
                  <a:srgbClr val="000000"/>
                </a:solidFill>
                <a:latin typeface="Verdana" pitchFamily="34" charset="0"/>
              </a:rPr>
              <a:t>Raipur</a:t>
            </a:r>
          </a:p>
        </p:txBody>
      </p:sp>
    </p:spTree>
    <p:extLst>
      <p:ext uri="{BB962C8B-B14F-4D97-AF65-F5344CB8AC3E}">
        <p14:creationId xmlns:p14="http://schemas.microsoft.com/office/powerpoint/2010/main" val="348615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0590-8010-4307-91E7-4DDD1D31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en-IN" dirty="0"/>
              <a:t>Dr Amin Controllers – Mumbai Lab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1EBE90-2BBD-DAEF-5159-F1DF5483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State of the Art Testing Facility. ISO-17025 accredited by FSSAI, APEDA, IOPEPC, GAFTA, FOSFA, RSA/SAL. </a:t>
            </a:r>
          </a:p>
          <a:p>
            <a:r>
              <a:rPr lang="en-US" b="1" dirty="0">
                <a:solidFill>
                  <a:srgbClr val="FF0000"/>
                </a:solidFill>
              </a:rPr>
              <a:t>Testing Food Products For Chemical, Microbiology, Residual Pesticides, Trace Metal, GMO, Shelf Life Studies, R&amp;D.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8F3D0C0-9666-45EC-B2C2-4B06EF2E8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2"/>
          <a:stretch/>
        </p:blipFill>
        <p:spPr>
          <a:xfrm>
            <a:off x="7500551" y="315396"/>
            <a:ext cx="4691449" cy="65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7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644A4-7A1D-43E7-A681-81336EC3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Contact Details</a:t>
            </a:r>
            <a:endParaRPr lang="en-I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A0509-794C-4726-97F9-971F8CC4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IN" sz="2000" b="1" dirty="0"/>
              <a:t>Head Office</a:t>
            </a:r>
          </a:p>
          <a:p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601 Embassy Chambers, Plot No. 5, 3rd Road, Khar (W), Mumbai – 400052, India</a:t>
            </a:r>
            <a:b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 – 022</a:t>
            </a: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</a:rPr>
              <a:t> 6480260 ; email – info@rcaindia.net </a:t>
            </a:r>
          </a:p>
          <a:p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</a:rPr>
              <a:t>website – www.rcaindia.net</a:t>
            </a:r>
          </a:p>
          <a:p>
            <a:endParaRPr lang="en-IN" sz="2000" b="1" dirty="0">
              <a:latin typeface="Calibri" panose="020F0502020204030204" pitchFamily="34" charset="0"/>
            </a:endParaRPr>
          </a:p>
          <a:p>
            <a:r>
              <a:rPr lang="en-IN" sz="2000" b="1" dirty="0">
                <a:latin typeface="Calibri" panose="020F0502020204030204" pitchFamily="34" charset="0"/>
              </a:rPr>
              <a:t>Laboratory</a:t>
            </a:r>
            <a:br>
              <a:rPr lang="en-IN" sz="2000" b="1" dirty="0">
                <a:latin typeface="Calibri" panose="020F0502020204030204" pitchFamily="34" charset="0"/>
              </a:rPr>
            </a:b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A-758,Sector 2, Near Axis my </a:t>
            </a:r>
            <a:r>
              <a:rPr lang="en-IN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India,TTC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Industrial Area, </a:t>
            </a:r>
            <a:r>
              <a:rPr lang="en-IN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Koparkhairane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, Navi Mumbai 400710,India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N" sz="2000" b="1" dirty="0">
                <a:latin typeface="Calibri" panose="020F0502020204030204" pitchFamily="34" charset="0"/>
              </a:rPr>
              <a:t>Tel - 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+91 22 062079902 ; email - drpancholi@rcalaboratories.com; spatel@rcalaboratories.com</a:t>
            </a:r>
            <a:endParaRPr lang="en-IN" sz="2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32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1947</TotalTime>
  <Words>586</Words>
  <Application>Microsoft Office PowerPoint</Application>
  <PresentationFormat>Widescreen</PresentationFormat>
  <Paragraphs>224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Garamond</vt:lpstr>
      <vt:lpstr>Tw Cen MT</vt:lpstr>
      <vt:lpstr>Tw Cen MT Condensed</vt:lpstr>
      <vt:lpstr>Verdana</vt:lpstr>
      <vt:lpstr>Wingdings</vt:lpstr>
      <vt:lpstr>Wingdings 2</vt:lpstr>
      <vt:lpstr>Wingdings 3</vt:lpstr>
      <vt:lpstr>Integral</vt:lpstr>
      <vt:lpstr>Indian Sugar Exports : Potential &amp; Challenges</vt:lpstr>
      <vt:lpstr>Exports – 2019-20, 2020-21 &amp; 2021-22*</vt:lpstr>
      <vt:lpstr>Indian sugar - Major destinations </vt:lpstr>
      <vt:lpstr>Common yet persistent Challenges</vt:lpstr>
      <vt:lpstr>Nationwide Network</vt:lpstr>
      <vt:lpstr>Dr Amin Controllers – Mumbai Lab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of Work – Bulk Loading Operations</dc:title>
  <dc:creator>Sanidhya Purohit</dc:creator>
  <cp:lastModifiedBy>Sanidhya Purohit</cp:lastModifiedBy>
  <cp:revision>13</cp:revision>
  <cp:lastPrinted>2022-03-19T18:19:05Z</cp:lastPrinted>
  <dcterms:created xsi:type="dcterms:W3CDTF">2021-09-22T11:36:33Z</dcterms:created>
  <dcterms:modified xsi:type="dcterms:W3CDTF">2022-03-19T18:20:19Z</dcterms:modified>
</cp:coreProperties>
</file>