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39" r:id="rId4"/>
    <p:sldId id="1469" r:id="rId5"/>
    <p:sldId id="1482" r:id="rId6"/>
    <p:sldId id="1470" r:id="rId7"/>
    <p:sldId id="1471" r:id="rId8"/>
    <p:sldId id="1472" r:id="rId9"/>
    <p:sldId id="1529" r:id="rId10"/>
    <p:sldId id="1474" r:id="rId11"/>
    <p:sldId id="1475" r:id="rId12"/>
    <p:sldId id="1478" r:id="rId13"/>
    <p:sldId id="1479" r:id="rId14"/>
    <p:sldId id="1477" r:id="rId15"/>
    <p:sldId id="1480" r:id="rId16"/>
    <p:sldId id="1483" r:id="rId17"/>
    <p:sldId id="1505" r:id="rId18"/>
    <p:sldId id="1506" r:id="rId19"/>
    <p:sldId id="1507" r:id="rId20"/>
    <p:sldId id="1508" r:id="rId21"/>
    <p:sldId id="1509" r:id="rId22"/>
    <p:sldId id="1510" r:id="rId23"/>
    <p:sldId id="1504" r:id="rId24"/>
    <p:sldId id="1485" r:id="rId25"/>
    <p:sldId id="1486" r:id="rId26"/>
    <p:sldId id="1487" r:id="rId27"/>
    <p:sldId id="1488" r:id="rId28"/>
    <p:sldId id="1489" r:id="rId29"/>
    <p:sldId id="1502" r:id="rId30"/>
    <p:sldId id="1503" r:id="rId31"/>
    <p:sldId id="1511" r:id="rId32"/>
    <p:sldId id="1514" r:id="rId33"/>
    <p:sldId id="1512" r:id="rId34"/>
    <p:sldId id="1497" r:id="rId35"/>
    <p:sldId id="1490" r:id="rId36"/>
    <p:sldId id="1491" r:id="rId37"/>
    <p:sldId id="1492" r:id="rId38"/>
    <p:sldId id="1493" r:id="rId39"/>
    <p:sldId id="1495" r:id="rId40"/>
    <p:sldId id="1496" r:id="rId41"/>
    <p:sldId id="1527" r:id="rId42"/>
    <p:sldId id="1515" r:id="rId43"/>
    <p:sldId id="1516" r:id="rId44"/>
    <p:sldId id="1520" r:id="rId45"/>
    <p:sldId id="1521" r:id="rId46"/>
    <p:sldId id="1523" r:id="rId47"/>
    <p:sldId id="1525" r:id="rId48"/>
    <p:sldId id="1526" r:id="rId4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4FDFE"/>
    <a:srgbClr val="FF9900"/>
    <a:srgbClr val="008600"/>
    <a:srgbClr val="00545D"/>
    <a:srgbClr val="0A6258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99888-7269-66A1-9D5A-A307DAF0E2F3}" v="2" dt="2022-04-13T05:11:50.302"/>
    <p1510:client id="{55ECD991-6846-34A3-8648-39905FDBF4E0}" v="272" dt="2022-04-13T05:52:48.388"/>
    <p1510:client id="{6026AB92-048B-05D6-12A8-C554E2D8285B}" v="30" dt="2022-04-06T09:45:47.328"/>
    <p1510:client id="{968321CB-5141-4952-BF7E-22CF15761FCD}" v="62" dt="2022-04-06T05:41:15.534"/>
    <p1510:client id="{BB8C5A72-5E8B-42DF-B062-856BFAE663A7}" v="209" dt="2022-04-06T05:30:57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34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17BCA-FDAB-4453-A618-015F3C96F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560CA4-875B-43D1-9256-D99A23923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75C9DF-93EF-4247-8FD7-034F7E76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15C270-8140-4A0A-B839-32CFADB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17CB6-C6E1-43FB-8E08-B47FA30D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0207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34DA-EE49-4973-87C7-1FF62CF1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9C8015-5849-4A92-8880-8AFB3ACE5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32DE5-0E9C-4E5C-840C-03325CA1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373AD-3F85-4D5B-A24A-5F605052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E9BCA4-8AFC-445E-A8CD-5DA6C941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2672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91E90D7-E220-4679-98F9-6102FF067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030E2E-F6E7-4DF0-869D-A74C05B71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12122B-867C-4FA1-9074-75461998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B3DB3B-CAFE-4E93-A2F6-A1E5D79F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9BB12-CEA2-4EAF-ABF8-AD62C61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2068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3155" y="0"/>
            <a:ext cx="11478847" cy="6858000"/>
          </a:xfrm>
          <a:prstGeom prst="rect">
            <a:avLst/>
          </a:prstGeom>
          <a:solidFill>
            <a:srgbClr val="003A4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latin typeface="+mn-lt"/>
              <a:ea typeface="MS PGothic" pitchFamily="34" charset="-128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 rot="5400000">
            <a:off x="3915995" y="871904"/>
            <a:ext cx="2070100" cy="9902092"/>
            <a:chOff x="-3734" y="1739"/>
            <a:chExt cx="336" cy="1484"/>
          </a:xfrm>
        </p:grpSpPr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-3734" y="2145"/>
              <a:ext cx="336" cy="107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193" y="538"/>
                </a:cxn>
                <a:cxn ang="0">
                  <a:pos x="0" y="860"/>
                </a:cxn>
                <a:cxn ang="0">
                  <a:pos x="0" y="1078"/>
                </a:cxn>
                <a:cxn ang="0">
                  <a:pos x="336" y="538"/>
                </a:cxn>
                <a:cxn ang="0">
                  <a:pos x="0" y="0"/>
                </a:cxn>
                <a:cxn ang="0">
                  <a:pos x="0" y="218"/>
                </a:cxn>
              </a:cxnLst>
              <a:rect l="0" t="0" r="r" b="b"/>
              <a:pathLst>
                <a:path w="336" h="1078">
                  <a:moveTo>
                    <a:pt x="0" y="218"/>
                  </a:moveTo>
                  <a:lnTo>
                    <a:pt x="193" y="538"/>
                  </a:lnTo>
                  <a:lnTo>
                    <a:pt x="0" y="860"/>
                  </a:lnTo>
                  <a:lnTo>
                    <a:pt x="0" y="1078"/>
                  </a:lnTo>
                  <a:lnTo>
                    <a:pt x="336" y="538"/>
                  </a:lnTo>
                  <a:lnTo>
                    <a:pt x="0" y="0"/>
                  </a:lnTo>
                  <a:lnTo>
                    <a:pt x="0" y="218"/>
                  </a:lnTo>
                  <a:close/>
                </a:path>
              </a:pathLst>
            </a:custGeom>
            <a:gradFill rotWithShape="0">
              <a:gsLst>
                <a:gs pos="0">
                  <a:srgbClr val="003A42">
                    <a:gamma/>
                    <a:tint val="90196"/>
                    <a:invGamma/>
                  </a:srgbClr>
                </a:gs>
                <a:gs pos="100000">
                  <a:srgbClr val="003A42">
                    <a:alpha val="0"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92" b="1">
                <a:ea typeface="MS PGothic" pitchFamily="34" charset="-128"/>
                <a:cs typeface="+mn-cs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-3734" y="1739"/>
              <a:ext cx="336" cy="107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193" y="540"/>
                </a:cxn>
                <a:cxn ang="0">
                  <a:pos x="0" y="860"/>
                </a:cxn>
                <a:cxn ang="0">
                  <a:pos x="0" y="1078"/>
                </a:cxn>
                <a:cxn ang="0">
                  <a:pos x="336" y="540"/>
                </a:cxn>
                <a:cxn ang="0">
                  <a:pos x="0" y="0"/>
                </a:cxn>
                <a:cxn ang="0">
                  <a:pos x="0" y="218"/>
                </a:cxn>
              </a:cxnLst>
              <a:rect l="0" t="0" r="r" b="b"/>
              <a:pathLst>
                <a:path w="336" h="1078">
                  <a:moveTo>
                    <a:pt x="0" y="218"/>
                  </a:moveTo>
                  <a:lnTo>
                    <a:pt x="193" y="540"/>
                  </a:lnTo>
                  <a:lnTo>
                    <a:pt x="0" y="860"/>
                  </a:lnTo>
                  <a:lnTo>
                    <a:pt x="0" y="1078"/>
                  </a:lnTo>
                  <a:lnTo>
                    <a:pt x="336" y="540"/>
                  </a:lnTo>
                  <a:lnTo>
                    <a:pt x="0" y="0"/>
                  </a:lnTo>
                  <a:lnTo>
                    <a:pt x="0" y="218"/>
                  </a:lnTo>
                  <a:close/>
                </a:path>
              </a:pathLst>
            </a:custGeom>
            <a:gradFill rotWithShape="0">
              <a:gsLst>
                <a:gs pos="0">
                  <a:srgbClr val="003A42">
                    <a:gamma/>
                    <a:tint val="90196"/>
                    <a:invGamma/>
                  </a:srgbClr>
                </a:gs>
                <a:gs pos="100000">
                  <a:srgbClr val="003A42">
                    <a:alpha val="0"/>
                  </a:srgb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92" b="1"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562722" indent="0" algn="ctr">
              <a:buNone/>
              <a:defRPr sz="2462"/>
            </a:lvl2pPr>
            <a:lvl3pPr marL="1125444" indent="0" algn="ctr">
              <a:buNone/>
              <a:defRPr sz="2215"/>
            </a:lvl3pPr>
            <a:lvl4pPr marL="1688165" indent="0" algn="ctr">
              <a:buNone/>
              <a:defRPr sz="1969"/>
            </a:lvl4pPr>
            <a:lvl5pPr marL="2250887" indent="0" algn="ctr">
              <a:buNone/>
              <a:defRPr sz="1969"/>
            </a:lvl5pPr>
            <a:lvl6pPr marL="2813609" indent="0" algn="ctr">
              <a:buNone/>
              <a:defRPr sz="1969"/>
            </a:lvl6pPr>
            <a:lvl7pPr marL="3376331" indent="0" algn="ctr">
              <a:buNone/>
              <a:defRPr sz="1969"/>
            </a:lvl7pPr>
            <a:lvl8pPr marL="3939052" indent="0" algn="ctr">
              <a:buNone/>
              <a:defRPr sz="1969"/>
            </a:lvl8pPr>
            <a:lvl9pPr marL="4501774" indent="0" algn="ctr">
              <a:buNone/>
              <a:defRPr sz="1969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11" descr="ppt_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415"/>
          <a:stretch>
            <a:fillRect/>
          </a:stretch>
        </p:blipFill>
        <p:spPr bwMode="auto">
          <a:xfrm>
            <a:off x="0" y="0"/>
            <a:ext cx="7190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15108" y="3443289"/>
            <a:ext cx="11476892" cy="115887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3385" y="4765675"/>
            <a:ext cx="11488615" cy="192088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61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3155" y="3654711"/>
            <a:ext cx="11478847" cy="1097280"/>
          </a:xfrm>
          <a:prstGeom prst="rect">
            <a:avLst/>
          </a:prstGeom>
          <a:solidFill>
            <a:srgbClr val="00545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5108" y="3552473"/>
            <a:ext cx="11476892" cy="115887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03385" y="4755751"/>
            <a:ext cx="11488615" cy="192088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55" y="3552473"/>
            <a:ext cx="11488615" cy="13953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39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350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F06027-794D-B54C-8CD4-A73FB74BE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B1288E82-9D06-F248-858F-A34059EBA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6613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>
                    <a:tint val="75000"/>
                  </a:schemeClr>
                </a:solidFill>
              </a:defRPr>
            </a:lvl1pPr>
            <a:lvl2pPr marL="56272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444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16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60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33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905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774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4CEF9D05-15B0-6D45-A920-D95152DFEC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1C91CBC1-1DDC-FC4F-A47C-0115C9511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7315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106A018E-BE2F-EC46-8FDD-3810344056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4A771503-ACEE-A84D-A65F-8F8DB84E7F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707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5C58B267-FD83-0C47-8AD8-D21180620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A3E76A30-966C-0C4D-93DF-FF9E0AE71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3780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71809" y="6356350"/>
            <a:ext cx="507275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1136B894-8C27-034A-B326-DA2A889DD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D67F8A1B-6DD4-BB4B-B1A7-8D70E3C9F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7471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91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72FE7-204B-4B83-A160-BA008C5E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0EC48D-10C5-4284-A402-C33EE4456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B15346-724E-40CB-B8D9-1FD5FDB3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D68B10-BDCB-46DB-A9CC-8F22DE91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A5875A-69A7-41E4-BD57-972AE32A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7096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  <a:prstGeom prst="rect">
            <a:avLst/>
          </a:prstGeom>
        </p:spPr>
        <p:txBody>
          <a:bodyPr anchor="b"/>
          <a:lstStyle>
            <a:lvl1pPr>
              <a:defRPr sz="3939">
                <a:solidFill>
                  <a:srgbClr val="0854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83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  <a:prstGeom prst="rect">
            <a:avLst/>
          </a:prstGeom>
        </p:spPr>
        <p:txBody>
          <a:bodyPr anchor="b"/>
          <a:lstStyle>
            <a:lvl1pPr>
              <a:defRPr sz="3939">
                <a:solidFill>
                  <a:srgbClr val="0854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722" indent="0">
              <a:buNone/>
              <a:defRPr sz="1723"/>
            </a:lvl2pPr>
            <a:lvl3pPr marL="1125444" indent="0">
              <a:buNone/>
              <a:defRPr sz="1477"/>
            </a:lvl3pPr>
            <a:lvl4pPr marL="1688165" indent="0">
              <a:buNone/>
              <a:defRPr sz="1231"/>
            </a:lvl4pPr>
            <a:lvl5pPr marL="2250887" indent="0">
              <a:buNone/>
              <a:defRPr sz="1231"/>
            </a:lvl5pPr>
            <a:lvl6pPr marL="2813609" indent="0">
              <a:buNone/>
              <a:defRPr sz="1231"/>
            </a:lvl6pPr>
            <a:lvl7pPr marL="3376331" indent="0">
              <a:buNone/>
              <a:defRPr sz="1231"/>
            </a:lvl7pPr>
            <a:lvl8pPr marL="3939052" indent="0">
              <a:buNone/>
              <a:defRPr sz="1231"/>
            </a:lvl8pPr>
            <a:lvl9pPr marL="4501774" indent="0">
              <a:buNone/>
              <a:defRPr sz="12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327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60B85479-2241-154F-A10D-42B57B76D4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61" y="188181"/>
            <a:ext cx="9074150" cy="41625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854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4D53C6B2-8078-4746-B80E-2A1C2FF29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2474" y="666430"/>
            <a:ext cx="9074150" cy="2941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722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854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788E99-A77C-457A-986E-8B65A7C42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96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13155" y="3654711"/>
            <a:ext cx="11478847" cy="1097280"/>
          </a:xfrm>
          <a:prstGeom prst="rect">
            <a:avLst/>
          </a:prstGeom>
          <a:solidFill>
            <a:srgbClr val="00545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5108" y="3552473"/>
            <a:ext cx="11476892" cy="115887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03385" y="4755751"/>
            <a:ext cx="11488615" cy="192088"/>
          </a:xfrm>
          <a:prstGeom prst="rect">
            <a:avLst/>
          </a:prstGeom>
          <a:solidFill>
            <a:srgbClr val="7EA9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092" b="1"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155" y="3552473"/>
            <a:ext cx="11488615" cy="13953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6431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4651"/>
            <a:ext cx="10515600" cy="49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78CD-8D02-49DB-997C-D3C493C094F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265705-E9B5-4315-9E2C-272B5DDCF69A}"/>
              </a:ext>
            </a:extLst>
          </p:cNvPr>
          <p:cNvSpPr/>
          <p:nvPr/>
        </p:nvSpPr>
        <p:spPr>
          <a:xfrm>
            <a:off x="4558351" y="6438283"/>
            <a:ext cx="3248167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i="1">
                <a:solidFill>
                  <a:srgbClr val="C0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17578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DBD51-4DFD-426F-990D-F98BC75B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3D31EE-FA94-43B5-97B9-E6E400883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06316-09A0-44D1-BCDB-7085BAA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7A26C9-0463-456D-BCA5-F782B8A4B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42A96-F98E-4468-A32E-0C5D6BAF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7703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21C9EB-8197-4687-969B-9B9F3322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F354DB-3C8D-4855-81A1-CBE4FB1FE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922494-946A-4E41-BFD6-9261DC002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4880F-7974-433E-8601-D84C1D836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3A59DE-4FA7-444B-8537-5BC13421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38246E-9958-4188-A268-C6674E12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9919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25BC0E-9A9F-40A7-9719-3495DDB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12275-9B08-468F-B5FC-E64E31964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1D4517-9C90-4CF5-AA18-30AFA7FFC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FE7324-B637-4269-A777-0C288651E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0008C06-29A3-4C03-B83C-92DC1588F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AAEDF25-8F5F-4406-838D-3735F679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06BE74-68D8-44AD-9F97-EA0F3AF8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C21212-98A2-4DF7-AC8B-2810BCFE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7585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0E55B-A46C-4764-BE6F-61BDFDAB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FE8BCA-77FD-4664-A1B5-51F4CA5D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7DD93D-61CA-4885-8745-0E6EA297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E155FF-28B8-4633-8E52-C19A7A86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276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7A56B6-AC9A-4DC4-8236-8EB12D42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31E491-3A17-4CD9-9D3B-0E9FB9FA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A34742-D536-4C2B-AADC-30B9F135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6084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52114-A2A7-42BC-85E9-54943F23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C17ABE-143F-4C00-A635-BFDC4DDBF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B3756-807C-4050-B9AE-14D52407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52923C-9AE1-4304-98E4-D57661F0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723DC3-167D-4E52-886C-2EAA4889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C403E4-1494-42B6-8BC4-A3B29AB6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9289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85806-4BEB-4711-9086-D8ABCBBB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A18D37-FFF3-433C-AB99-769665BB0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16C04E-85A2-47CA-8829-A701E12E8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BA649A-5C18-495C-91CA-D149523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C8C37C-D501-41B9-B5B2-6AF2DF98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220E20-8B83-4FBF-9798-B896809B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3499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D7FBBE-8BB7-43E7-B6D8-CE28CF3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50028A-E883-4E59-805D-AF93C5959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2FBCD5-0F36-4295-8B9A-9C5197379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CB258-8E7C-4913-B317-B0820FE636DE}" type="datetimeFigureOut">
              <a:rPr lang="en-IN" smtClean="0"/>
              <a:pPr/>
              <a:t>18-04-2022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ADC3C5-FEB7-40ED-82B2-D1A5EF52A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2E83BB-974F-428D-A974-FBC0C129A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F4AA5-3703-43B2-AC78-D9B7ED5CD49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0121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6347" y="0"/>
            <a:ext cx="675249" cy="274320"/>
          </a:xfrm>
          <a:prstGeom prst="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3"/>
          </a:p>
        </p:txBody>
      </p:sp>
      <p:sp>
        <p:nvSpPr>
          <p:cNvPr id="10" name="Rectangle 9"/>
          <p:cNvSpPr/>
          <p:nvPr/>
        </p:nvSpPr>
        <p:spPr>
          <a:xfrm>
            <a:off x="-386347" y="320816"/>
            <a:ext cx="675249" cy="274320"/>
          </a:xfrm>
          <a:prstGeom prst="rect">
            <a:avLst/>
          </a:prstGeom>
          <a:solidFill>
            <a:srgbClr val="00545D"/>
          </a:solidFill>
          <a:ln>
            <a:solidFill>
              <a:srgbClr val="0054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3"/>
          </a:p>
        </p:txBody>
      </p:sp>
      <p:sp>
        <p:nvSpPr>
          <p:cNvPr id="11" name="Rectangle 10"/>
          <p:cNvSpPr/>
          <p:nvPr/>
        </p:nvSpPr>
        <p:spPr>
          <a:xfrm>
            <a:off x="-386347" y="633831"/>
            <a:ext cx="675249" cy="274320"/>
          </a:xfrm>
          <a:prstGeom prst="rect">
            <a:avLst/>
          </a:prstGeom>
          <a:solidFill>
            <a:srgbClr val="97919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3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313645"/>
            <a:ext cx="10515600" cy="490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9" descr="ppt_side_dark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453"/>
          <a:stretch>
            <a:fillRect/>
          </a:stretch>
        </p:blipFill>
        <p:spPr bwMode="auto">
          <a:xfrm>
            <a:off x="0" y="0"/>
            <a:ext cx="7190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://www.wilmar-international.com/wp-content/themes/wilmar/assets/images/wilmar_logo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384284" y="35169"/>
            <a:ext cx="1732225" cy="5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43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hf hdr="0" ftr="0" dt="0"/>
  <p:txStyles>
    <p:titleStyle>
      <a:lvl1pPr algn="l" defTabSz="112544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986"/>
          </a:solidFill>
          <a:latin typeface="+mn-lt"/>
          <a:ea typeface="+mj-ea"/>
          <a:cs typeface="+mj-cs"/>
        </a:defRPr>
      </a:lvl1pPr>
    </p:titleStyle>
    <p:bodyStyle>
      <a:lvl1pPr marL="281361" indent="-281361" algn="l" defTabSz="1125444" rtl="0" eaLnBrk="1" latinLnBrk="0" hangingPunct="1">
        <a:lnSpc>
          <a:spcPct val="90000"/>
        </a:lnSpc>
        <a:spcBef>
          <a:spcPts val="123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44083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06804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9526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532248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94970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png"/><Relationship Id="rId2" Type="http://schemas.openxmlformats.org/officeDocument/2006/relationships/image" Target="../media/image10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kbk-chem.com/" TargetMode="External"/><Relationship Id="rId5" Type="http://schemas.openxmlformats.org/officeDocument/2006/relationships/hyperlink" Target="mailto:sales@kbk-chem.com" TargetMode="External"/><Relationship Id="rId4" Type="http://schemas.openxmlformats.org/officeDocument/2006/relationships/image" Target="../media/image6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25537F-EA28-47E1-A9DE-250873844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020" y="1122363"/>
            <a:ext cx="9144000" cy="2387600"/>
          </a:xfrm>
        </p:spPr>
        <p:txBody>
          <a:bodyPr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ETHANOL FROM CANE JUICE/SYRUP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CHALLANGES &amp; ECONOMICS</a:t>
            </a:r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D9CBB2-560C-4F7D-9B76-410DC57E1F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/>
              <a:t>Apr 21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8706A403-B045-4D68-B163-2F13DC8B7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04" y="4756782"/>
            <a:ext cx="9339226" cy="115256"/>
          </a:xfrm>
          <a:prstGeom prst="rect">
            <a:avLst/>
          </a:prstGeom>
          <a:solidFill>
            <a:srgbClr val="7EA9A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62FD4612-19C0-420D-B6E2-ED79DE887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27" y="3443288"/>
            <a:ext cx="9328903" cy="115943"/>
          </a:xfrm>
          <a:prstGeom prst="rect">
            <a:avLst/>
          </a:prstGeom>
          <a:solidFill>
            <a:srgbClr val="7EA9A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F50090-FEA9-41F0-AC3E-6C07933EF319}"/>
              </a:ext>
            </a:extLst>
          </p:cNvPr>
          <p:cNvSpPr txBox="1"/>
          <p:nvPr/>
        </p:nvSpPr>
        <p:spPr>
          <a:xfrm>
            <a:off x="771706" y="5359782"/>
            <a:ext cx="112280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– KBK Chem Engineering Private Limited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A41470-7B88-4600-9EFD-B141D21FEDE6}"/>
              </a:ext>
            </a:extLst>
          </p:cNvPr>
          <p:cNvGrpSpPr/>
          <p:nvPr/>
        </p:nvGrpSpPr>
        <p:grpSpPr>
          <a:xfrm>
            <a:off x="724019" y="3489336"/>
            <a:ext cx="11455138" cy="1308780"/>
            <a:chOff x="724019" y="3489336"/>
            <a:chExt cx="11455138" cy="13087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0589EFB-39F1-4F8C-A5F9-E39AA8FB56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19" y="3508724"/>
              <a:ext cx="234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4F8E086-58D4-4749-A168-4ABE1C43EC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182" y="3538116"/>
              <a:ext cx="234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7B2E2DB-37A3-403F-92CC-7DB4505D0C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237" y="3489336"/>
              <a:ext cx="234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D0208EC-4ACA-4F28-9460-CB45404AE8E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9157" y="3535215"/>
              <a:ext cx="234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See the source image">
              <a:extLst>
                <a:ext uri="{FF2B5EF4-FFF2-40B4-BE49-F238E27FC236}">
                  <a16:creationId xmlns:a16="http://schemas.microsoft.com/office/drawing/2014/main" xmlns="" id="{8F726443-4789-4D0E-A6CA-9F650F1E42D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521" y="3508724"/>
              <a:ext cx="234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88227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OUR QUALITY: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521345"/>
            <a:ext cx="6448506" cy="52218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altLang="en-US" sz="2600" dirty="0">
                <a:latin typeface="Times New Roman"/>
                <a:cs typeface="Times New Roman"/>
              </a:rPr>
              <a:t>KBK is committed to its products and services quality. We are following the QMS and certified for the same.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600" dirty="0">
                <a:latin typeface="Times New Roman"/>
                <a:cs typeface="Times New Roman"/>
              </a:rPr>
              <a:t>Basic 04 principles for our quality: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Continual Improvement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Customer Satisfaction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On-time delivery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Training</a:t>
            </a:r>
          </a:p>
        </p:txBody>
      </p:sp>
      <p:pic>
        <p:nvPicPr>
          <p:cNvPr id="6" name="Picture 2" descr="image002">
            <a:extLst>
              <a:ext uri="{FF2B5EF4-FFF2-40B4-BE49-F238E27FC236}">
                <a16:creationId xmlns:a16="http://schemas.microsoft.com/office/drawing/2014/main" xmlns="" id="{996CEE3C-A3EF-4EFD-A1E0-32269FC2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0929" y="802399"/>
            <a:ext cx="437276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759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704278"/>
            <a:ext cx="9074150" cy="610285"/>
          </a:xfrm>
        </p:spPr>
        <p:txBody>
          <a:bodyPr/>
          <a:lstStyle/>
          <a:p>
            <a:r>
              <a:rPr lang="en-SG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ENGINEERING:</a:t>
            </a: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361325"/>
            <a:ext cx="10951926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KBK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build &amp; maintain the plant with the help of  high-end process simulation  software “CHEMCAD ” which provide latest engineering techniques at our fingertips.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7C4CA28-1B25-4E22-A13D-E921BB64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61" y="2408534"/>
            <a:ext cx="11008849" cy="444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008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PROJECT ENGINEERING: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361325"/>
            <a:ext cx="10951926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KBK designs the plant using 3D models to optimize the work-space utility.</a:t>
            </a:r>
          </a:p>
        </p:txBody>
      </p:sp>
      <p:pic>
        <p:nvPicPr>
          <p:cNvPr id="9" name="Picture 8" descr="C:\Users\13010705\Desktop\Omkar\Intro\3D Model Myanmar.jpg">
            <a:extLst>
              <a:ext uri="{FF2B5EF4-FFF2-40B4-BE49-F238E27FC236}">
                <a16:creationId xmlns:a16="http://schemas.microsoft.com/office/drawing/2014/main" xmlns="" id="{E34B8993-BC8B-486F-AF3A-3C99BF29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61" y="1971610"/>
            <a:ext cx="11240087" cy="475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894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0" y="855732"/>
            <a:ext cx="6471139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OUR INFRASTRUCTURE: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436067"/>
            <a:ext cx="6197046" cy="54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KBK has a modern workshop equipped with latest machinery and competent manpower: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Workshop Area: 55,000 Sq. Ft.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Capacity: 350 Tons/Month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Skilled Welder: 30 Nos. +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Skilled Fitter: 70 Nos. +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Can be scaled up on need basis.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Excellent Connectivity by Road, Rail, Sea &amp; Air.</a:t>
            </a:r>
          </a:p>
        </p:txBody>
      </p:sp>
      <p:pic>
        <p:nvPicPr>
          <p:cNvPr id="9" name="Picture 3" descr="C:\Documents and Settings\admin\Desktop\Pot Still.JPG">
            <a:extLst>
              <a:ext uri="{FF2B5EF4-FFF2-40B4-BE49-F238E27FC236}">
                <a16:creationId xmlns:a16="http://schemas.microsoft.com/office/drawing/2014/main" xmlns="" id="{6F2F05A4-3435-4A8D-8501-FC320B91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7020" y="1243012"/>
            <a:ext cx="3625850" cy="2185988"/>
          </a:xfrm>
          <a:prstGeom prst="rect">
            <a:avLst/>
          </a:prstGeom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0" name="Picture 28" descr="DSC05834">
            <a:extLst>
              <a:ext uri="{FF2B5EF4-FFF2-40B4-BE49-F238E27FC236}">
                <a16:creationId xmlns:a16="http://schemas.microsoft.com/office/drawing/2014/main" xmlns="" id="{269890C7-3003-4251-95A6-AF59E54B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3370" y="3757612"/>
            <a:ext cx="3581400" cy="2690813"/>
          </a:xfrm>
          <a:prstGeom prst="rect">
            <a:avLst/>
          </a:prstGeom>
          <a:ln w="38100">
            <a:solidFill>
              <a:srgbClr val="CC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842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2"/>
            <a:ext cx="693977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QUALITY TESTING FACILITY: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11" name="Picture 13" descr="DSC03031">
            <a:extLst>
              <a:ext uri="{FF2B5EF4-FFF2-40B4-BE49-F238E27FC236}">
                <a16:creationId xmlns:a16="http://schemas.microsoft.com/office/drawing/2014/main" xmlns="" id="{1BCB58CE-C222-4EA2-BF44-435B2454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810" y="2990453"/>
            <a:ext cx="4254137" cy="1754188"/>
          </a:xfrm>
          <a:prstGeom prst="rect">
            <a:avLst/>
          </a:prstGeom>
          <a:ln w="3175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2" name="Picture 9" descr="PMI machine">
            <a:extLst>
              <a:ext uri="{FF2B5EF4-FFF2-40B4-BE49-F238E27FC236}">
                <a16:creationId xmlns:a16="http://schemas.microsoft.com/office/drawing/2014/main" xmlns="" id="{00C4FBBC-182D-400C-93C1-1806720A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810" y="855732"/>
            <a:ext cx="4254137" cy="1981200"/>
          </a:xfrm>
          <a:prstGeom prst="rect">
            <a:avLst/>
          </a:prstGeom>
          <a:ln w="3175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3" name="Picture 14" descr="UT">
            <a:extLst>
              <a:ext uri="{FF2B5EF4-FFF2-40B4-BE49-F238E27FC236}">
                <a16:creationId xmlns:a16="http://schemas.microsoft.com/office/drawing/2014/main" xmlns="" id="{355FC113-BA81-40D5-8D0F-64094FD6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810" y="4898163"/>
            <a:ext cx="4254137" cy="1752600"/>
          </a:xfrm>
          <a:prstGeom prst="rect">
            <a:avLst/>
          </a:prstGeom>
          <a:noFill/>
          <a:ln w="317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7426CB29-3FB1-40E2-8F84-7187DB1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85" y="1466017"/>
            <a:ext cx="5534106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NDE TECHNIQUES:</a:t>
            </a:r>
          </a:p>
          <a:p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Dye penetrant testing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Radiography testing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Ultrasonic testing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Hydro test &amp; pneumatic test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INHOUSE TESTING FACILITIES:</a:t>
            </a:r>
          </a:p>
          <a:p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Radiography  room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calibration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PMI testing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93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2"/>
            <a:ext cx="91800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CAPABILITIES &amp; TECHNOLOGIES: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7426CB29-3FB1-40E2-8F84-7187DB1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84" y="1466017"/>
            <a:ext cx="1092906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Is the 1</a:t>
            </a:r>
            <a:r>
              <a:rPr lang="en-US" altLang="en-US" sz="2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company incorporated Cane Syrup to Ethanol Production.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Is capable to provide multi feed ethanol plants. We can use Cane Syrup, B – molasses, Final Molasses as feed stock. Besides, we can use starch base feed material also like Maize, Cassava, Sorghum &amp; other grains.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en-US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Is providing energy efficient plants for distillery &amp; sugar.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Is providing training to customer’s personnel for process improvement and energy efficiency.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Is capable to do refurbishing of old plants and improve their efficiency.</a:t>
            </a:r>
          </a:p>
        </p:txBody>
      </p:sp>
    </p:spTree>
    <p:extLst>
      <p:ext uri="{BB962C8B-B14F-4D97-AF65-F5344CB8AC3E}">
        <p14:creationId xmlns:p14="http://schemas.microsoft.com/office/powerpoint/2010/main" xmlns="" val="6924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E9D34B-1191-4E93-96DE-32CF8EBA5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1" t="10751" r="16844" b="7500"/>
          <a:stretch/>
        </p:blipFill>
        <p:spPr>
          <a:xfrm>
            <a:off x="844061" y="737354"/>
            <a:ext cx="11178540" cy="59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07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CBB5B0-6379-4C69-8C3C-2D09071B3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4" t="11108" r="16844" b="7333"/>
          <a:stretch/>
        </p:blipFill>
        <p:spPr>
          <a:xfrm>
            <a:off x="900984" y="1139483"/>
            <a:ext cx="11098758" cy="55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32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F2105A-A096-4DF5-8106-F64CCBA7F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1" t="11108" r="16844" b="7333"/>
          <a:stretch/>
        </p:blipFill>
        <p:spPr>
          <a:xfrm>
            <a:off x="900984" y="1203017"/>
            <a:ext cx="11059958" cy="552791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0" h="0"/>
          </a:sp3d>
        </p:spPr>
      </p:pic>
    </p:spTree>
    <p:extLst>
      <p:ext uri="{BB962C8B-B14F-4D97-AF65-F5344CB8AC3E}">
        <p14:creationId xmlns:p14="http://schemas.microsoft.com/office/powerpoint/2010/main" xmlns="" val="79622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F761E3-EA14-4C87-BEE0-85BEDEC67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1" t="12604" r="16937" b="7667"/>
          <a:stretch/>
        </p:blipFill>
        <p:spPr>
          <a:xfrm>
            <a:off x="900984" y="1115699"/>
            <a:ext cx="11098758" cy="56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29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998" y="825782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Candara" pitchFamily="34" charset="0"/>
              </a:rPr>
              <a:t>Global</a:t>
            </a:r>
            <a:r>
              <a:rPr lang="en-GB" altLang="en-US" sz="20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lang="en-GB" altLang="en-US" sz="20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Candara" pitchFamily="34" charset="0"/>
              </a:rPr>
              <a:t>Presence</a:t>
            </a:r>
            <a:endParaRPr lang="en-US" altLang="en-US" sz="2000" b="1" i="1" dirty="0">
              <a:solidFill>
                <a:schemeClr val="accent1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7" name="Picture 3" descr="C:\Users\13010705\Desktop\Edit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588" y="1124910"/>
            <a:ext cx="11446411" cy="5733090"/>
          </a:xfrm>
          <a:prstGeom prst="rect">
            <a:avLst/>
          </a:prstGeom>
          <a:noFill/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338F2BB2-2DBC-4B4A-ACEA-82547A04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5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20A71698-F737-40CC-80CE-85427DDEE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0493" y="-60483"/>
            <a:ext cx="2011011" cy="886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74608A-EDD3-49A2-A836-9EB10AF03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9" t="12335" r="17031" b="7832"/>
          <a:stretch/>
        </p:blipFill>
        <p:spPr>
          <a:xfrm>
            <a:off x="900983" y="761738"/>
            <a:ext cx="11112825" cy="59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79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DB2B2E-6B24-4664-A046-789CE9BAF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9" t="12604" r="17125" b="8167"/>
          <a:stretch/>
        </p:blipFill>
        <p:spPr>
          <a:xfrm>
            <a:off x="900984" y="872197"/>
            <a:ext cx="11140962" cy="58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35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470" y="761739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DISTILLARY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D7F49AA-FB2C-494C-8935-C277BB425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553597"/>
              </p:ext>
            </p:extLst>
          </p:nvPr>
        </p:nvGraphicFramePr>
        <p:xfrm>
          <a:off x="721264" y="838200"/>
          <a:ext cx="11470736" cy="6009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219">
                  <a:extLst>
                    <a:ext uri="{9D8B030D-6E8A-4147-A177-3AD203B41FA5}">
                      <a16:colId xmlns:a16="http://schemas.microsoft.com/office/drawing/2014/main" xmlns="" val="1388254441"/>
                    </a:ext>
                  </a:extLst>
                </a:gridCol>
                <a:gridCol w="3223824">
                  <a:extLst>
                    <a:ext uri="{9D8B030D-6E8A-4147-A177-3AD203B41FA5}">
                      <a16:colId xmlns:a16="http://schemas.microsoft.com/office/drawing/2014/main" xmlns="" val="4217321906"/>
                    </a:ext>
                  </a:extLst>
                </a:gridCol>
                <a:gridCol w="4495804">
                  <a:extLst>
                    <a:ext uri="{9D8B030D-6E8A-4147-A177-3AD203B41FA5}">
                      <a16:colId xmlns:a16="http://schemas.microsoft.com/office/drawing/2014/main" xmlns="" val="742225949"/>
                    </a:ext>
                  </a:extLst>
                </a:gridCol>
                <a:gridCol w="959104">
                  <a:extLst>
                    <a:ext uri="{9D8B030D-6E8A-4147-A177-3AD203B41FA5}">
                      <a16:colId xmlns:a16="http://schemas.microsoft.com/office/drawing/2014/main" xmlns="" val="3821809064"/>
                    </a:ext>
                  </a:extLst>
                </a:gridCol>
                <a:gridCol w="1266468">
                  <a:extLst>
                    <a:ext uri="{9D8B030D-6E8A-4147-A177-3AD203B41FA5}">
                      <a16:colId xmlns:a16="http://schemas.microsoft.com/office/drawing/2014/main" xmlns="" val="335674986"/>
                    </a:ext>
                  </a:extLst>
                </a:gridCol>
                <a:gridCol w="1107317">
                  <a:extLst>
                    <a:ext uri="{9D8B030D-6E8A-4147-A177-3AD203B41FA5}">
                      <a16:colId xmlns:a16="http://schemas.microsoft.com/office/drawing/2014/main" xmlns="" val="2997063447"/>
                    </a:ext>
                  </a:extLst>
                </a:gridCol>
              </a:tblGrid>
              <a:tr h="23143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 of KBK Ethanol Projects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2054163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</a:t>
                      </a:r>
                      <a:endParaRPr lang="en-IN" sz="15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Scope</a:t>
                      </a:r>
                      <a:endParaRPr lang="en-IN" sz="15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Construction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5874917"/>
                  </a:ext>
                </a:extLst>
              </a:tr>
              <a:tr h="2314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en-IN" sz="15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708989"/>
                  </a:ext>
                </a:extLst>
              </a:tr>
              <a:tr h="68179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5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 Industries PTE Ltd, UGANDA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Group Company of Bing Enterprises Ltd., an US Based Company)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KLPD Grain based Distillery plant with ZLD &amp; 40 TPH Boiler &amp; 4 MW POWER PLANT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813189730"/>
                  </a:ext>
                </a:extLst>
              </a:tr>
              <a:tr h="68179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Bing Industry Limited, Myanmar (A Group Company of Bing Enterprises Ltd, an US Based Company)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KLPD Grain based Distillery plant with ZLD &amp; 80 TPH Boiler &amp; 8 MW POWER PLANT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93500343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Vista Invest (P ) Ltd, Zambia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m3/day  Raw / BMSW / Thin slop  spent wash Evaporation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Evaporation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856971481"/>
                  </a:ext>
                </a:extLst>
              </a:tr>
              <a:tr h="68179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Sugars, Munoli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* 350  KLPD Molasses/cane SYRUP  Distillery Plant  with 75 TPH Incineration Boiler &amp; 8.5  MW POWER PLANT  &amp; ZLD system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154347060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Sugars, Athani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KLPD Molasses/cane Juice Distillery Plant with ZLD system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77604757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Indo-Nuclear energy Pvt. ltd , Satna , MP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 KLD Grain based Distillery plant with ZLD &amp; 20 TPH Boiler &amp; 2.5  MW POWER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91087473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P. Biofuel Pvt. Ltd., Bhopal, MP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 KLD Grain based Distillery plant with ZLD &amp; 20 TPH Boiler &amp; 2.5  MW POWER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115146062"/>
                  </a:ext>
                </a:extLst>
              </a:tr>
              <a:tr h="45661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Mekalsuta Sugar Pvt. Ltd., Indore, MP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KLD Dual Feed Mode Distillery (Grain &amp; Cane syrup/molasses)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105915523"/>
                  </a:ext>
                </a:extLst>
              </a:tr>
              <a:tr h="6816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Etimale</a:t>
                      </a:r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Sri Lanka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KLD ENA Distillery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70849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3472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COMPLETED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7699C72-A0BF-4AB8-B464-D25B0D1CE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2094928"/>
              </p:ext>
            </p:extLst>
          </p:nvPr>
        </p:nvGraphicFramePr>
        <p:xfrm>
          <a:off x="684040" y="1257300"/>
          <a:ext cx="11507960" cy="56007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28907">
                  <a:extLst>
                    <a:ext uri="{9D8B030D-6E8A-4147-A177-3AD203B41FA5}">
                      <a16:colId xmlns:a16="http://schemas.microsoft.com/office/drawing/2014/main" xmlns="" val="1799050511"/>
                    </a:ext>
                  </a:extLst>
                </a:gridCol>
                <a:gridCol w="5125822">
                  <a:extLst>
                    <a:ext uri="{9D8B030D-6E8A-4147-A177-3AD203B41FA5}">
                      <a16:colId xmlns:a16="http://schemas.microsoft.com/office/drawing/2014/main" xmlns="" val="3017893020"/>
                    </a:ext>
                  </a:extLst>
                </a:gridCol>
                <a:gridCol w="1515254">
                  <a:extLst>
                    <a:ext uri="{9D8B030D-6E8A-4147-A177-3AD203B41FA5}">
                      <a16:colId xmlns:a16="http://schemas.microsoft.com/office/drawing/2014/main" xmlns="" val="3764869745"/>
                    </a:ext>
                  </a:extLst>
                </a:gridCol>
                <a:gridCol w="1870392">
                  <a:extLst>
                    <a:ext uri="{9D8B030D-6E8A-4147-A177-3AD203B41FA5}">
                      <a16:colId xmlns:a16="http://schemas.microsoft.com/office/drawing/2014/main" xmlns="" val="4291753057"/>
                    </a:ext>
                  </a:extLst>
                </a:gridCol>
                <a:gridCol w="1787527">
                  <a:extLst>
                    <a:ext uri="{9D8B030D-6E8A-4147-A177-3AD203B41FA5}">
                      <a16:colId xmlns:a16="http://schemas.microsoft.com/office/drawing/2014/main" xmlns="" val="1145309682"/>
                    </a:ext>
                  </a:extLst>
                </a:gridCol>
                <a:gridCol w="580058">
                  <a:extLst>
                    <a:ext uri="{9D8B030D-6E8A-4147-A177-3AD203B41FA5}">
                      <a16:colId xmlns:a16="http://schemas.microsoft.com/office/drawing/2014/main" xmlns="" val="4137099787"/>
                    </a:ext>
                  </a:extLst>
                </a:gridCol>
              </a:tblGrid>
              <a:tr h="538699">
                <a:tc gridSpan="6">
                  <a:txBody>
                    <a:bodyPr/>
                    <a:lstStyle/>
                    <a:p>
                      <a:pPr marL="139700" marR="12763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</a:t>
                      </a:r>
                      <a:r>
                        <a:rPr lang="en-US" sz="1600" b="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PROJECT's</a:t>
                      </a:r>
                      <a:endParaRPr lang="en-IN" sz="1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8158657"/>
                  </a:ext>
                </a:extLst>
              </a:tr>
              <a:tr h="538699">
                <a:tc>
                  <a:txBody>
                    <a:bodyPr/>
                    <a:lstStyle/>
                    <a:p>
                      <a:pPr marL="17780" algn="ctr">
                        <a:spcBef>
                          <a:spcPts val="46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6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4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6223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870430"/>
                  </a:ext>
                </a:extLst>
              </a:tr>
              <a:tr h="538699">
                <a:tc>
                  <a:txBody>
                    <a:bodyPr/>
                    <a:lstStyle/>
                    <a:p>
                      <a:pPr marL="17780" marR="171450" algn="ctr">
                        <a:lnSpc>
                          <a:spcPct val="105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171450" algn="l">
                        <a:lnSpc>
                          <a:spcPct val="105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KLPD Molasses based Distillery plant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ZLD</a:t>
                      </a:r>
                      <a:r>
                        <a:rPr lang="en-US" sz="1600" b="0" spc="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1600" b="0" spc="14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TPH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Boiler</a:t>
                      </a:r>
                      <a:r>
                        <a:rPr lang="en-US" sz="1600" b="0" spc="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600" b="0" spc="-3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Turbine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62230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6553697"/>
                  </a:ext>
                </a:extLst>
              </a:tr>
              <a:tr h="538699">
                <a:tc>
                  <a:txBody>
                    <a:bodyPr/>
                    <a:lstStyle/>
                    <a:p>
                      <a:pPr marL="17780" marR="71120" algn="ctr">
                        <a:lnSpc>
                          <a:spcPct val="101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71120" algn="l">
                        <a:lnSpc>
                          <a:spcPct val="101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 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3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1600" b="0" spc="-3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n-US" sz="1600" b="0" spc="-16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ZLD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9951390"/>
                  </a:ext>
                </a:extLst>
              </a:tr>
              <a:tr h="375572">
                <a:tc>
                  <a:txBody>
                    <a:bodyPr/>
                    <a:lstStyle/>
                    <a:p>
                      <a:pPr marL="17780" algn="ctr">
                        <a:spcBef>
                          <a:spcPts val="245"/>
                        </a:spcBef>
                      </a:pPr>
                      <a:r>
                        <a:rPr lang="en-IN" sz="1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6223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7603776"/>
                  </a:ext>
                </a:extLst>
              </a:tr>
              <a:tr h="502027">
                <a:tc>
                  <a:txBody>
                    <a:bodyPr/>
                    <a:lstStyle/>
                    <a:p>
                      <a:pPr marL="17780" algn="ctr">
                        <a:spcBef>
                          <a:spcPts val="51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0912089"/>
                  </a:ext>
                </a:extLst>
              </a:tr>
              <a:tr h="496969">
                <a:tc>
                  <a:txBody>
                    <a:bodyPr/>
                    <a:lstStyle/>
                    <a:p>
                      <a:pPr marL="17780" algn="ctr">
                        <a:lnSpc>
                          <a:spcPts val="920"/>
                        </a:lnSpc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lnSpc>
                          <a:spcPts val="920"/>
                        </a:lnSpc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b="0" spc="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3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62230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6530658"/>
                  </a:ext>
                </a:extLst>
              </a:tr>
              <a:tr h="514673">
                <a:tc>
                  <a:txBody>
                    <a:bodyPr/>
                    <a:lstStyle/>
                    <a:p>
                      <a:pPr marL="17780" algn="ctr">
                        <a:spcBef>
                          <a:spcPts val="51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9770533"/>
                  </a:ext>
                </a:extLst>
              </a:tr>
              <a:tr h="527318">
                <a:tc>
                  <a:txBody>
                    <a:bodyPr/>
                    <a:lstStyle/>
                    <a:p>
                      <a:pPr marL="17780" algn="ctr">
                        <a:spcBef>
                          <a:spcPts val="53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3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35902"/>
                  </a:ext>
                </a:extLst>
              </a:tr>
              <a:tr h="520995">
                <a:tc>
                  <a:txBody>
                    <a:bodyPr/>
                    <a:lstStyle/>
                    <a:p>
                      <a:pPr marL="17780" algn="ctr">
                        <a:spcBef>
                          <a:spcPts val="535"/>
                        </a:spcBef>
                      </a:pPr>
                      <a:r>
                        <a:rPr lang="en-IN" sz="1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35"/>
                        </a:spcBef>
                      </a:pP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 b="0" spc="1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-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600" b="0" spc="-2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3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1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240144"/>
                  </a:ext>
                </a:extLst>
              </a:tr>
              <a:tr h="508350">
                <a:tc>
                  <a:txBody>
                    <a:bodyPr/>
                    <a:lstStyle/>
                    <a:p>
                      <a:pPr marL="17780" algn="ctr">
                        <a:spcBef>
                          <a:spcPts val="510"/>
                        </a:spcBef>
                      </a:pPr>
                      <a:r>
                        <a:rPr lang="en-IN" sz="16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984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2846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COMPLETED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C3647E9-352B-41DD-9C6F-58C0C8FDA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6518990"/>
              </p:ext>
            </p:extLst>
          </p:nvPr>
        </p:nvGraphicFramePr>
        <p:xfrm>
          <a:off x="684040" y="1257301"/>
          <a:ext cx="11507961" cy="56006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7913">
                  <a:extLst>
                    <a:ext uri="{9D8B030D-6E8A-4147-A177-3AD203B41FA5}">
                      <a16:colId xmlns:a16="http://schemas.microsoft.com/office/drawing/2014/main" xmlns="" val="3058391993"/>
                    </a:ext>
                  </a:extLst>
                </a:gridCol>
                <a:gridCol w="3179482">
                  <a:extLst>
                    <a:ext uri="{9D8B030D-6E8A-4147-A177-3AD203B41FA5}">
                      <a16:colId xmlns:a16="http://schemas.microsoft.com/office/drawing/2014/main" xmlns="" val="1481493397"/>
                    </a:ext>
                  </a:extLst>
                </a:gridCol>
                <a:gridCol w="3826419">
                  <a:extLst>
                    <a:ext uri="{9D8B030D-6E8A-4147-A177-3AD203B41FA5}">
                      <a16:colId xmlns:a16="http://schemas.microsoft.com/office/drawing/2014/main" xmlns="" val="3337954561"/>
                    </a:ext>
                  </a:extLst>
                </a:gridCol>
                <a:gridCol w="798157">
                  <a:extLst>
                    <a:ext uri="{9D8B030D-6E8A-4147-A177-3AD203B41FA5}">
                      <a16:colId xmlns:a16="http://schemas.microsoft.com/office/drawing/2014/main" xmlns="" val="571373610"/>
                    </a:ext>
                  </a:extLst>
                </a:gridCol>
                <a:gridCol w="1692438">
                  <a:extLst>
                    <a:ext uri="{9D8B030D-6E8A-4147-A177-3AD203B41FA5}">
                      <a16:colId xmlns:a16="http://schemas.microsoft.com/office/drawing/2014/main" xmlns="" val="492834445"/>
                    </a:ext>
                  </a:extLst>
                </a:gridCol>
                <a:gridCol w="1343552">
                  <a:extLst>
                    <a:ext uri="{9D8B030D-6E8A-4147-A177-3AD203B41FA5}">
                      <a16:colId xmlns:a16="http://schemas.microsoft.com/office/drawing/2014/main" xmlns="" val="3876267725"/>
                    </a:ext>
                  </a:extLst>
                </a:gridCol>
              </a:tblGrid>
              <a:tr h="541324">
                <a:tc gridSpan="6">
                  <a:txBody>
                    <a:bodyPr/>
                    <a:lstStyle/>
                    <a:p>
                      <a:pPr marL="1740535" marR="173482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/>
                          <a:cs typeface="Times New Roman"/>
                        </a:rPr>
                        <a:t>DOMESTIC</a:t>
                      </a:r>
                      <a:r>
                        <a:rPr lang="en-US" sz="1500" spc="-35" dirty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dirty="0">
                          <a:effectLst/>
                          <a:latin typeface="Times New Roman"/>
                          <a:cs typeface="Times New Roman"/>
                        </a:rPr>
                        <a:t>PROJECT's</a:t>
                      </a:r>
                      <a:endParaRPr lang="en-IN" sz="1500" dirty="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4893631"/>
                  </a:ext>
                </a:extLst>
              </a:tr>
              <a:tr h="415649">
                <a:tc gridSpan="6">
                  <a:txBody>
                    <a:bodyPr/>
                    <a:lstStyle/>
                    <a:p>
                      <a:pPr marL="1737995" marR="173482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KARNATAKA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9914996"/>
                  </a:ext>
                </a:extLst>
              </a:tr>
              <a:tr h="847924"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endParaRPr lang="en-IN" sz="150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1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Sugars,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Athani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19050" algn="l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Molasses/cane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syrup 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1500" b="0" spc="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TPH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Incineration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Boiler</a:t>
                      </a:r>
                      <a:r>
                        <a:rPr lang="en-US" sz="1500" b="0" spc="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8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plant 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2019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marR="6223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0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2991872"/>
                  </a:ext>
                </a:extLst>
              </a:tr>
              <a:tr h="1130566">
                <a:tc>
                  <a:txBody>
                    <a:bodyPr/>
                    <a:lstStyle/>
                    <a:p>
                      <a:pPr marL="17780"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n-IN" sz="150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2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Shree Renuka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Sugars,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Hawalga</a:t>
                      </a:r>
                      <a:endParaRPr lang="en-IN" sz="1500" b="0" err="1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19050" algn="l">
                        <a:lnSpc>
                          <a:spcPct val="100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400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KLPD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Dual mode plant Grain /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Molasses/cane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syrup Distillery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Plant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      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75</a:t>
                      </a:r>
                      <a:r>
                        <a:rPr lang="en-US" sz="1500" b="0" spc="1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TPH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Incineration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Boiler</a:t>
                      </a:r>
                      <a:r>
                        <a:rPr lang="en-US" sz="1500" b="0" spc="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MW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power plant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2020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marR="6223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ENA/ETHANOL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0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7332621"/>
                  </a:ext>
                </a:extLst>
              </a:tr>
              <a:tr h="548657">
                <a:tc>
                  <a:txBody>
                    <a:bodyPr/>
                    <a:lstStyle/>
                    <a:p>
                      <a:pPr marL="10160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218440" algn="l">
                        <a:lnSpc>
                          <a:spcPct val="78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SCM Sugars Ltd., (NSL Sugars Ltd.)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Mandya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6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60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2011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3402600"/>
                  </a:ext>
                </a:extLst>
              </a:tr>
              <a:tr h="814673">
                <a:tc>
                  <a:txBody>
                    <a:bodyPr/>
                    <a:lstStyle/>
                    <a:p>
                      <a:pPr marL="10160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4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5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Kartika</a:t>
                      </a:r>
                      <a:r>
                        <a:rPr lang="en-US" sz="1500" b="0" spc="14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Agro</a:t>
                      </a:r>
                      <a:r>
                        <a:rPr lang="en-US" sz="1500" b="0" spc="6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Industries</a:t>
                      </a:r>
                      <a:r>
                        <a:rPr lang="en-US" sz="1500" b="0" spc="13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Ltd.,</a:t>
                      </a:r>
                      <a:r>
                        <a:rPr lang="en-US" sz="1500" b="0" spc="11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Bagalkot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182880" algn="l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60 KLPD Dual feed Grain + Molasses Based</a:t>
                      </a:r>
                      <a:r>
                        <a:rPr lang="en-US" sz="1500" b="0" spc="-16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Distillery</a:t>
                      </a:r>
                      <a:r>
                        <a:rPr lang="en-US" sz="1500" b="0" spc="-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Plant</a:t>
                      </a:r>
                      <a:r>
                        <a:rPr lang="en-US" sz="1500" b="0" spc="1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lang="en-US" sz="1500" b="0" spc="2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ZLD</a:t>
                      </a:r>
                      <a:endParaRPr lang="en-IN" sz="15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2011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3000247"/>
                  </a:ext>
                </a:extLst>
              </a:tr>
              <a:tr h="548657">
                <a:tc>
                  <a:txBody>
                    <a:bodyPr/>
                    <a:lstStyle/>
                    <a:p>
                      <a:pPr marL="10160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5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35"/>
                        </a:spcBef>
                      </a:pPr>
                      <a:r>
                        <a:rPr lang="en-US" sz="1500" b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Shamanur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Sugars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Ltd.,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Harihar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18288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60 KLPD Dual feed Grain + Molasses Based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Distillery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Plant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lang="en-US" sz="1500" b="0" spc="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ZLD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2011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3864855"/>
                  </a:ext>
                </a:extLst>
              </a:tr>
              <a:tr h="753249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>
                          <a:effectLst/>
                          <a:latin typeface="Times New Roman"/>
                          <a:cs typeface="Times New Roman"/>
                        </a:rPr>
                        <a:t>6</a:t>
                      </a:r>
                      <a:endParaRPr lang="en-IN" sz="1500"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GMR</a:t>
                      </a:r>
                      <a:r>
                        <a:rPr lang="en-US" sz="1500" b="0" spc="-2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Industries Ltd.,</a:t>
                      </a:r>
                      <a:r>
                        <a:rPr lang="en-US" sz="1500" b="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Haliyal</a:t>
                      </a:r>
                      <a:endParaRPr lang="en-IN" sz="15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45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2010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EPC</a:t>
                      </a:r>
                      <a:endParaRPr lang="en-IN" sz="15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4267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093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COMPLETED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4DD1EEF-7A44-4F33-BC37-E9F66FEB6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4370280"/>
              </p:ext>
            </p:extLst>
          </p:nvPr>
        </p:nvGraphicFramePr>
        <p:xfrm>
          <a:off x="684040" y="1282714"/>
          <a:ext cx="11507960" cy="55752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7912">
                  <a:extLst>
                    <a:ext uri="{9D8B030D-6E8A-4147-A177-3AD203B41FA5}">
                      <a16:colId xmlns:a16="http://schemas.microsoft.com/office/drawing/2014/main" xmlns="" val="1467342691"/>
                    </a:ext>
                  </a:extLst>
                </a:gridCol>
                <a:gridCol w="4215322">
                  <a:extLst>
                    <a:ext uri="{9D8B030D-6E8A-4147-A177-3AD203B41FA5}">
                      <a16:colId xmlns:a16="http://schemas.microsoft.com/office/drawing/2014/main" xmlns="" val="2541264129"/>
                    </a:ext>
                  </a:extLst>
                </a:gridCol>
                <a:gridCol w="3482982">
                  <a:extLst>
                    <a:ext uri="{9D8B030D-6E8A-4147-A177-3AD203B41FA5}">
                      <a16:colId xmlns:a16="http://schemas.microsoft.com/office/drawing/2014/main" xmlns="" val="29208182"/>
                    </a:ext>
                  </a:extLst>
                </a:gridCol>
                <a:gridCol w="811911">
                  <a:extLst>
                    <a:ext uri="{9D8B030D-6E8A-4147-A177-3AD203B41FA5}">
                      <a16:colId xmlns:a16="http://schemas.microsoft.com/office/drawing/2014/main" xmlns="" val="3589802376"/>
                    </a:ext>
                  </a:extLst>
                </a:gridCol>
                <a:gridCol w="1164916">
                  <a:extLst>
                    <a:ext uri="{9D8B030D-6E8A-4147-A177-3AD203B41FA5}">
                      <a16:colId xmlns:a16="http://schemas.microsoft.com/office/drawing/2014/main" xmlns="" val="775090203"/>
                    </a:ext>
                  </a:extLst>
                </a:gridCol>
                <a:gridCol w="1164917">
                  <a:extLst>
                    <a:ext uri="{9D8B030D-6E8A-4147-A177-3AD203B41FA5}">
                      <a16:colId xmlns:a16="http://schemas.microsoft.com/office/drawing/2014/main" xmlns="" val="1689104163"/>
                    </a:ext>
                  </a:extLst>
                </a:gridCol>
              </a:tblGrid>
              <a:tr h="283541">
                <a:tc gridSpan="6">
                  <a:txBody>
                    <a:bodyPr/>
                    <a:lstStyle/>
                    <a:p>
                      <a:pPr marL="1737995" marR="173482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MAHARASHTRA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5696027"/>
                  </a:ext>
                </a:extLst>
              </a:tr>
              <a:tr h="645784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5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Baramati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Baramati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8828923"/>
                  </a:ext>
                </a:extLst>
              </a:tr>
              <a:tr h="495927">
                <a:tc>
                  <a:txBody>
                    <a:bodyPr/>
                    <a:lstStyle/>
                    <a:p>
                      <a:pPr marL="1016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188595" algn="l">
                        <a:lnSpc>
                          <a:spcPct val="101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Victoria Agro Food Processing Pvt.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</a:t>
                      </a:r>
                      <a:r>
                        <a:rPr lang="en-US" sz="1500" b="0" spc="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7118027"/>
                  </a:ext>
                </a:extLst>
              </a:tr>
              <a:tr h="593818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Sanjivani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 Kopargaon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1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651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EQRS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2322833"/>
                  </a:ext>
                </a:extLst>
              </a:tr>
              <a:tr h="371945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Sanjivani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 Kopargaon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1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3680538"/>
                  </a:ext>
                </a:extLst>
              </a:tr>
              <a:tr h="454961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Sanjivani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 Kopargaon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1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588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217011"/>
                  </a:ext>
                </a:extLst>
              </a:tr>
              <a:tr h="495702"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756285" algn="l">
                        <a:lnSpc>
                          <a:spcPct val="105000"/>
                        </a:lnSpc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Loknete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Baburao</a:t>
                      </a:r>
                      <a:r>
                        <a:rPr lang="en-US" sz="1500" b="0" spc="-4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Patil</a:t>
                      </a:r>
                      <a:r>
                        <a:rPr lang="en-US" sz="1500" b="0" spc="-16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S.S.K.Ltd.,Solapur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1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marR="5588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8476721"/>
                  </a:ext>
                </a:extLst>
              </a:tr>
              <a:tr h="469613">
                <a:tc>
                  <a:txBody>
                    <a:bodyPr/>
                    <a:lstStyle/>
                    <a:p>
                      <a:pPr marL="10160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3683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Dhaval Pratapsinha Mohite Patil Agro</a:t>
                      </a:r>
                      <a:r>
                        <a:rPr lang="en-US" sz="1500" b="0" spc="-16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Industries</a:t>
                      </a:r>
                      <a:r>
                        <a:rPr lang="en-US" sz="15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 Akluj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3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KLPD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4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ZLD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53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7588301"/>
                  </a:ext>
                </a:extLst>
              </a:tr>
              <a:tr h="320197">
                <a:tc>
                  <a:txBody>
                    <a:bodyPr/>
                    <a:lstStyle/>
                    <a:p>
                      <a:pPr marL="10160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6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Jubilant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Organosys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Limited,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Neera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36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933119"/>
                  </a:ext>
                </a:extLst>
              </a:tr>
              <a:tr h="320197">
                <a:tc>
                  <a:txBody>
                    <a:bodyPr/>
                    <a:lstStyle/>
                    <a:p>
                      <a:pPr marL="10160" algn="ctr">
                        <a:spcBef>
                          <a:spcPts val="245"/>
                        </a:spcBef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Limited,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1137687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43180" marR="26670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756285" algn="l">
                        <a:lnSpc>
                          <a:spcPct val="101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Loknete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Baburao</a:t>
                      </a:r>
                      <a:r>
                        <a:rPr lang="en-US" sz="1500" b="0" spc="-4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Patil</a:t>
                      </a:r>
                      <a:r>
                        <a:rPr lang="en-US" sz="1500" b="0" spc="-16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S.S.K.Ltd.,Solapur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630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9568330"/>
                  </a:ext>
                </a:extLst>
              </a:tr>
              <a:tr h="320197">
                <a:tc>
                  <a:txBody>
                    <a:bodyPr/>
                    <a:lstStyle/>
                    <a:p>
                      <a:pPr marL="43180" marR="2667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Ghodganga</a:t>
                      </a:r>
                      <a:r>
                        <a:rPr lang="en-US" sz="15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S.S.K.</a:t>
                      </a:r>
                      <a:r>
                        <a:rPr lang="en-US" sz="15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Ltd.,Shirur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2112037"/>
                  </a:ext>
                </a:extLst>
              </a:tr>
              <a:tr h="393291">
                <a:tc>
                  <a:txBody>
                    <a:bodyPr/>
                    <a:lstStyle/>
                    <a:p>
                      <a:pPr marL="43180" marR="2667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5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294005" algn="l">
                        <a:lnSpc>
                          <a:spcPct val="95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Pranav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Agrotech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Industries</a:t>
                      </a:r>
                      <a:r>
                        <a:rPr lang="en-US" sz="15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</a:t>
                      </a:r>
                      <a:r>
                        <a:rPr lang="en-US" sz="1500" b="0" spc="-16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Gangapur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60"/>
                        </a:spcBef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5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5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500" b="0" spc="-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5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7540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704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COMPLETED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D892320-378B-4689-99AD-C15D5E5A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7691818"/>
              </p:ext>
            </p:extLst>
          </p:nvPr>
        </p:nvGraphicFramePr>
        <p:xfrm>
          <a:off x="684040" y="1257300"/>
          <a:ext cx="11507960" cy="56007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54174">
                  <a:extLst>
                    <a:ext uri="{9D8B030D-6E8A-4147-A177-3AD203B41FA5}">
                      <a16:colId xmlns:a16="http://schemas.microsoft.com/office/drawing/2014/main" xmlns="" val="2289952287"/>
                    </a:ext>
                  </a:extLst>
                </a:gridCol>
                <a:gridCol w="7322176">
                  <a:extLst>
                    <a:ext uri="{9D8B030D-6E8A-4147-A177-3AD203B41FA5}">
                      <a16:colId xmlns:a16="http://schemas.microsoft.com/office/drawing/2014/main" xmlns="" val="3389092447"/>
                    </a:ext>
                  </a:extLst>
                </a:gridCol>
                <a:gridCol w="907903">
                  <a:extLst>
                    <a:ext uri="{9D8B030D-6E8A-4147-A177-3AD203B41FA5}">
                      <a16:colId xmlns:a16="http://schemas.microsoft.com/office/drawing/2014/main" xmlns="" val="481250296"/>
                    </a:ext>
                  </a:extLst>
                </a:gridCol>
                <a:gridCol w="2004461">
                  <a:extLst>
                    <a:ext uri="{9D8B030D-6E8A-4147-A177-3AD203B41FA5}">
                      <a16:colId xmlns:a16="http://schemas.microsoft.com/office/drawing/2014/main" xmlns="" val="4206364429"/>
                    </a:ext>
                  </a:extLst>
                </a:gridCol>
                <a:gridCol w="719246">
                  <a:extLst>
                    <a:ext uri="{9D8B030D-6E8A-4147-A177-3AD203B41FA5}">
                      <a16:colId xmlns:a16="http://schemas.microsoft.com/office/drawing/2014/main" xmlns="" val="2005459419"/>
                    </a:ext>
                  </a:extLst>
                </a:gridCol>
              </a:tblGrid>
              <a:tr h="376358">
                <a:tc gridSpan="5">
                  <a:txBody>
                    <a:bodyPr/>
                    <a:lstStyle/>
                    <a:p>
                      <a:pPr marL="1743710" marR="173482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ANDHRA</a:t>
                      </a:r>
                      <a:r>
                        <a:rPr lang="en-US" sz="1600" b="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6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TAMILNADU</a:t>
                      </a:r>
                      <a:endParaRPr lang="en-IN" sz="1600" b="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43710" marR="173482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728975230"/>
                  </a:ext>
                </a:extLst>
              </a:tr>
              <a:tr h="567502">
                <a:tc>
                  <a:txBody>
                    <a:bodyPr/>
                    <a:lstStyle/>
                    <a:p>
                      <a:pPr marL="17780" algn="ctr">
                        <a:spcBef>
                          <a:spcPts val="46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60"/>
                        </a:spcBef>
                      </a:pP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1600" b="0" spc="-2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600" b="0" spc="-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5216342"/>
                  </a:ext>
                </a:extLst>
              </a:tr>
              <a:tr h="462067">
                <a:tc>
                  <a:txBody>
                    <a:bodyPr/>
                    <a:lstStyle/>
                    <a:p>
                      <a:pPr marL="17780" marR="192405" algn="ctr">
                        <a:lnSpc>
                          <a:spcPct val="95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192405" algn="l">
                        <a:lnSpc>
                          <a:spcPct val="95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en-US" sz="1600" b="0" spc="-3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feed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16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6223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ENA/ETHANOL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9416943"/>
                  </a:ext>
                </a:extLst>
              </a:tr>
              <a:tr h="391176">
                <a:tc>
                  <a:txBody>
                    <a:bodyPr/>
                    <a:lstStyle/>
                    <a:p>
                      <a:pPr marL="17780" algn="ctr">
                        <a:lnSpc>
                          <a:spcPts val="825"/>
                        </a:lnSpc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lnSpc>
                          <a:spcPts val="825"/>
                        </a:lnSpc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lnSpc>
                          <a:spcPts val="825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lnSpc>
                          <a:spcPts val="825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lnSpc>
                          <a:spcPts val="825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2257743"/>
                  </a:ext>
                </a:extLst>
              </a:tr>
              <a:tr h="567502">
                <a:tc>
                  <a:txBody>
                    <a:bodyPr/>
                    <a:lstStyle/>
                    <a:p>
                      <a:pPr marL="17780" algn="ctr">
                        <a:spcBef>
                          <a:spcPts val="46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6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530555"/>
                  </a:ext>
                </a:extLst>
              </a:tr>
              <a:tr h="391176">
                <a:tc>
                  <a:txBody>
                    <a:bodyPr/>
                    <a:lstStyle/>
                    <a:p>
                      <a:pPr marL="17780" algn="ctr">
                        <a:lnSpc>
                          <a:spcPts val="810"/>
                        </a:lnSpc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lnSpc>
                          <a:spcPts val="810"/>
                        </a:lnSpc>
                        <a:spcBef>
                          <a:spcPts val="245"/>
                        </a:spcBef>
                      </a:pP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600" b="0" spc="-2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lnSpc>
                          <a:spcPts val="81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lnSpc>
                          <a:spcPts val="81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lnSpc>
                          <a:spcPts val="81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1328820"/>
                  </a:ext>
                </a:extLst>
              </a:tr>
              <a:tr h="354133">
                <a:tc gridSpan="5">
                  <a:txBody>
                    <a:bodyPr/>
                    <a:lstStyle/>
                    <a:p>
                      <a:pPr marL="1739265" marR="173482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MADHYA</a:t>
                      </a:r>
                      <a:r>
                        <a:rPr lang="en-US" sz="1600" b="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PRADESH</a:t>
                      </a:r>
                      <a:r>
                        <a:rPr lang="en-US" sz="1600" b="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UTTAR</a:t>
                      </a:r>
                      <a:r>
                        <a:rPr lang="en-US" sz="1600" b="0" spc="-3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PRADESH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39265" marR="173482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06015834"/>
                  </a:ext>
                </a:extLst>
              </a:tr>
              <a:tr h="447482">
                <a:tc>
                  <a:txBody>
                    <a:bodyPr/>
                    <a:lstStyle/>
                    <a:p>
                      <a:pPr marL="17780" algn="ctr"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4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3601577"/>
                  </a:ext>
                </a:extLst>
              </a:tr>
              <a:tr h="560094">
                <a:tc>
                  <a:txBody>
                    <a:bodyPr/>
                    <a:lstStyle/>
                    <a:p>
                      <a:pPr marL="17780" marR="134620" algn="ctr">
                        <a:lnSpc>
                          <a:spcPts val="89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marR="134620" algn="l">
                        <a:lnSpc>
                          <a:spcPts val="89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en-US" sz="1600" b="0" spc="-3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feed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Grain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16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741774"/>
                  </a:ext>
                </a:extLst>
              </a:tr>
              <a:tr h="440073">
                <a:tc>
                  <a:txBody>
                    <a:bodyPr/>
                    <a:lstStyle/>
                    <a:p>
                      <a:pPr marL="17780" algn="ctr"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4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8840240"/>
                  </a:ext>
                </a:extLst>
              </a:tr>
              <a:tr h="440073">
                <a:tc>
                  <a:txBody>
                    <a:bodyPr/>
                    <a:lstStyle/>
                    <a:p>
                      <a:pPr marL="17780" algn="ctr">
                        <a:spcBef>
                          <a:spcPts val="24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sz="1600" b="0" spc="-1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576507"/>
                  </a:ext>
                </a:extLst>
              </a:tr>
              <a:tr h="603064">
                <a:tc>
                  <a:txBody>
                    <a:bodyPr/>
                    <a:lstStyle/>
                    <a:p>
                      <a:pPr marL="17780" algn="ctr">
                        <a:spcBef>
                          <a:spcPts val="51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MSDH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905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9122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917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COMPLETED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96B9280-4E54-4289-BEDE-0CA066066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596213"/>
              </p:ext>
            </p:extLst>
          </p:nvPr>
        </p:nvGraphicFramePr>
        <p:xfrm>
          <a:off x="684040" y="1257300"/>
          <a:ext cx="11507957" cy="56007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78152">
                  <a:extLst>
                    <a:ext uri="{9D8B030D-6E8A-4147-A177-3AD203B41FA5}">
                      <a16:colId xmlns:a16="http://schemas.microsoft.com/office/drawing/2014/main" xmlns="" val="1801001062"/>
                    </a:ext>
                  </a:extLst>
                </a:gridCol>
                <a:gridCol w="3106378">
                  <a:extLst>
                    <a:ext uri="{9D8B030D-6E8A-4147-A177-3AD203B41FA5}">
                      <a16:colId xmlns:a16="http://schemas.microsoft.com/office/drawing/2014/main" xmlns="" val="667919832"/>
                    </a:ext>
                  </a:extLst>
                </a:gridCol>
                <a:gridCol w="4680647">
                  <a:extLst>
                    <a:ext uri="{9D8B030D-6E8A-4147-A177-3AD203B41FA5}">
                      <a16:colId xmlns:a16="http://schemas.microsoft.com/office/drawing/2014/main" xmlns="" val="2670400248"/>
                    </a:ext>
                  </a:extLst>
                </a:gridCol>
                <a:gridCol w="732628">
                  <a:extLst>
                    <a:ext uri="{9D8B030D-6E8A-4147-A177-3AD203B41FA5}">
                      <a16:colId xmlns:a16="http://schemas.microsoft.com/office/drawing/2014/main" xmlns="" val="4171793199"/>
                    </a:ext>
                  </a:extLst>
                </a:gridCol>
                <a:gridCol w="1405205">
                  <a:extLst>
                    <a:ext uri="{9D8B030D-6E8A-4147-A177-3AD203B41FA5}">
                      <a16:colId xmlns:a16="http://schemas.microsoft.com/office/drawing/2014/main" xmlns="" val="955726631"/>
                    </a:ext>
                  </a:extLst>
                </a:gridCol>
                <a:gridCol w="1104947">
                  <a:extLst>
                    <a:ext uri="{9D8B030D-6E8A-4147-A177-3AD203B41FA5}">
                      <a16:colId xmlns:a16="http://schemas.microsoft.com/office/drawing/2014/main" xmlns="" val="1596488926"/>
                    </a:ext>
                  </a:extLst>
                </a:gridCol>
              </a:tblGrid>
              <a:tr h="565227">
                <a:tc gridSpan="6">
                  <a:txBody>
                    <a:bodyPr/>
                    <a:lstStyle/>
                    <a:p>
                      <a:pPr marL="1725930" marR="173482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PUNJAB</a:t>
                      </a:r>
                      <a:r>
                        <a:rPr lang="en-US" sz="1600" b="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BIHAR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25930" marR="173482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29163454"/>
                  </a:ext>
                </a:extLst>
              </a:tr>
              <a:tr h="859663">
                <a:tc>
                  <a:txBody>
                    <a:bodyPr/>
                    <a:lstStyle/>
                    <a:p>
                      <a:pPr marL="17780" algn="l">
                        <a:spcBef>
                          <a:spcPts val="48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85"/>
                        </a:spcBef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HPCL</a:t>
                      </a:r>
                      <a:r>
                        <a:rPr lang="en-US" sz="1600" b="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Lauria,Bihar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lnSpc>
                          <a:spcPts val="920"/>
                        </a:lnSpc>
                        <a:spcBef>
                          <a:spcPts val="245"/>
                        </a:spcBef>
                      </a:pP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</a:t>
                      </a:r>
                      <a:r>
                        <a:rPr lang="en-US" sz="16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Juice</a:t>
                      </a:r>
                      <a:r>
                        <a:rPr lang="en-US" sz="16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600" b="0" spc="-4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" algn="l">
                        <a:lnSpc>
                          <a:spcPts val="920"/>
                        </a:lnSpc>
                        <a:spcBef>
                          <a:spcPts val="245"/>
                        </a:spcBef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ZLD</a:t>
                      </a:r>
                      <a:r>
                        <a:rPr lang="en-US" sz="16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IN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905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709483"/>
                  </a:ext>
                </a:extLst>
              </a:tr>
              <a:tr h="863961"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510"/>
                        </a:spcBef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HPCL</a:t>
                      </a:r>
                      <a:r>
                        <a:rPr lang="en-US" sz="1600" b="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Saugoli,,Bihar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</a:t>
                      </a:r>
                      <a:r>
                        <a:rPr lang="en-US" sz="1600" b="0" spc="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</a:t>
                      </a:r>
                      <a:r>
                        <a:rPr lang="en-US" sz="1600" b="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Juice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600" b="0" spc="-4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1600" b="0" spc="-16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n-US" sz="1600" b="0" spc="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ZLD</a:t>
                      </a:r>
                      <a:r>
                        <a:rPr lang="en-US" sz="1600" b="0" spc="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IN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905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0262"/>
                  </a:ext>
                </a:extLst>
              </a:tr>
              <a:tr h="1059534">
                <a:tc>
                  <a:txBody>
                    <a:bodyPr/>
                    <a:lstStyle/>
                    <a:p>
                      <a:pPr marL="17780" algn="l">
                        <a:spcBef>
                          <a:spcPts val="750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750"/>
                        </a:spcBef>
                      </a:pPr>
                      <a:r>
                        <a:rPr lang="en-US" sz="1600" b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Malbros</a:t>
                      </a:r>
                      <a:r>
                        <a:rPr lang="en-US" sz="1600" b="0" spc="-2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</a:t>
                      </a:r>
                      <a:r>
                        <a:rPr lang="en-US" sz="1600" b="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</a:t>
                      </a:r>
                      <a:r>
                        <a:rPr lang="en-US" sz="1600" b="0" spc="-2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Punjab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sz="16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KLPD Molasses</a:t>
                      </a:r>
                      <a:r>
                        <a:rPr lang="en-US" sz="16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en-US" sz="1600" b="0" spc="-3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r>
                        <a:rPr lang="en-US" sz="1600" b="0" spc="-1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n-US" sz="1600" b="0" spc="-16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ZLD</a:t>
                      </a:r>
                      <a:endParaRPr lang="en-IN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</a:t>
                      </a:r>
                      <a:endParaRPr lang="en-IN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478315"/>
                  </a:ext>
                </a:extLst>
              </a:tr>
              <a:tr h="502903">
                <a:tc gridSpan="6">
                  <a:txBody>
                    <a:bodyPr/>
                    <a:lstStyle/>
                    <a:p>
                      <a:pPr marL="1723390" marR="173482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RAJASTHAN</a:t>
                      </a:r>
                      <a:r>
                        <a:rPr lang="en-US" sz="1600" b="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600" b="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GUJRAAT</a:t>
                      </a: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23390" marR="1734820"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endParaRPr lang="en-IN" sz="1600" b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52770012"/>
                  </a:ext>
                </a:extLst>
              </a:tr>
              <a:tr h="760801">
                <a:tc>
                  <a:txBody>
                    <a:bodyPr/>
                    <a:lstStyle/>
                    <a:p>
                      <a:pPr marL="17780" algn="l">
                        <a:spcBef>
                          <a:spcPts val="415"/>
                        </a:spcBef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1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GNFC</a:t>
                      </a:r>
                      <a:r>
                        <a:rPr lang="en-US" sz="1600" b="0" spc="-2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Bharuch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l">
                        <a:spcBef>
                          <a:spcPts val="415"/>
                        </a:spcBef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150TPD</a:t>
                      </a:r>
                      <a:r>
                        <a:rPr lang="en-US" sz="1600" b="0" spc="-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</a:t>
                      </a:r>
                      <a:r>
                        <a:rPr lang="en-US" sz="1600" b="0" spc="-3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Acetate</a:t>
                      </a:r>
                      <a:r>
                        <a:rPr lang="en-US" sz="1600" b="0" spc="1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778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</a:t>
                      </a:r>
                      <a:r>
                        <a:rPr lang="en-US" sz="1600" b="0" spc="-2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Acetate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7635" algn="ct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4935277"/>
                  </a:ext>
                </a:extLst>
              </a:tr>
              <a:tr h="988612">
                <a:tc>
                  <a:txBody>
                    <a:bodyPr/>
                    <a:lstStyle/>
                    <a:p>
                      <a:pPr marL="17780" marR="198120" algn="l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IN" sz="1600" b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marR="198120" algn="l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Rajasthan State Ganganagar Sugar</a:t>
                      </a:r>
                      <a:r>
                        <a:rPr lang="en-US" sz="1600" b="0" spc="-16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</a:t>
                      </a:r>
                      <a:r>
                        <a:rPr lang="en-US" sz="1600" b="0" spc="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Ltd.,Rajasthan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" marR="198120" algn="l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KLPD Dual feed Grain + Molasses Based</a:t>
                      </a:r>
                      <a:r>
                        <a:rPr lang="en-US" sz="1600" b="0" spc="-16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Distillery</a:t>
                      </a:r>
                      <a:r>
                        <a:rPr lang="en-US" sz="1600" b="0" spc="-5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444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651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EQRS</a:t>
                      </a:r>
                      <a:endParaRPr lang="en-IN" sz="16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2763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6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096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673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470" y="761739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SUGAR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7014761-3C45-475E-B2DA-E5893A96B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7584029"/>
              </p:ext>
            </p:extLst>
          </p:nvPr>
        </p:nvGraphicFramePr>
        <p:xfrm>
          <a:off x="695470" y="1187691"/>
          <a:ext cx="11496529" cy="5670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282">
                  <a:extLst>
                    <a:ext uri="{9D8B030D-6E8A-4147-A177-3AD203B41FA5}">
                      <a16:colId xmlns:a16="http://schemas.microsoft.com/office/drawing/2014/main" xmlns="" val="381892257"/>
                    </a:ext>
                  </a:extLst>
                </a:gridCol>
                <a:gridCol w="3297118">
                  <a:extLst>
                    <a:ext uri="{9D8B030D-6E8A-4147-A177-3AD203B41FA5}">
                      <a16:colId xmlns:a16="http://schemas.microsoft.com/office/drawing/2014/main" xmlns="" val="2170505137"/>
                    </a:ext>
                  </a:extLst>
                </a:gridCol>
                <a:gridCol w="5308391">
                  <a:extLst>
                    <a:ext uri="{9D8B030D-6E8A-4147-A177-3AD203B41FA5}">
                      <a16:colId xmlns:a16="http://schemas.microsoft.com/office/drawing/2014/main" xmlns="" val="301922487"/>
                    </a:ext>
                  </a:extLst>
                </a:gridCol>
                <a:gridCol w="896468">
                  <a:extLst>
                    <a:ext uri="{9D8B030D-6E8A-4147-A177-3AD203B41FA5}">
                      <a16:colId xmlns:a16="http://schemas.microsoft.com/office/drawing/2014/main" xmlns="" val="305371746"/>
                    </a:ext>
                  </a:extLst>
                </a:gridCol>
                <a:gridCol w="1343270">
                  <a:extLst>
                    <a:ext uri="{9D8B030D-6E8A-4147-A177-3AD203B41FA5}">
                      <a16:colId xmlns:a16="http://schemas.microsoft.com/office/drawing/2014/main" xmlns="" val="2269714479"/>
                    </a:ext>
                  </a:extLst>
                </a:gridCol>
              </a:tblGrid>
              <a:tr h="25036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 of KBK Sugar Projects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8953042"/>
                  </a:ext>
                </a:extLst>
              </a:tr>
              <a:tr h="4939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Scope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Construction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2641521"/>
                  </a:ext>
                </a:extLst>
              </a:tr>
              <a:tr h="25036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384573"/>
                  </a:ext>
                </a:extLst>
              </a:tr>
              <a:tr h="4939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MSM Sugar Refinery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JOHOR, Malaysia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Consultancy to improve the plant operation to achieve best energy saving and recovery.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293628363"/>
                  </a:ext>
                </a:extLst>
              </a:tr>
              <a:tr h="4939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 Jawamanis </a:t>
                      </a:r>
                      <a:r>
                        <a:rPr lang="en-IN" sz="150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Refanasi</a:t>
                      </a: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Cilegaon</a:t>
                      </a: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Indonesia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Febrication, Erection &amp; commissioning of Refinery for Capacity expansion to 1200 TPD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162421127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Haldia, West Bengal, India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 TPD Sugar Refinery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 Godowns supply, fabrication &amp; erection.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422230294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Limited, </a:t>
                      </a:r>
                      <a:r>
                        <a:rPr lang="en-IN" sz="15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Munoli</a:t>
                      </a:r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Karnataka India</a:t>
                      </a:r>
                      <a:b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TCD Integrated Refinery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Expansion of boiling house to capacity by 3000 TCD.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982201451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Limited, Panchaganga, Maharashtra, India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TCD Sugar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Erection and Commissioning of boiling house equipment for increasing the plant capacity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528369862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Gokak Sugars Limited, Kolavi, Karnataka, India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TCD Sugar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Erection and Commissioning of boiling house equipment for increasing the plant capacity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261782535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Limited, Kandala, Gujrat, India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 TPD Sugar Refinery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Erection and Commissioning of Conditioning Silos for Refined Sugar 4000 Tons Capacity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653926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9657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470" y="761739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SUGAR PROJECTS: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11B95AD-5E5E-4701-9740-BB8EA9EE1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5514123"/>
              </p:ext>
            </p:extLst>
          </p:nvPr>
        </p:nvGraphicFramePr>
        <p:xfrm>
          <a:off x="695470" y="1187691"/>
          <a:ext cx="11496531" cy="567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566">
                  <a:extLst>
                    <a:ext uri="{9D8B030D-6E8A-4147-A177-3AD203B41FA5}">
                      <a16:colId xmlns:a16="http://schemas.microsoft.com/office/drawing/2014/main" xmlns="" val="3050177043"/>
                    </a:ext>
                  </a:extLst>
                </a:gridCol>
                <a:gridCol w="2984676">
                  <a:extLst>
                    <a:ext uri="{9D8B030D-6E8A-4147-A177-3AD203B41FA5}">
                      <a16:colId xmlns:a16="http://schemas.microsoft.com/office/drawing/2014/main" xmlns="" val="2715530614"/>
                    </a:ext>
                  </a:extLst>
                </a:gridCol>
                <a:gridCol w="4989018">
                  <a:extLst>
                    <a:ext uri="{9D8B030D-6E8A-4147-A177-3AD203B41FA5}">
                      <a16:colId xmlns:a16="http://schemas.microsoft.com/office/drawing/2014/main" xmlns="" val="4281979561"/>
                    </a:ext>
                  </a:extLst>
                </a:gridCol>
                <a:gridCol w="792456">
                  <a:extLst>
                    <a:ext uri="{9D8B030D-6E8A-4147-A177-3AD203B41FA5}">
                      <a16:colId xmlns:a16="http://schemas.microsoft.com/office/drawing/2014/main" xmlns="" val="4027300713"/>
                    </a:ext>
                  </a:extLst>
                </a:gridCol>
                <a:gridCol w="924836">
                  <a:extLst>
                    <a:ext uri="{9D8B030D-6E8A-4147-A177-3AD203B41FA5}">
                      <a16:colId xmlns:a16="http://schemas.microsoft.com/office/drawing/2014/main" xmlns="" val="2806441558"/>
                    </a:ext>
                  </a:extLst>
                </a:gridCol>
                <a:gridCol w="1215979">
                  <a:extLst>
                    <a:ext uri="{9D8B030D-6E8A-4147-A177-3AD203B41FA5}">
                      <a16:colId xmlns:a16="http://schemas.microsoft.com/office/drawing/2014/main" xmlns="" val="1274607359"/>
                    </a:ext>
                  </a:extLst>
                </a:gridCol>
              </a:tblGrid>
              <a:tr h="28351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 of KBK Sugar Projects</a:t>
                      </a:r>
                      <a:endParaRPr lang="en-US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7221431"/>
                  </a:ext>
                </a:extLst>
              </a:tr>
              <a:tr h="56703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Scope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b="1"/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en-IN" b="1"/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 Construction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717245"/>
                  </a:ext>
                </a:extLst>
              </a:tr>
              <a:tr h="28351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IN" sz="1500" b="1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Completed</a:t>
                      </a:r>
                      <a:endParaRPr lang="en-IN" sz="15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3942297"/>
                  </a:ext>
                </a:extLst>
              </a:tr>
              <a:tr h="85054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Haldia, West Bengal, India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 TPD Sugar Refinery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Erection, </a:t>
                      </a:r>
                      <a:r>
                        <a:rPr lang="en-US" sz="150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Febrication</a:t>
                      </a: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Commissioning of Project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2013-14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13520530"/>
                  </a:ext>
                </a:extLst>
              </a:tr>
              <a:tr h="85054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Haldia, West Bengal, India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 TPD Sugar Refinery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Refurbishing of entire refinery &amp; Power Plant affected due to cyclone.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2020 - 21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164208833"/>
                  </a:ext>
                </a:extLst>
              </a:tr>
              <a:tr h="85054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Havalaga, Karnataka, India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9000 TCD Sugar Plant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Plant Expansion to 9000 TCD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2018 - 19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439316449"/>
                  </a:ext>
                </a:extLst>
              </a:tr>
              <a:tr h="85054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Limited, </a:t>
                      </a:r>
                      <a:r>
                        <a:rPr lang="en-IN" sz="15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Kandala</a:t>
                      </a:r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Gujrat, India</a:t>
                      </a:r>
                      <a:b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 TPD Sugar Refinery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Febrication, Erection &amp; Commissioning of Plant Equipments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2018 - 19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EPC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828761318"/>
                  </a:ext>
                </a:extLst>
              </a:tr>
              <a:tr h="113406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5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rgbClr val="0054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Shree Renuka Sugars Limited, Munoli, Karnataka India</a:t>
                      </a:r>
                      <a:b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TCD Sugar Refinery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Supply, Fabrication, Erection &amp; Commissioning of Sugar Plant Equipment for expansion and increase in Refinery capacity from 500 TPD to 1000 TPD.</a:t>
                      </a:r>
                      <a:b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Expansion of power plant.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2018 - 19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Turnkey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045290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217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0" y="855732"/>
            <a:ext cx="10972817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OUR PETRONAGES:</a:t>
            </a:r>
            <a:endParaRPr lang="en-SG" u="sng">
              <a:solidFill>
                <a:schemeClr val="bg1"/>
              </a:solidFill>
              <a:highlight>
                <a:srgbClr val="0A6258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16" name="Picture 15" descr="Jubiliant logo jpg">
            <a:extLst>
              <a:ext uri="{FF2B5EF4-FFF2-40B4-BE49-F238E27FC236}">
                <a16:creationId xmlns:a16="http://schemas.microsoft.com/office/drawing/2014/main" xmlns="" id="{77452437-4B14-43FB-B8A6-76F5F364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720" y="2841390"/>
            <a:ext cx="1314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hampur Sugars logo">
            <a:extLst>
              <a:ext uri="{FF2B5EF4-FFF2-40B4-BE49-F238E27FC236}">
                <a16:creationId xmlns:a16="http://schemas.microsoft.com/office/drawing/2014/main" xmlns="" id="{EAFD4AAA-B704-46B7-93CC-FAB7737D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0754" y="1630178"/>
            <a:ext cx="2057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Empee Logo">
            <a:extLst>
              <a:ext uri="{FF2B5EF4-FFF2-40B4-BE49-F238E27FC236}">
                <a16:creationId xmlns:a16="http://schemas.microsoft.com/office/drawing/2014/main" xmlns="" id="{BDDD2A0F-C750-4310-B2AE-C10D892D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258" y="2967785"/>
            <a:ext cx="1047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GDL Logo">
            <a:extLst>
              <a:ext uri="{FF2B5EF4-FFF2-40B4-BE49-F238E27FC236}">
                <a16:creationId xmlns:a16="http://schemas.microsoft.com/office/drawing/2014/main" xmlns="" id="{9E934FE6-7006-49F1-B712-144EC841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204" y="2574603"/>
            <a:ext cx="1491044" cy="155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GMR Logo">
            <a:extLst>
              <a:ext uri="{FF2B5EF4-FFF2-40B4-BE49-F238E27FC236}">
                <a16:creationId xmlns:a16="http://schemas.microsoft.com/office/drawing/2014/main" xmlns="" id="{CE67D876-467B-4C15-ABD3-3D20B702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3028414"/>
            <a:ext cx="13922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can0003">
            <a:extLst>
              <a:ext uri="{FF2B5EF4-FFF2-40B4-BE49-F238E27FC236}">
                <a16:creationId xmlns:a16="http://schemas.microsoft.com/office/drawing/2014/main" xmlns="" id="{0CE21835-9B9D-4FEB-B57B-ABAA6CD6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9626" y="1620180"/>
            <a:ext cx="958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2" descr="scan0002">
            <a:extLst>
              <a:ext uri="{FF2B5EF4-FFF2-40B4-BE49-F238E27FC236}">
                <a16:creationId xmlns:a16="http://schemas.microsoft.com/office/drawing/2014/main" xmlns="" id="{5FCD53D1-6463-4C05-811D-F57B4757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702" y="4399937"/>
            <a:ext cx="1658985" cy="129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scan">
            <a:extLst>
              <a:ext uri="{FF2B5EF4-FFF2-40B4-BE49-F238E27FC236}">
                <a16:creationId xmlns:a16="http://schemas.microsoft.com/office/drawing/2014/main" xmlns="" id="{12A2AB2A-D60D-4D88-9EBB-B68674BC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0501" y="2813156"/>
            <a:ext cx="15779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SCBI">
            <a:extLst>
              <a:ext uri="{FF2B5EF4-FFF2-40B4-BE49-F238E27FC236}">
                <a16:creationId xmlns:a16="http://schemas.microsoft.com/office/drawing/2014/main" xmlns="" id="{FEB00C87-C73B-4FA6-B929-135AC7E7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4911653"/>
            <a:ext cx="3695700" cy="74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CIM">
            <a:extLst>
              <a:ext uri="{FF2B5EF4-FFF2-40B4-BE49-F238E27FC236}">
                <a16:creationId xmlns:a16="http://schemas.microsoft.com/office/drawing/2014/main" xmlns="" id="{285D564D-0CC6-45B6-895C-6052D220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702" y="5984011"/>
            <a:ext cx="1295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NIVL">
            <a:extLst>
              <a:ext uri="{FF2B5EF4-FFF2-40B4-BE49-F238E27FC236}">
                <a16:creationId xmlns:a16="http://schemas.microsoft.com/office/drawing/2014/main" xmlns="" id="{C7DD0CF5-9A1A-47C5-8C36-C95F60B3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8139" y="5649049"/>
            <a:ext cx="12827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 descr="IBTC">
            <a:extLst>
              <a:ext uri="{FF2B5EF4-FFF2-40B4-BE49-F238E27FC236}">
                <a16:creationId xmlns:a16="http://schemas.microsoft.com/office/drawing/2014/main" xmlns="" id="{EA940B27-7EB8-44C7-A89E-B9A8037F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4368" y="4434379"/>
            <a:ext cx="1238214" cy="10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 descr="Ekarat">
            <a:extLst>
              <a:ext uri="{FF2B5EF4-FFF2-40B4-BE49-F238E27FC236}">
                <a16:creationId xmlns:a16="http://schemas.microsoft.com/office/drawing/2014/main" xmlns="" id="{2525BC94-2CBE-4645-8D4E-9F951CA3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6502" y="3118370"/>
            <a:ext cx="990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1" descr="Royal Grand - IBTC">
            <a:extLst>
              <a:ext uri="{FF2B5EF4-FFF2-40B4-BE49-F238E27FC236}">
                <a16:creationId xmlns:a16="http://schemas.microsoft.com/office/drawing/2014/main" xmlns="" id="{F64861E5-350F-4C6C-92F1-DF555106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649" y="4497124"/>
            <a:ext cx="1658985" cy="10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5" descr="http://t3.gstatic.com/images?q=tbn:xqi70SIpFARKVM:http://www.cadpgroup.com.ph/images/roxol_logo.gif&amp;t=1">
            <a:extLst>
              <a:ext uri="{FF2B5EF4-FFF2-40B4-BE49-F238E27FC236}">
                <a16:creationId xmlns:a16="http://schemas.microsoft.com/office/drawing/2014/main" xmlns="" id="{49986951-1E3F-4908-88CD-D6F79CA9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622" y="3829586"/>
            <a:ext cx="2297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7" descr="http://3.bp.blogspot.com/_fesLgAn8T54/THKNIPGeDPI/AAAAAAAADog/4gjQkB9H2mE/s1600/hpcl+recruitment.jpg">
            <a:extLst>
              <a:ext uri="{FF2B5EF4-FFF2-40B4-BE49-F238E27FC236}">
                <a16:creationId xmlns:a16="http://schemas.microsoft.com/office/drawing/2014/main" xmlns="" id="{E3BE6EC4-7693-41B6-B583-22E4A5B9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629" y="1516817"/>
            <a:ext cx="1225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9" descr="http://www.epcethanol.com/image/template/EPC.jpg">
            <a:extLst>
              <a:ext uri="{FF2B5EF4-FFF2-40B4-BE49-F238E27FC236}">
                <a16:creationId xmlns:a16="http://schemas.microsoft.com/office/drawing/2014/main" xmlns="" id="{1421F47B-AE33-403B-9378-0DA07FCB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625" y="3782414"/>
            <a:ext cx="13223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3" descr="http://ecolecss.chez.com/images/lion.GIF">
            <a:extLst>
              <a:ext uri="{FF2B5EF4-FFF2-40B4-BE49-F238E27FC236}">
                <a16:creationId xmlns:a16="http://schemas.microsoft.com/office/drawing/2014/main" xmlns="" id="{CCCC4769-7238-4DF3-9509-60BA1C8A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5614" y="3109751"/>
            <a:ext cx="1428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AFEB2A2-7747-4D97-A6F4-A290EEEE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725" y="6002268"/>
            <a:ext cx="3143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C83E609D-6791-4D32-A4C8-996D3083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7420" y="4365488"/>
            <a:ext cx="1319457" cy="11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xmlns="" id="{41061077-6FC8-4118-923D-35FD9140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61" y="6002268"/>
            <a:ext cx="3143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xmlns="" id="{3DE5920D-7266-405B-8FF7-87C65BFC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882" y="1569535"/>
            <a:ext cx="16637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BAAF35C-92DC-481C-B332-CE60BC284C6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396" y="1527971"/>
            <a:ext cx="1826551" cy="919961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D67A99B3-7050-4C62-B3FE-0EF8875A5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257" y="1531902"/>
            <a:ext cx="1781254" cy="97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97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10" name="Picture 9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xmlns="" id="{4F6F0BEA-8E8E-431F-B32A-381C70BBC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858" y="2074524"/>
            <a:ext cx="11282290" cy="4656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963C0B-6965-4043-A036-D502969547CB}"/>
              </a:ext>
            </a:extLst>
          </p:cNvPr>
          <p:cNvSpPr txBox="1"/>
          <p:nvPr/>
        </p:nvSpPr>
        <p:spPr>
          <a:xfrm>
            <a:off x="7412794" y="1305084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BMSW Evaporation Plant 1535 M3/Day</a:t>
            </a:r>
          </a:p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Bajaj Hindustan Limited, </a:t>
            </a:r>
            <a:r>
              <a:rPr lang="en-I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Kinauni</a:t>
            </a:r>
            <a:endParaRPr lang="en-I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66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4" name="Picture 3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xmlns="" id="{1E5A5944-7BDA-40E2-8827-A4E10AB699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965187"/>
            <a:ext cx="11112825" cy="4765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795BE3-20F4-435B-B4DD-5DC2E142082C}"/>
              </a:ext>
            </a:extLst>
          </p:cNvPr>
          <p:cNvSpPr txBox="1"/>
          <p:nvPr/>
        </p:nvSpPr>
        <p:spPr>
          <a:xfrm>
            <a:off x="7625192" y="1257300"/>
            <a:ext cx="473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BMSW 650 M3/Day Evaporation Plant</a:t>
            </a:r>
          </a:p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Bajaj Hindustan Limited, </a:t>
            </a:r>
            <a:r>
              <a:rPr lang="en-I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Palia</a:t>
            </a:r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876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mountain&#10;&#10;Description automatically generated">
            <a:extLst>
              <a:ext uri="{FF2B5EF4-FFF2-40B4-BE49-F238E27FC236}">
                <a16:creationId xmlns:a16="http://schemas.microsoft.com/office/drawing/2014/main" xmlns="" id="{0FA0A3C6-B58D-4039-A05B-76D20B261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5" y="1537418"/>
            <a:ext cx="11098758" cy="51935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2C563-1578-405F-99F8-43ABFB6097AA}"/>
              </a:ext>
            </a:extLst>
          </p:cNvPr>
          <p:cNvSpPr txBox="1"/>
          <p:nvPr/>
        </p:nvSpPr>
        <p:spPr>
          <a:xfrm>
            <a:off x="6836229" y="1137308"/>
            <a:ext cx="546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Plant, Shree Ganganagar Sugar, Rajasthan</a:t>
            </a:r>
          </a:p>
        </p:txBody>
      </p:sp>
    </p:spTree>
    <p:extLst>
      <p:ext uri="{BB962C8B-B14F-4D97-AF65-F5344CB8AC3E}">
        <p14:creationId xmlns:p14="http://schemas.microsoft.com/office/powerpoint/2010/main" xmlns="" val="319091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192.168.100.145\marketing\KBK Advertisement\Gallary\Athani.JPG">
            <a:extLst>
              <a:ext uri="{FF2B5EF4-FFF2-40B4-BE49-F238E27FC236}">
                <a16:creationId xmlns:a16="http://schemas.microsoft.com/office/drawing/2014/main" xmlns="" id="{1EBA3A82-6C30-411F-8F2C-A0A2E741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1825957"/>
            <a:ext cx="11127186" cy="49049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6E3C7890-C9B5-44BA-A793-72F3A1FD5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723" y="1065657"/>
            <a:ext cx="60579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Shree Renuka Sugars Ltd.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Athani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Unit, Karnataka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2200 m</a:t>
            </a:r>
            <a:r>
              <a:rPr lang="en-US" altLang="en-US" sz="2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/day Spent wash Evaporation Plant.</a:t>
            </a:r>
          </a:p>
        </p:txBody>
      </p:sp>
    </p:spTree>
    <p:extLst>
      <p:ext uri="{BB962C8B-B14F-4D97-AF65-F5344CB8AC3E}">
        <p14:creationId xmlns:p14="http://schemas.microsoft.com/office/powerpoint/2010/main" xmlns="" val="343599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6" name="Picture 4" descr="C:\Documents and Settings\mahaveerk\Desktop\KBK ppt\Ekarata Thailand.JPG">
            <a:extLst>
              <a:ext uri="{FF2B5EF4-FFF2-40B4-BE49-F238E27FC236}">
                <a16:creationId xmlns:a16="http://schemas.microsoft.com/office/drawing/2014/main" xmlns="" id="{52921682-E557-451A-AADF-3894C5A8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3" y="1351294"/>
            <a:ext cx="11112825" cy="53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164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7" name="Content Placeholder 3" descr="Baramati.JPG">
            <a:extLst>
              <a:ext uri="{FF2B5EF4-FFF2-40B4-BE49-F238E27FC236}">
                <a16:creationId xmlns:a16="http://schemas.microsoft.com/office/drawing/2014/main" xmlns="" id="{5C9EC706-61D6-4DCA-8CB3-CDD62A64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1771490"/>
            <a:ext cx="11042487" cy="508651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08D42897-4B72-4509-B892-B15EBE232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870" y="1160383"/>
            <a:ext cx="5612130" cy="708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solidFill>
                  <a:srgbClr val="002060"/>
                </a:solidFill>
                <a:latin typeface="Candara" pitchFamily="34" charset="0"/>
                <a:cs typeface="+mn-cs"/>
              </a:rPr>
              <a:t>BARAMATI AGRO LTD, BARAMATI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solidFill>
                  <a:srgbClr val="002060"/>
                </a:solidFill>
                <a:latin typeface="Candara" pitchFamily="34" charset="0"/>
                <a:cs typeface="+mn-cs"/>
              </a:rPr>
              <a:t>100 KLPD RS, ENA &amp; Ethanol, Feedstock: Molasses. </a:t>
            </a:r>
          </a:p>
        </p:txBody>
      </p:sp>
    </p:spTree>
    <p:extLst>
      <p:ext uri="{BB962C8B-B14F-4D97-AF65-F5344CB8AC3E}">
        <p14:creationId xmlns:p14="http://schemas.microsoft.com/office/powerpoint/2010/main" xmlns="" val="225217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10" name="Picture 10" descr="E:\RVDI Site\Photos\Official\Plant Snaps 03.10.11\DSC00785.JPG">
            <a:extLst>
              <a:ext uri="{FF2B5EF4-FFF2-40B4-BE49-F238E27FC236}">
                <a16:creationId xmlns:a16="http://schemas.microsoft.com/office/drawing/2014/main" xmlns="" id="{B52681D8-8405-4357-A3A9-E2D683A3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984" y="1561514"/>
            <a:ext cx="11084690" cy="5169417"/>
          </a:xfrm>
          <a:prstGeom prst="rect">
            <a:avLst/>
          </a:prstGeom>
          <a:noFill/>
          <a:ln w="44450" cap="rnd">
            <a:solidFill>
              <a:schemeClr val="bg1">
                <a:lumMod val="85000"/>
                <a:alpha val="89000"/>
              </a:schemeClr>
            </a:solidFill>
            <a:round/>
            <a:headEnd/>
            <a:tailEnd/>
          </a:ln>
          <a:effectLst/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2D286618-16F5-46E7-A825-C93059D2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184" y="903357"/>
            <a:ext cx="4441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u="sng" dirty="0">
                <a:latin typeface="Candara" panose="020E0502030303020204" pitchFamily="34" charset="0"/>
              </a:rPr>
              <a:t>Renuka VDI ,Sao Pedro, Brazil</a:t>
            </a:r>
          </a:p>
          <a:p>
            <a:pPr algn="ctr"/>
            <a:r>
              <a:rPr lang="en-US" altLang="en-US" sz="2000" b="1" u="sng" dirty="0">
                <a:latin typeface="Candara" panose="020E0502030303020204" pitchFamily="34" charset="0"/>
              </a:rPr>
              <a:t>300 KLPD Ethanol.</a:t>
            </a:r>
          </a:p>
        </p:txBody>
      </p:sp>
    </p:spTree>
    <p:extLst>
      <p:ext uri="{BB962C8B-B14F-4D97-AF65-F5344CB8AC3E}">
        <p14:creationId xmlns:p14="http://schemas.microsoft.com/office/powerpoint/2010/main" xmlns="" val="38449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7" name="Picture 3" descr="C:\Documents and Settings\mahaveerk\Desktop\KBK ppt\Roxol.JPG">
            <a:extLst>
              <a:ext uri="{FF2B5EF4-FFF2-40B4-BE49-F238E27FC236}">
                <a16:creationId xmlns:a16="http://schemas.microsoft.com/office/drawing/2014/main" xmlns="" id="{60CA3DF3-AE38-4122-B372-20669130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1645086"/>
            <a:ext cx="11098758" cy="508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http://t3.gstatic.com/images?q=tbn:xqi70SIpFARKVM:http://www.cadpgroup.com.ph/images/roxol_logo.gif&amp;t=1">
            <a:extLst>
              <a:ext uri="{FF2B5EF4-FFF2-40B4-BE49-F238E27FC236}">
                <a16:creationId xmlns:a16="http://schemas.microsoft.com/office/drawing/2014/main" xmlns="" id="{594EB1DF-B128-4D4C-975F-1DB3D82C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" y="5693980"/>
            <a:ext cx="1865076" cy="85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3151BB35-D7E2-45EA-92B7-8D3F731A1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420" y="1645086"/>
            <a:ext cx="4857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i="1" dirty="0" err="1">
                <a:latin typeface="Candara" panose="020E0502030303020204" pitchFamily="34" charset="0"/>
              </a:rPr>
              <a:t>Roxol</a:t>
            </a:r>
            <a:r>
              <a:rPr lang="en-US" altLang="en-US" sz="2000" b="1" i="1" dirty="0">
                <a:latin typeface="Candara" panose="020E0502030303020204" pitchFamily="34" charset="0"/>
              </a:rPr>
              <a:t> Bio Energy Corporation, Philippines.</a:t>
            </a:r>
          </a:p>
          <a:p>
            <a:pPr algn="ctr"/>
            <a:r>
              <a:rPr lang="en-US" altLang="en-US" sz="2000" b="1" i="1" dirty="0">
                <a:latin typeface="Candara" panose="020E0502030303020204" pitchFamily="34" charset="0"/>
              </a:rPr>
              <a:t>100 KLPD - Ethanol</a:t>
            </a:r>
          </a:p>
        </p:txBody>
      </p:sp>
    </p:spTree>
    <p:extLst>
      <p:ext uri="{BB962C8B-B14F-4D97-AF65-F5344CB8AC3E}">
        <p14:creationId xmlns:p14="http://schemas.microsoft.com/office/powerpoint/2010/main" xmlns="" val="5306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7" name="Content Placeholder 3" descr="Metahara.JPG">
            <a:extLst>
              <a:ext uri="{FF2B5EF4-FFF2-40B4-BE49-F238E27FC236}">
                <a16:creationId xmlns:a16="http://schemas.microsoft.com/office/drawing/2014/main" xmlns="" id="{0C42D131-7C07-443B-B473-3717FACA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1351294"/>
            <a:ext cx="11098758" cy="5379637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808B4ACC-C998-40D6-AF0E-7AD369B53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997" y="1351294"/>
            <a:ext cx="459544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ndara" pitchFamily="34" charset="0"/>
                <a:cs typeface="+mn-cs"/>
              </a:rPr>
              <a:t>METAHARA SUGAR FACTORY, ETHIOPIA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ndara" pitchFamily="34" charset="0"/>
                <a:cs typeface="+mn-cs"/>
              </a:rPr>
              <a:t>50 KLPD Ethanol &amp; ENA, Feedstock: Molasses.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rgbClr val="FF9900"/>
              </a:solidFill>
              <a:latin typeface="Candar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03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40" y="855733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KBK PROJECTS HIGHLIGHTS: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10" name="Content Placeholder 3" descr="San Carlos.JPG">
            <a:extLst>
              <a:ext uri="{FF2B5EF4-FFF2-40B4-BE49-F238E27FC236}">
                <a16:creationId xmlns:a16="http://schemas.microsoft.com/office/drawing/2014/main" xmlns="" id="{7BA1D5DB-21BA-43C3-BE38-7DF1DEE7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984" y="1539614"/>
            <a:ext cx="11098758" cy="5191317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DB7C00D4-A1C3-4EF0-92A2-F258195E7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40" y="1539614"/>
            <a:ext cx="5411960" cy="708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latin typeface="Candara" pitchFamily="34" charset="0"/>
                <a:cs typeface="+mn-cs"/>
              </a:rPr>
              <a:t>CHEMICAL INDUSTRIES SDN BHD, MALAYSIA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i="1" dirty="0">
                <a:latin typeface="Candara" pitchFamily="34" charset="0"/>
                <a:cs typeface="+mn-cs"/>
              </a:rPr>
              <a:t>30 KLPD ENA, Feedstock: Molasses </a:t>
            </a:r>
          </a:p>
        </p:txBody>
      </p:sp>
    </p:spTree>
    <p:extLst>
      <p:ext uri="{BB962C8B-B14F-4D97-AF65-F5344CB8AC3E}">
        <p14:creationId xmlns:p14="http://schemas.microsoft.com/office/powerpoint/2010/main" xmlns="" val="192107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9277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WE ARE: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37846" y="1438782"/>
            <a:ext cx="10643316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dirty="0">
                <a:latin typeface="Times New Roman"/>
                <a:cs typeface="Times New Roman"/>
              </a:rPr>
              <a:t>Established in </a:t>
            </a:r>
            <a:r>
              <a:rPr lang="en-SG" sz="2600" b="0" dirty="0">
                <a:latin typeface="Times New Roman"/>
                <a:cs typeface="Times New Roman"/>
              </a:rPr>
              <a:t>1997 &amp; </a:t>
            </a:r>
            <a:r>
              <a:rPr lang="en-SG" sz="2600" dirty="0">
                <a:latin typeface="Times New Roman"/>
                <a:cs typeface="Times New Roman"/>
              </a:rPr>
              <a:t>completely</a:t>
            </a:r>
            <a:r>
              <a:rPr lang="en-SG" sz="2600" b="0" dirty="0">
                <a:latin typeface="Times New Roman"/>
                <a:cs typeface="Times New Roman"/>
              </a:rPr>
              <a:t> owned by Shree Renuka Sugars Limited (Under Management of Wilmar International Ltd.).</a:t>
            </a:r>
          </a:p>
          <a:p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b="0" dirty="0">
                <a:latin typeface="Times New Roman"/>
                <a:cs typeface="Times New Roman"/>
              </a:rPr>
              <a:t>Experts in Design, Engineering, Supply, Fabrication, Erection &amp; </a:t>
            </a:r>
            <a:r>
              <a:rPr lang="en-SG" sz="2600" dirty="0">
                <a:latin typeface="Times New Roman"/>
                <a:cs typeface="Times New Roman"/>
              </a:rPr>
              <a:t>Commissioning</a:t>
            </a:r>
            <a:r>
              <a:rPr lang="en-SG" sz="2600" b="0" dirty="0">
                <a:latin typeface="Times New Roman"/>
                <a:cs typeface="Times New Roman"/>
              </a:rPr>
              <a:t> for Distillery, Sugar, Power Plant, Edible Oil &amp; Other Chemical </a:t>
            </a:r>
            <a:r>
              <a:rPr lang="en-SG" sz="2600" dirty="0">
                <a:latin typeface="Times New Roman"/>
                <a:cs typeface="Times New Roman"/>
              </a:rPr>
              <a:t>plants</a:t>
            </a:r>
            <a:r>
              <a:rPr lang="en-SG" sz="2600" b="0" dirty="0">
                <a:latin typeface="Times New Roman"/>
                <a:cs typeface="Times New Roman"/>
              </a:rPr>
              <a:t>.</a:t>
            </a:r>
          </a:p>
          <a:p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b="0" dirty="0">
                <a:latin typeface="Times New Roman"/>
                <a:cs typeface="Times New Roman"/>
              </a:rPr>
              <a:t>Executed more than 80 Projects across the globe.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dirty="0">
                <a:latin typeface="Times New Roman"/>
                <a:cs typeface="Times New Roman"/>
              </a:rPr>
              <a:t>Developers of innovative technologies for the past 25 years.</a:t>
            </a:r>
            <a:endParaRPr lang="en-SG" sz="2600" b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1380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8930" y="2090173"/>
            <a:ext cx="7614140" cy="2870447"/>
          </a:xfrm>
        </p:spPr>
        <p:txBody>
          <a:bodyPr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ETHANOL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CANE JUICE/SYRUP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CHALLANGES &amp; ECONOMICS</a:t>
            </a:r>
            <a:endParaRPr lang="en-SG" sz="26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</p:spTree>
    <p:extLst>
      <p:ext uri="{BB962C8B-B14F-4D97-AF65-F5344CB8AC3E}">
        <p14:creationId xmlns:p14="http://schemas.microsoft.com/office/powerpoint/2010/main" xmlns="" val="95800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984" y="1404373"/>
            <a:ext cx="5122400" cy="401567"/>
          </a:xfrm>
        </p:spPr>
        <p:txBody>
          <a:bodyPr/>
          <a:lstStyle/>
          <a:p>
            <a:r>
              <a:rPr lang="en-SG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Sugar Cane Processing Routes:</a:t>
            </a:r>
          </a:p>
          <a:p>
            <a:endParaRPr lang="en-SG" sz="2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CH Molasses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Heavy Molasses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Secondary Juice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Mixed Juice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Cane Syrup</a:t>
            </a:r>
          </a:p>
          <a:p>
            <a:endParaRPr lang="en-SG" sz="2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</p:spTree>
    <p:extLst>
      <p:ext uri="{BB962C8B-B14F-4D97-AF65-F5344CB8AC3E}">
        <p14:creationId xmlns:p14="http://schemas.microsoft.com/office/powerpoint/2010/main" xmlns="" val="312608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600" y="862685"/>
            <a:ext cx="5122400" cy="401567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Cane Juice to Ethanol Flow Chart: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B8D491-E9B8-4D05-B2C8-00BE418C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044" y="1264252"/>
            <a:ext cx="11040873" cy="54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54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327" y="794493"/>
            <a:ext cx="6954233" cy="453551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Cane Juice to Ethanol – Brazil Operation: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4000D67-A9EB-452F-9AEB-0EDB197CD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6341278"/>
              </p:ext>
            </p:extLst>
          </p:nvPr>
        </p:nvGraphicFramePr>
        <p:xfrm>
          <a:off x="955327" y="1248044"/>
          <a:ext cx="10852265" cy="475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9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501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9341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UoM</a:t>
                      </a:r>
                      <a:endParaRPr lang="en-US" sz="2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 Crushed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MT/Day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12,500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Production</a:t>
                      </a:r>
                      <a:endParaRPr lang="en-US" sz="2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KL/Day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Juice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/Day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Juice Brix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Bx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Juice Purity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 in Mixed Juice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Juice pH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 Juice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Temp</a:t>
                      </a:r>
                      <a:endParaRPr lang="en-US" sz="2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 in Fermenter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Spent Wash Generation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L/L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934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Spent wash Brix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Bx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50" marR="91450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29D66747-66BE-46C3-8F23-BC0F29FCD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157869"/>
              </p:ext>
            </p:extLst>
          </p:nvPr>
        </p:nvGraphicFramePr>
        <p:xfrm>
          <a:off x="955326" y="6058765"/>
          <a:ext cx="10852265" cy="70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2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287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Brazil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w.r.t.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economics sugar industry changes process of production of ethanol and sugar from cane juice.</a:t>
                      </a:r>
                    </a:p>
                  </a:txBody>
                  <a:tcPr marL="91450" marR="91450" marT="45659" marB="456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29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327" y="794493"/>
            <a:ext cx="9263093" cy="576040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Cane Juice to Ethanol Performance – Philippines: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3D48AB9-4C38-4724-A940-D9F561427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4313840"/>
              </p:ext>
            </p:extLst>
          </p:nvPr>
        </p:nvGraphicFramePr>
        <p:xfrm>
          <a:off x="913361" y="1475509"/>
          <a:ext cx="11145606" cy="70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56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 KBK we supplied Ethanol plant in Philippines which purely works on juice to ethanol.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There is no sugar production. Cane crushing capacity is 2,000 TCD.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B5094D21-4CD0-452B-A46C-89EDC9DB6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7356798"/>
              </p:ext>
            </p:extLst>
          </p:nvPr>
        </p:nvGraphicFramePr>
        <p:xfrm>
          <a:off x="924474" y="2281555"/>
          <a:ext cx="11145606" cy="435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88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43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933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UOM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Production</a:t>
                      </a:r>
                      <a:endParaRPr lang="en-US" sz="2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KL/Day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135.610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105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Juice @ 39% FS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Tons/Day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592.813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105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/Day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857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Spent wash Generation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/Day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1190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105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Spent wash Recycle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/Day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0105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 in Fermenter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v/v</a:t>
                      </a:r>
                      <a:endParaRPr lang="en-US" sz="2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5857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Steam 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Ton/KL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5857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Kwh/KL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5857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Fermentation Efficiency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5857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Distillation Efficiency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1444" marR="91444" marT="45704" marB="4570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968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327" y="691623"/>
            <a:ext cx="9263093" cy="576040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Economics of Ethanol Plant in India: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xmlns="" id="{8CBCFF6A-8986-42DA-BA57-4032881F8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8678589"/>
              </p:ext>
            </p:extLst>
          </p:nvPr>
        </p:nvGraphicFramePr>
        <p:xfrm>
          <a:off x="900984" y="1133306"/>
          <a:ext cx="11040656" cy="56016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59882">
                  <a:extLst>
                    <a:ext uri="{9D8B030D-6E8A-4147-A177-3AD203B41FA5}">
                      <a16:colId xmlns:a16="http://schemas.microsoft.com/office/drawing/2014/main" xmlns="" val="2634261823"/>
                    </a:ext>
                  </a:extLst>
                </a:gridCol>
                <a:gridCol w="1571466">
                  <a:extLst>
                    <a:ext uri="{9D8B030D-6E8A-4147-A177-3AD203B41FA5}">
                      <a16:colId xmlns:a16="http://schemas.microsoft.com/office/drawing/2014/main" xmlns="" val="3905461265"/>
                    </a:ext>
                  </a:extLst>
                </a:gridCol>
                <a:gridCol w="1884219">
                  <a:extLst>
                    <a:ext uri="{9D8B030D-6E8A-4147-A177-3AD203B41FA5}">
                      <a16:colId xmlns:a16="http://schemas.microsoft.com/office/drawing/2014/main" xmlns="" val="2966857897"/>
                    </a:ext>
                  </a:extLst>
                </a:gridCol>
                <a:gridCol w="1723726">
                  <a:extLst>
                    <a:ext uri="{9D8B030D-6E8A-4147-A177-3AD203B41FA5}">
                      <a16:colId xmlns:a16="http://schemas.microsoft.com/office/drawing/2014/main" xmlns="" val="3126112234"/>
                    </a:ext>
                  </a:extLst>
                </a:gridCol>
                <a:gridCol w="1601363">
                  <a:extLst>
                    <a:ext uri="{9D8B030D-6E8A-4147-A177-3AD203B41FA5}">
                      <a16:colId xmlns:a16="http://schemas.microsoft.com/office/drawing/2014/main" xmlns="" val="1146340220"/>
                    </a:ext>
                  </a:extLst>
                </a:gridCol>
              </a:tblGrid>
              <a:tr h="3643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Molasses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Heavy Mol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 Juice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8116793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2213586"/>
                  </a:ext>
                </a:extLst>
              </a:tr>
              <a:tr h="2923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Recovery of Sugar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11.50%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11.50%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8163062"/>
                  </a:ext>
                </a:extLst>
              </a:tr>
              <a:tr h="2788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Sugar Produced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6079439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 Recovery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4.00%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6.50%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3384673"/>
                  </a:ext>
                </a:extLst>
              </a:tr>
              <a:tr h="27703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Molasses produced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1915092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From Molasses/ Cane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L/MT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8777941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produced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1429646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Rate of Ethanol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Rs/KL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46,660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59,080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63,450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670902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Rate of Sugar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Rs/ PMT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32,000 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4388560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6243839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Parity Analysis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792662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revenue from Sugar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3,68,000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3,20,000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9942247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revenue from Ethanol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46,660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1,15,206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5,07,600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3049581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Saving of Packing Cost in Sugar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0177184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Saving of Steam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0949382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Saving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1,053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0668445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Revenue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4,14,660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4,36,573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5,14,353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906185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Revenue per MT of cane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4,146.60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4,365.73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5,143.53 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3107920"/>
                  </a:ext>
                </a:extLst>
              </a:tr>
              <a:tr h="266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Revenue per MT of cane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219.13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996.93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4538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5767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327" y="794493"/>
            <a:ext cx="9263093" cy="576040"/>
          </a:xfrm>
        </p:spPr>
        <p:txBody>
          <a:bodyPr/>
          <a:lstStyle/>
          <a:p>
            <a:r>
              <a:rPr lang="en-SG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</a:t>
            </a: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C8B6F8A-D910-4CDE-BA2C-6E736DE6A7D6}"/>
              </a:ext>
            </a:extLst>
          </p:cNvPr>
          <p:cNvSpPr txBox="1">
            <a:spLocks/>
          </p:cNvSpPr>
          <p:nvPr/>
        </p:nvSpPr>
        <p:spPr>
          <a:xfrm>
            <a:off x="1120458" y="1427672"/>
            <a:ext cx="10298112" cy="5014912"/>
          </a:xfrm>
        </p:spPr>
        <p:txBody>
          <a:bodyPr lIns="91440" tIns="45720" rIns="91440" bIns="45720" rtlCol="0" anchor="t">
            <a:normAutofit/>
          </a:bodyPr>
          <a:lstStyle>
            <a:lvl1pPr marL="281361" indent="-281361" algn="l" defTabSz="1125444" rtl="0" eaLnBrk="1" latinLnBrk="0" hangingPunct="1">
              <a:lnSpc>
                <a:spcPct val="90000"/>
              </a:lnSpc>
              <a:spcBef>
                <a:spcPts val="123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4083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6804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9526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2248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4970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91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413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135" indent="-281361" algn="l" defTabSz="1125444" rtl="0" eaLnBrk="1" latinLnBrk="0" hangingPunct="1">
              <a:lnSpc>
                <a:spcPct val="90000"/>
              </a:lnSpc>
              <a:spcBef>
                <a:spcPts val="615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1305" indent="-281305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sz="2400" dirty="0">
                <a:ea typeface="+mn-lt"/>
                <a:cs typeface="+mn-lt"/>
              </a:rPr>
              <a:t>Sugar cane juice is a perishable and seasonal feedstock that cannot be stored for more time. Hence syrup storage needs to strengthen. </a:t>
            </a:r>
            <a:endParaRPr lang="en-US" dirty="0">
              <a:ea typeface="+mn-lt"/>
              <a:cs typeface="+mn-lt"/>
            </a:endParaRPr>
          </a:p>
          <a:p>
            <a:pPr marL="281305" indent="-281305" algn="just">
              <a:buFont typeface="Wingdings" pitchFamily="2" charset="2"/>
              <a:buChar char="v"/>
              <a:defRPr/>
            </a:pPr>
            <a:r>
              <a:rPr lang="en-US" sz="2400" dirty="0">
                <a:ea typeface="+mn-lt"/>
                <a:cs typeface="+mn-lt"/>
              </a:rPr>
              <a:t>Lifting of Syrup ethanol by OMC continuously to support farmer payments in time and maintain the production supply chain. </a:t>
            </a:r>
            <a:endParaRPr lang="en-US" dirty="0">
              <a:ea typeface="Calibri"/>
              <a:cs typeface="Calibri"/>
            </a:endParaRPr>
          </a:p>
          <a:p>
            <a:pPr marL="281305" indent="-281305" algn="just">
              <a:buFont typeface="Wingdings" pitchFamily="2" charset="2"/>
              <a:buChar char="v"/>
              <a:defRPr/>
            </a:pPr>
            <a:r>
              <a:rPr lang="en-US" sz="2400" dirty="0">
                <a:ea typeface="+mn-lt"/>
                <a:cs typeface="+mn-lt"/>
              </a:rPr>
              <a:t>Ethanol plant capacities need to increase w.r.t sugar plant capacity. </a:t>
            </a:r>
            <a:endParaRPr lang="en-US" dirty="0">
              <a:ea typeface="Calibri"/>
              <a:cs typeface="Calibri"/>
            </a:endParaRPr>
          </a:p>
          <a:p>
            <a:pPr marL="281305" indent="-281305" algn="just">
              <a:buFont typeface="Wingdings" pitchFamily="2" charset="2"/>
              <a:buChar char="v"/>
              <a:defRPr/>
            </a:pPr>
            <a:r>
              <a:rPr lang="en-US" sz="2400" dirty="0">
                <a:ea typeface="+mn-lt"/>
                <a:cs typeface="+mn-lt"/>
              </a:rPr>
              <a:t>Syrup processing methods in a sugar plant. ( Like defecation/</a:t>
            </a:r>
            <a:r>
              <a:rPr lang="en-US" sz="2400" dirty="0" err="1">
                <a:ea typeface="+mn-lt"/>
                <a:cs typeface="+mn-lt"/>
              </a:rPr>
              <a:t>Sulphitation</a:t>
            </a:r>
            <a:r>
              <a:rPr lang="en-US" sz="2400" dirty="0">
                <a:ea typeface="+mn-lt"/>
                <a:cs typeface="+mn-lt"/>
              </a:rPr>
              <a:t>) </a:t>
            </a:r>
            <a:endParaRPr lang="en-US" dirty="0">
              <a:ea typeface="Calibri"/>
              <a:cs typeface="Calibri"/>
            </a:endParaRPr>
          </a:p>
          <a:p>
            <a:pPr marL="281305" indent="-281305" algn="just">
              <a:buFont typeface="Wingdings" pitchFamily="2" charset="2"/>
              <a:buChar char="v"/>
              <a:defRPr/>
            </a:pPr>
            <a:r>
              <a:rPr lang="en-US" sz="2400" dirty="0">
                <a:ea typeface="+mn-lt"/>
                <a:cs typeface="+mn-lt"/>
              </a:rPr>
              <a:t>Incineration of Syrup spent wash.</a:t>
            </a:r>
            <a:endParaRPr lang="en-US" sz="2400" dirty="0">
              <a:ea typeface="Calibri"/>
              <a:cs typeface="Calibri"/>
            </a:endParaRPr>
          </a:p>
          <a:p>
            <a:pPr marL="98425" indent="0" algn="just">
              <a:spcBef>
                <a:spcPts val="600"/>
              </a:spcBef>
              <a:spcAft>
                <a:spcPts val="1200"/>
              </a:spcAft>
              <a:buClr>
                <a:srgbClr val="548235"/>
              </a:buClr>
              <a:buNone/>
              <a:defRPr/>
            </a:pP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1325" indent="-342900" algn="just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20B0604020202020204" pitchFamily="34" charset="0"/>
              <a:buChar char="v"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11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327" y="794493"/>
            <a:ext cx="9263093" cy="576040"/>
          </a:xfrm>
        </p:spPr>
        <p:txBody>
          <a:bodyPr/>
          <a:lstStyle/>
          <a:p>
            <a:r>
              <a:rPr lang="en-SG" sz="2600" u="sng">
                <a:latin typeface="Times New Roman" panose="02020603050405020304" pitchFamily="18" charset="0"/>
                <a:cs typeface="Times New Roman" panose="02020603050405020304" pitchFamily="18" charset="0"/>
              </a:rPr>
              <a:t>For Any Queries or Support: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pic>
        <p:nvPicPr>
          <p:cNvPr id="6" name="image5.tif" descr="image5.tif">
            <a:extLst>
              <a:ext uri="{FF2B5EF4-FFF2-40B4-BE49-F238E27FC236}">
                <a16:creationId xmlns:a16="http://schemas.microsoft.com/office/drawing/2014/main" xmlns="" id="{DB657492-DD0A-4AE0-AB1A-C6F3CEE3C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85" y="1532735"/>
            <a:ext cx="10780476" cy="519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0"/>
                </a:moveTo>
                <a:cubicBezTo>
                  <a:pt x="1209" y="0"/>
                  <a:pt x="0" y="1612"/>
                  <a:pt x="0" y="3600"/>
                </a:cubicBezTo>
                <a:lnTo>
                  <a:pt x="0" y="21600"/>
                </a:lnTo>
                <a:lnTo>
                  <a:pt x="18900" y="21600"/>
                </a:lnTo>
                <a:cubicBezTo>
                  <a:pt x="20391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700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549DFD-B0AF-4BD7-A620-5E7904650353}"/>
              </a:ext>
            </a:extLst>
          </p:cNvPr>
          <p:cNvSpPr txBox="1"/>
          <p:nvPr/>
        </p:nvSpPr>
        <p:spPr>
          <a:xfrm>
            <a:off x="5586873" y="3771900"/>
            <a:ext cx="6292214" cy="265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KBK CHEM-ENGINEERING PVT. LTD.</a:t>
            </a:r>
            <a:endParaRPr lang="en-IN" sz="1600">
              <a:solidFill>
                <a:srgbClr val="FF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8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 Group Company of Shree Renuka Sugars Ltd.)</a:t>
            </a:r>
            <a:endParaRPr lang="en-IN" sz="1600">
              <a:solidFill>
                <a:srgbClr val="008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Gat No.540, At Post- Kasar Amboli, Urawade Road, Pirangut,</a:t>
            </a:r>
            <a:endParaRPr lang="en-IN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 - Mulshi, Dist. - Pune - 412 111</a:t>
            </a:r>
            <a:r>
              <a:rPr lang="en-IN" sz="16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Maharashtra, India</a:t>
            </a:r>
            <a:endParaRPr lang="en-IN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76275" algn="l"/>
                <a:tab pos="3228975" algn="ctr"/>
              </a:tabLst>
            </a:pPr>
            <a:r>
              <a:rPr lang="es-E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 No.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Phone: +91-20- 22951939, 22951046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IN" sz="1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76275" algn="l"/>
                <a:tab pos="3228975" algn="ctr"/>
              </a:tabLst>
            </a:pPr>
            <a:r>
              <a:rPr lang="en-US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Email: </a:t>
            </a:r>
            <a:r>
              <a:rPr lang="en-US" sz="1800" u="sng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sales@kbk-chem.com</a:t>
            </a:r>
            <a:r>
              <a:rPr lang="en-US" sz="180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bhupendra.Mishra@kbk-chem.com</a:t>
            </a:r>
            <a:endParaRPr lang="en-US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76275" algn="l"/>
                <a:tab pos="3228975" algn="ctr"/>
              </a:tabLst>
            </a:pPr>
            <a:r>
              <a:rPr lang="en-US" sz="1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</a:t>
            </a:r>
            <a:r>
              <a:rPr lang="en-US" sz="1800" u="sng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www.kbk-chem.com</a:t>
            </a:r>
            <a:endParaRPr lang="en-IN" sz="160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DF706E-81AD-4585-8FEF-5381F04899A1}"/>
              </a:ext>
            </a:extLst>
          </p:cNvPr>
          <p:cNvSpPr txBox="1"/>
          <p:nvPr/>
        </p:nvSpPr>
        <p:spPr>
          <a:xfrm>
            <a:off x="5637316" y="2165914"/>
            <a:ext cx="277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latin typeface="Times New Roman" panose="02020603050405020304" pitchFamily="18" charset="0"/>
                <a:cs typeface="Times New Roman" panose="02020603050405020304" pitchFamily="18" charset="0"/>
              </a:rPr>
              <a:t>Mr. Bhupendra Mishra</a:t>
            </a:r>
          </a:p>
          <a:p>
            <a:r>
              <a:rPr lang="en-IN" b="1">
                <a:latin typeface="Times New Roman" panose="02020603050405020304" pitchFamily="18" charset="0"/>
                <a:cs typeface="Times New Roman" panose="02020603050405020304" pitchFamily="18" charset="0"/>
              </a:rPr>
              <a:t>Vice President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BF65D2-5BA6-49F6-AEA8-D8F01CA2C8E1}"/>
              </a:ext>
            </a:extLst>
          </p:cNvPr>
          <p:cNvSpPr/>
          <p:nvPr/>
        </p:nvSpPr>
        <p:spPr>
          <a:xfrm>
            <a:off x="1042907" y="2205848"/>
            <a:ext cx="3069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14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9277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OBJECTIVE:</a:t>
            </a: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2045970"/>
            <a:ext cx="1082619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3000" dirty="0">
                <a:latin typeface="Times New Roman"/>
                <a:cs typeface="Times New Roman"/>
              </a:rPr>
              <a:t>Empower the farmers by providing our expertise to agriculture-based industries for their process improvements and new projects installation.</a:t>
            </a:r>
          </a:p>
          <a:p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3000" dirty="0">
                <a:latin typeface="Times New Roman"/>
                <a:cs typeface="Times New Roman"/>
              </a:rPr>
              <a:t>Strengthen the business of clients by providing the best solutions to the process and project engineering.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96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9277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OUR BUSINESS: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584395"/>
            <a:ext cx="10643316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SG" sz="2600">
                <a:latin typeface="Times New Roman"/>
                <a:cs typeface="Times New Roman"/>
              </a:rPr>
              <a:t>KBK is engaged in providing process and project management services on a Lum sum &amp; Turnkey basis to the following fields: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>
                <a:latin typeface="Times New Roman"/>
                <a:cs typeface="Times New Roman"/>
              </a:rPr>
              <a:t>Anhydrous Alcohol (Ethanol)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>
                <a:latin typeface="Times New Roman"/>
                <a:cs typeface="Times New Roman"/>
              </a:rPr>
              <a:t>Hydrated Alcohol (Rectified Spirit, Extra Neutral Alcohol, Export Quality Rectified Spirit, Industrial Grade Alcohol)</a:t>
            </a:r>
            <a:endParaRPr lang="en-IN" sz="2600">
              <a:latin typeface="Times New Roman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600">
                <a:latin typeface="Times New Roman"/>
                <a:cs typeface="Times New Roman"/>
              </a:rPr>
              <a:t>Alcohol Allied Chemicals (Ethyl Acetate &amp; Acetic Acid)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600">
                <a:latin typeface="Times New Roman"/>
                <a:cs typeface="Times New Roman"/>
              </a:rPr>
              <a:t>Sugar (DS Sugar, Refined Sugar &amp; Special Grade Sugars)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BUSINESS:</a:t>
            </a: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521345"/>
            <a:ext cx="106433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Plants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Edible Oil &amp; Petrochemical</a:t>
            </a:r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improvement, troubleshooting, refurbishing, modernizing &amp; efficiency improvement for cane sugar plant, sugar refinery, distillery, power plant &amp; ETP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Services &amp; LSTK services for AWL &amp; Wilmar International Ltd.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S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S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as sourcing system for Wilmar International Ltd.</a:t>
            </a:r>
          </a:p>
        </p:txBody>
      </p:sp>
    </p:spTree>
    <p:extLst>
      <p:ext uri="{BB962C8B-B14F-4D97-AF65-F5344CB8AC3E}">
        <p14:creationId xmlns:p14="http://schemas.microsoft.com/office/powerpoint/2010/main" xmlns="" val="139228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BUSINESS:</a:t>
            </a: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521345"/>
            <a:ext cx="10643316" cy="446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State of modern art engineering office.</a:t>
            </a:r>
            <a:endParaRPr lang="en-US" sz="2800" dirty="0">
              <a:ea typeface="Calibri"/>
              <a:cs typeface="Calibri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Professional &amp; Experienced Team.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 Unique &amp; special facilities to provide on job training, </a:t>
            </a:r>
            <a:r>
              <a:rPr lang="en-US" sz="2600" dirty="0">
                <a:ea typeface="+mn-lt"/>
                <a:cs typeface="+mn-lt"/>
              </a:rPr>
              <a:t>especially</a:t>
            </a:r>
            <a:r>
              <a:rPr lang="en-US" sz="2600" dirty="0">
                <a:latin typeface="Calibri"/>
                <a:ea typeface="Calibri"/>
                <a:cs typeface="Calibri"/>
              </a:rPr>
              <a:t> </a:t>
            </a:r>
            <a:r>
              <a:rPr lang="en-US" altLang="en-US" sz="2600" dirty="0">
                <a:latin typeface="Times New Roman"/>
                <a:cs typeface="Times New Roman"/>
              </a:rPr>
              <a:t>to international clients at our SRSL distillery plant.</a:t>
            </a:r>
            <a:endParaRPr lang="en-US" sz="2800" dirty="0">
              <a:ea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/>
                <a:cs typeface="Times New Roman"/>
              </a:rPr>
              <a:t>Complete in-house Engineering &amp; Design through engineering software for 2D and 3D plant modeling, process designing simulators, piping system engineering , navigation system and project scheduler. 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70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EDA8B-D0A3-431D-B5F3-E08085DD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84" y="127069"/>
            <a:ext cx="1112873" cy="6102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408E6-4884-4DCA-A58F-178A7E088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855732"/>
            <a:ext cx="9074150" cy="610285"/>
          </a:xfrm>
        </p:spPr>
        <p:txBody>
          <a:bodyPr/>
          <a:lstStyle/>
          <a:p>
            <a:r>
              <a:rPr lang="en-SG" u="sng">
                <a:latin typeface="Times New Roman" panose="02020603050405020304" pitchFamily="18" charset="0"/>
                <a:cs typeface="Times New Roman" panose="02020603050405020304" pitchFamily="18" charset="0"/>
              </a:rPr>
              <a:t>OUR STRENGTHS:</a:t>
            </a: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 descr="Logo&#10;&#10;Description automatically generated">
            <a:extLst>
              <a:ext uri="{FF2B5EF4-FFF2-40B4-BE49-F238E27FC236}">
                <a16:creationId xmlns:a16="http://schemas.microsoft.com/office/drawing/2014/main" xmlns="" id="{4834EC0F-7FA5-4685-A249-18C9A4A8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368" y="0"/>
            <a:ext cx="1379861" cy="7617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B8D8ED-9D30-4944-8136-0ECBFAC3AC10}"/>
              </a:ext>
            </a:extLst>
          </p:cNvPr>
          <p:cNvSpPr txBox="1"/>
          <p:nvPr/>
        </p:nvSpPr>
        <p:spPr>
          <a:xfrm>
            <a:off x="900984" y="1521345"/>
            <a:ext cx="10643316" cy="4551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certified Manufacturing facility having the  processing capacity of  350 tons/month.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Experienced team for Erection &amp; Commissioning Services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In process Quality control.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House  EPC capability  for 15 distillery/ethanol plant per year.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Experienced team to undertake site services for edible oil, sugar refinery and other food processing industries.</a:t>
            </a:r>
          </a:p>
        </p:txBody>
      </p:sp>
    </p:spTree>
    <p:extLst>
      <p:ext uri="{BB962C8B-B14F-4D97-AF65-F5344CB8AC3E}">
        <p14:creationId xmlns:p14="http://schemas.microsoft.com/office/powerpoint/2010/main" xmlns="" val="39426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lmar v2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45C"/>
      </a:accent1>
      <a:accent2>
        <a:srgbClr val="CCCDFD"/>
      </a:accent2>
      <a:accent3>
        <a:srgbClr val="979191"/>
      </a:accent3>
      <a:accent4>
        <a:srgbClr val="81A9AD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lmar v2" id="{20604DB1-EB94-4895-9329-33E85A414994}" vid="{6396CA18-069A-464A-83E3-8558420E05C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2381</Words>
  <Application>Microsoft Office PowerPoint</Application>
  <PresentationFormat>Custom</PresentationFormat>
  <Paragraphs>745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Wilmar v2</vt:lpstr>
      <vt:lpstr>PRODUCTION OF ETHANOL FROM CANE JUICE/SYRUP  CHALLANGES &amp; ECONOMICS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MSM Technical Advisory by Wilmar</dc:title>
  <dc:creator>Barun Sarangi</dc:creator>
  <cp:lastModifiedBy>13010705</cp:lastModifiedBy>
  <cp:revision>25</cp:revision>
  <cp:lastPrinted>2022-03-18T04:35:45Z</cp:lastPrinted>
  <dcterms:created xsi:type="dcterms:W3CDTF">2021-07-30T13:43:03Z</dcterms:created>
  <dcterms:modified xsi:type="dcterms:W3CDTF">2022-04-18T09:14:55Z</dcterms:modified>
</cp:coreProperties>
</file>